
<file path=[Content_Types].xml><?xml version="1.0" encoding="utf-8"?>
<Types xmlns="http://schemas.openxmlformats.org/package/2006/content-types">
  <Default Extension="xml" ContentType="application/xml"/>
  <Default Extension="jpg" ContentType="image/jpeg"/>
  <Default Extension="jpeg" ContentType="image/jpeg"/>
  <Default Extension="mp4" ContentType="video/mp4"/>
  <Default Extension="xlsx" ContentType="application/vnd.openxmlformats-officedocument.spreadsheetml.sheet"/>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charts/chart1.xml" ContentType="application/vnd.openxmlformats-officedocument.drawingml.chart+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charts/chart2.xml" ContentType="application/vnd.openxmlformats-officedocument.drawingml.chart+xml"/>
  <Override PartName="/ppt/tags/tag13.xml" ContentType="application/vnd.openxmlformats-officedocument.presentationml.tags+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Lst>
  <p:notesMasterIdLst>
    <p:notesMasterId r:id="rId15"/>
  </p:notesMasterIdLst>
  <p:handoutMasterIdLst>
    <p:handoutMasterId r:id="rId16"/>
  </p:handoutMasterIdLst>
  <p:sldIdLst>
    <p:sldId id="256" r:id="rId3"/>
    <p:sldId id="494" r:id="rId4"/>
    <p:sldId id="500" r:id="rId5"/>
    <p:sldId id="501" r:id="rId6"/>
    <p:sldId id="508" r:id="rId7"/>
    <p:sldId id="502" r:id="rId8"/>
    <p:sldId id="503" r:id="rId9"/>
    <p:sldId id="504" r:id="rId10"/>
    <p:sldId id="509" r:id="rId11"/>
    <p:sldId id="505" r:id="rId12"/>
    <p:sldId id="506" r:id="rId13"/>
    <p:sldId id="507" r:id="rId14"/>
  </p:sldIdLst>
  <p:sldSz cx="9144000" cy="6858000" type="screen4x3"/>
  <p:notesSz cx="6858000" cy="9144000"/>
  <p:custDataLst>
    <p:tags r:id="rId17"/>
  </p:custDataLst>
  <p:defaultTextStyle>
    <a:defPPr>
      <a:defRPr lang="en-US"/>
    </a:defPPr>
    <a:lvl1pPr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1pPr>
    <a:lvl2pPr marL="4572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2pPr>
    <a:lvl3pPr marL="9144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3pPr>
    <a:lvl4pPr marL="13716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4pPr>
    <a:lvl5pPr marL="18288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5pPr>
    <a:lvl6pPr marL="22860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6pPr>
    <a:lvl7pPr marL="27432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7pPr>
    <a:lvl8pPr marL="32004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8pPr>
    <a:lvl9pPr marL="36576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D5BC"/>
    <a:srgbClr val="CAC8A2"/>
    <a:srgbClr val="D3D4A0"/>
    <a:srgbClr val="817E00"/>
    <a:srgbClr val="FF8C0E"/>
    <a:srgbClr val="FFFFCC"/>
    <a:srgbClr val="FF493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163" autoAdjust="0"/>
    <p:restoredTop sz="86446" autoAdjust="0"/>
  </p:normalViewPr>
  <p:slideViewPr>
    <p:cSldViewPr>
      <p:cViewPr varScale="1">
        <p:scale>
          <a:sx n="125" d="100"/>
          <a:sy n="125" d="100"/>
        </p:scale>
        <p:origin x="176" y="24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5200"/>
    </p:cViewPr>
  </p:sorterViewPr>
  <p:notesViewPr>
    <p:cSldViewPr>
      <p:cViewPr varScale="1">
        <p:scale>
          <a:sx n="70" d="100"/>
          <a:sy n="70" d="100"/>
        </p:scale>
        <p:origin x="2697" y="60"/>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notesMaster" Target="notesMasters/notesMaster1.xml"/><Relationship Id="rId16" Type="http://schemas.openxmlformats.org/officeDocument/2006/relationships/handoutMaster" Target="handoutMasters/handoutMaster1.xml"/><Relationship Id="rId17" Type="http://schemas.openxmlformats.org/officeDocument/2006/relationships/tags" Target="tags/tag1.xml"/><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image" Target="../media/image7.png"/><Relationship Id="rId2"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image" Target="../media/image7.png"/><Relationship Id="rId2"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a:lstStyle/>
          <a:p>
            <a:endParaRPr lang="en-US"/>
          </a:p>
        </c:rich>
      </c:tx>
      <c:layout/>
      <c:overlay val="1"/>
    </c:title>
    <c:autoTitleDeleted val="0"/>
    <c:plotArea>
      <c:layout>
        <c:manualLayout>
          <c:layoutTarget val="inner"/>
          <c:xMode val="edge"/>
          <c:yMode val="edge"/>
          <c:x val="0.0428262207805225"/>
          <c:y val="0.0884455292058575"/>
          <c:w val="0.728819676362659"/>
          <c:h val="0.752906973428204"/>
        </c:manualLayout>
      </c:layout>
      <c:barChart>
        <c:barDir val="col"/>
        <c:grouping val="clustered"/>
        <c:varyColors val="0"/>
        <c:ser>
          <c:idx val="1"/>
          <c:order val="0"/>
          <c:tx>
            <c:strRef>
              <c:f>Sheet1!$A$3</c:f>
              <c:strCache>
                <c:ptCount val="1"/>
                <c:pt idx="0">
                  <c:v>NICS Checks</c:v>
                </c:pt>
              </c:strCache>
            </c:strRef>
          </c:tx>
          <c:spPr>
            <a:blipFill rotWithShape="1">
              <a:blip xmlns:r="http://schemas.openxmlformats.org/officeDocument/2006/relationships" r:embed="rId1"/>
              <a:srcRect/>
              <a:tile tx="0" ty="0" sx="100000" sy="100000" flip="none" algn="tl"/>
            </a:blipFill>
            <a:effectLst/>
          </c:spPr>
          <c:invertIfNegative val="0"/>
          <c:dLbls>
            <c:spPr>
              <a:noFill/>
              <a:ln>
                <a:noFill/>
              </a:ln>
              <a:effectLst/>
            </c:spPr>
            <c:dLblPos val="outEnd"/>
            <c:showLegendKey val="0"/>
            <c:showVal val="0"/>
            <c:showCatName val="1"/>
            <c:showSerName val="0"/>
            <c:showPercent val="0"/>
            <c:showBubbleSize val="0"/>
            <c:showLeaderLines val="0"/>
            <c:extLst>
              <c:ext xmlns:c15="http://schemas.microsoft.com/office/drawing/2012/chart" uri="{CE6537A1-D6FC-4f65-9D91-7224C49458BB}">
                <c15:layout/>
                <c15:showLeaderLines val="1"/>
              </c:ext>
            </c:extLst>
          </c:dLbls>
          <c:cat>
            <c:numRef>
              <c:f>Sheet1!$B$1:$T$1</c:f>
              <c:numCache>
                <c:formatCode>General</c:formatCode>
                <c:ptCount val="19"/>
                <c:pt idx="0">
                  <c:v>2000.0</c:v>
                </c:pt>
                <c:pt idx="1">
                  <c:v>2001.0</c:v>
                </c:pt>
                <c:pt idx="2">
                  <c:v>2002.0</c:v>
                </c:pt>
                <c:pt idx="3">
                  <c:v>2003.0</c:v>
                </c:pt>
                <c:pt idx="4">
                  <c:v>2004.0</c:v>
                </c:pt>
                <c:pt idx="5">
                  <c:v>2005.0</c:v>
                </c:pt>
                <c:pt idx="6">
                  <c:v>2006.0</c:v>
                </c:pt>
                <c:pt idx="7">
                  <c:v>2007.0</c:v>
                </c:pt>
                <c:pt idx="8">
                  <c:v>2008.0</c:v>
                </c:pt>
                <c:pt idx="9">
                  <c:v>2009.0</c:v>
                </c:pt>
                <c:pt idx="10">
                  <c:v>2010.0</c:v>
                </c:pt>
                <c:pt idx="11">
                  <c:v>2011.0</c:v>
                </c:pt>
                <c:pt idx="12">
                  <c:v>2012.0</c:v>
                </c:pt>
                <c:pt idx="13">
                  <c:v>2013.0</c:v>
                </c:pt>
                <c:pt idx="14">
                  <c:v>2014.0</c:v>
                </c:pt>
                <c:pt idx="15">
                  <c:v>2015.0</c:v>
                </c:pt>
                <c:pt idx="16">
                  <c:v>2016.0</c:v>
                </c:pt>
                <c:pt idx="17">
                  <c:v>2017.0</c:v>
                </c:pt>
                <c:pt idx="18">
                  <c:v>2018.0</c:v>
                </c:pt>
              </c:numCache>
            </c:numRef>
          </c:cat>
          <c:val>
            <c:numRef>
              <c:f>Sheet1!$B$3:$T$3</c:f>
              <c:numCache>
                <c:formatCode>General</c:formatCode>
                <c:ptCount val="19"/>
                <c:pt idx="0">
                  <c:v>8.543037E6</c:v>
                </c:pt>
                <c:pt idx="1">
                  <c:v>8.910191E6</c:v>
                </c:pt>
                <c:pt idx="2">
                  <c:v>8.454322E6</c:v>
                </c:pt>
                <c:pt idx="3">
                  <c:v>8.481588E6</c:v>
                </c:pt>
                <c:pt idx="4">
                  <c:v>8.687671E6</c:v>
                </c:pt>
                <c:pt idx="5">
                  <c:v>8.952945E6</c:v>
                </c:pt>
                <c:pt idx="6">
                  <c:v>1.0036933E7</c:v>
                </c:pt>
                <c:pt idx="7">
                  <c:v>1.1177335E7</c:v>
                </c:pt>
                <c:pt idx="8">
                  <c:v>1.2709023E7</c:v>
                </c:pt>
                <c:pt idx="9">
                  <c:v>1.4033824E7</c:v>
                </c:pt>
                <c:pt idx="10">
                  <c:v>1.4409616E7</c:v>
                </c:pt>
                <c:pt idx="11">
                  <c:v>1.6454951E7</c:v>
                </c:pt>
                <c:pt idx="12">
                  <c:v>1.9592303E7</c:v>
                </c:pt>
                <c:pt idx="13" formatCode="#,##0">
                  <c:v>2.1093273E7</c:v>
                </c:pt>
                <c:pt idx="14">
                  <c:v>2.0968547E7</c:v>
                </c:pt>
                <c:pt idx="15">
                  <c:v>2.114197E7</c:v>
                </c:pt>
                <c:pt idx="16">
                  <c:v>2.7538673E7</c:v>
                </c:pt>
                <c:pt idx="17">
                  <c:v>2.5235215E7</c:v>
                </c:pt>
                <c:pt idx="18">
                  <c:v>2.3638551E7</c:v>
                </c:pt>
              </c:numCache>
            </c:numRef>
          </c:val>
          <c:extLst>
            <c:ext xmlns:c16="http://schemas.microsoft.com/office/drawing/2014/chart" uri="{C3380CC4-5D6E-409C-BE32-E72D297353CC}">
              <c16:uniqueId val="{00000000-8526-4095-B522-FB286E11D21C}"/>
            </c:ext>
          </c:extLst>
        </c:ser>
        <c:dLbls>
          <c:showLegendKey val="0"/>
          <c:showVal val="0"/>
          <c:showCatName val="0"/>
          <c:showSerName val="0"/>
          <c:showPercent val="0"/>
          <c:showBubbleSize val="0"/>
        </c:dLbls>
        <c:gapWidth val="40"/>
        <c:axId val="2136329888"/>
        <c:axId val="2136328112"/>
      </c:barChart>
      <c:valAx>
        <c:axId val="2136328112"/>
        <c:scaling>
          <c:orientation val="minMax"/>
          <c:min val="1.0E6"/>
        </c:scaling>
        <c:delete val="0"/>
        <c:axPos val="r"/>
        <c:numFmt formatCode="#,##0" sourceLinked="0"/>
        <c:majorTickMark val="out"/>
        <c:minorTickMark val="none"/>
        <c:tickLblPos val="nextTo"/>
        <c:txPr>
          <a:bodyPr/>
          <a:lstStyle/>
          <a:p>
            <a:pPr>
              <a:defRPr sz="1600"/>
            </a:pPr>
            <a:endParaRPr lang="en-US"/>
          </a:p>
        </c:txPr>
        <c:crossAx val="2136329888"/>
        <c:crosses val="max"/>
        <c:crossBetween val="between"/>
      </c:valAx>
      <c:catAx>
        <c:axId val="2136329888"/>
        <c:scaling>
          <c:orientation val="minMax"/>
        </c:scaling>
        <c:delete val="1"/>
        <c:axPos val="b"/>
        <c:numFmt formatCode="General" sourceLinked="1"/>
        <c:majorTickMark val="out"/>
        <c:minorTickMark val="none"/>
        <c:tickLblPos val="nextTo"/>
        <c:crossAx val="2136328112"/>
        <c:crosses val="autoZero"/>
        <c:auto val="1"/>
        <c:lblAlgn val="ctr"/>
        <c:lblOffset val="100"/>
        <c:noMultiLvlLbl val="0"/>
      </c:catAx>
      <c:spPr>
        <a:noFill/>
        <a:ln w="12700" cap="flat">
          <a:noFill/>
          <a:miter lim="400000"/>
        </a:ln>
        <a:effectLst/>
      </c:spPr>
    </c:plotArea>
    <c:plotVisOnly val="1"/>
    <c:dispBlanksAs val="gap"/>
    <c:showDLblsOverMax val="1"/>
  </c:chart>
  <c:spPr>
    <a:noFill/>
    <a:ln>
      <a:noFill/>
    </a:ln>
    <a:effectLst/>
  </c:spPr>
  <c:txPr>
    <a:bodyPr/>
    <a:lstStyle/>
    <a:p>
      <a:pPr>
        <a:defRPr>
          <a:solidFill>
            <a:schemeClr val="tx1"/>
          </a:solidFill>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a:lstStyle/>
          <a:p>
            <a:endParaRPr lang="en-US"/>
          </a:p>
        </c:rich>
      </c:tx>
      <c:layout/>
      <c:overlay val="1"/>
    </c:title>
    <c:autoTitleDeleted val="0"/>
    <c:plotArea>
      <c:layout>
        <c:manualLayout>
          <c:layoutTarget val="inner"/>
          <c:xMode val="edge"/>
          <c:yMode val="edge"/>
          <c:x val="0.21743566606419"/>
          <c:y val="0.0884455292058575"/>
          <c:w val="0.55421025975657"/>
          <c:h val="0.752906973428204"/>
        </c:manualLayout>
      </c:layout>
      <c:barChart>
        <c:barDir val="col"/>
        <c:grouping val="clustered"/>
        <c:varyColors val="0"/>
        <c:ser>
          <c:idx val="1"/>
          <c:order val="1"/>
          <c:tx>
            <c:strRef>
              <c:f>Sheet1!$A$3</c:f>
              <c:strCache>
                <c:ptCount val="1"/>
                <c:pt idx="0">
                  <c:v>NICS Checks</c:v>
                </c:pt>
              </c:strCache>
            </c:strRef>
          </c:tx>
          <c:spPr>
            <a:blipFill rotWithShape="1">
              <a:blip xmlns:r="http://schemas.openxmlformats.org/officeDocument/2006/relationships" r:embed="rId1"/>
              <a:srcRect/>
              <a:tile tx="0" ty="0" sx="100000" sy="100000" flip="none" algn="tl"/>
            </a:blipFill>
            <a:effectLst/>
          </c:spPr>
          <c:invertIfNegative val="0"/>
          <c:dLbls>
            <c:spPr>
              <a:noFill/>
              <a:ln>
                <a:noFill/>
              </a:ln>
              <a:effectLst/>
            </c:spPr>
            <c:txPr>
              <a:bodyPr wrap="square" lIns="38100" tIns="19050" rIns="38100" bIns="19050" anchor="ctr">
                <a:spAutoFit/>
              </a:bodyPr>
              <a:lstStyle/>
              <a:p>
                <a:pPr>
                  <a:defRPr sz="700"/>
                </a:pPr>
                <a:endParaRPr lang="en-US"/>
              </a:p>
            </c:txPr>
            <c:dLblPos val="outEnd"/>
            <c:showLegendKey val="0"/>
            <c:showVal val="0"/>
            <c:showCatName val="1"/>
            <c:showSerName val="0"/>
            <c:showPercent val="0"/>
            <c:showBubbleSize val="0"/>
            <c:showLeaderLines val="0"/>
            <c:extLst>
              <c:ext xmlns:c15="http://schemas.microsoft.com/office/drawing/2012/chart" uri="{CE6537A1-D6FC-4f65-9D91-7224C49458BB}">
                <c15:layout/>
                <c15:showLeaderLines val="1"/>
              </c:ext>
            </c:extLst>
          </c:dLbls>
          <c:cat>
            <c:numRef>
              <c:f>Sheet1!$B$1:$T$1</c:f>
              <c:numCache>
                <c:formatCode>General</c:formatCode>
                <c:ptCount val="19"/>
                <c:pt idx="0">
                  <c:v>2000.0</c:v>
                </c:pt>
                <c:pt idx="1">
                  <c:v>2001.0</c:v>
                </c:pt>
                <c:pt idx="2">
                  <c:v>2002.0</c:v>
                </c:pt>
                <c:pt idx="3">
                  <c:v>2003.0</c:v>
                </c:pt>
                <c:pt idx="4">
                  <c:v>2004.0</c:v>
                </c:pt>
                <c:pt idx="5">
                  <c:v>2005.0</c:v>
                </c:pt>
                <c:pt idx="6">
                  <c:v>2006.0</c:v>
                </c:pt>
                <c:pt idx="7">
                  <c:v>2007.0</c:v>
                </c:pt>
                <c:pt idx="8">
                  <c:v>2008.0</c:v>
                </c:pt>
                <c:pt idx="9">
                  <c:v>2009.0</c:v>
                </c:pt>
                <c:pt idx="10">
                  <c:v>2010.0</c:v>
                </c:pt>
                <c:pt idx="11">
                  <c:v>2011.0</c:v>
                </c:pt>
                <c:pt idx="12">
                  <c:v>2012.0</c:v>
                </c:pt>
                <c:pt idx="13">
                  <c:v>2013.0</c:v>
                </c:pt>
                <c:pt idx="14">
                  <c:v>2014.0</c:v>
                </c:pt>
                <c:pt idx="15">
                  <c:v>2015.0</c:v>
                </c:pt>
                <c:pt idx="16">
                  <c:v>2016.0</c:v>
                </c:pt>
                <c:pt idx="17">
                  <c:v>2017.0</c:v>
                </c:pt>
                <c:pt idx="18">
                  <c:v>2018.0</c:v>
                </c:pt>
              </c:numCache>
            </c:numRef>
          </c:cat>
          <c:val>
            <c:numRef>
              <c:f>Sheet1!$B$3:$T$3</c:f>
              <c:numCache>
                <c:formatCode>General</c:formatCode>
                <c:ptCount val="19"/>
                <c:pt idx="0">
                  <c:v>8.543037E6</c:v>
                </c:pt>
                <c:pt idx="1">
                  <c:v>8.910191E6</c:v>
                </c:pt>
                <c:pt idx="2">
                  <c:v>8.454322E6</c:v>
                </c:pt>
                <c:pt idx="3">
                  <c:v>8.481588E6</c:v>
                </c:pt>
                <c:pt idx="4">
                  <c:v>8.687671E6</c:v>
                </c:pt>
                <c:pt idx="5">
                  <c:v>8.952945E6</c:v>
                </c:pt>
                <c:pt idx="6">
                  <c:v>1.0036933E7</c:v>
                </c:pt>
                <c:pt idx="7">
                  <c:v>1.1177335E7</c:v>
                </c:pt>
                <c:pt idx="8">
                  <c:v>1.2709023E7</c:v>
                </c:pt>
                <c:pt idx="9">
                  <c:v>1.4033824E7</c:v>
                </c:pt>
                <c:pt idx="10">
                  <c:v>1.4409616E7</c:v>
                </c:pt>
                <c:pt idx="11">
                  <c:v>1.6454951E7</c:v>
                </c:pt>
                <c:pt idx="12">
                  <c:v>1.9592303E7</c:v>
                </c:pt>
                <c:pt idx="13" formatCode="#,##0">
                  <c:v>2.1093273E7</c:v>
                </c:pt>
                <c:pt idx="14">
                  <c:v>2.0968547E7</c:v>
                </c:pt>
                <c:pt idx="15">
                  <c:v>2.114197E7</c:v>
                </c:pt>
                <c:pt idx="16">
                  <c:v>2.7538673E7</c:v>
                </c:pt>
                <c:pt idx="17">
                  <c:v>2.5235215E7</c:v>
                </c:pt>
                <c:pt idx="18">
                  <c:v>2.3638551E7</c:v>
                </c:pt>
              </c:numCache>
            </c:numRef>
          </c:val>
          <c:extLst>
            <c:ext xmlns:c16="http://schemas.microsoft.com/office/drawing/2014/chart" uri="{C3380CC4-5D6E-409C-BE32-E72D297353CC}">
              <c16:uniqueId val="{00000000-BB8F-4E31-ADBC-B958CA9FF49C}"/>
            </c:ext>
          </c:extLst>
        </c:ser>
        <c:dLbls>
          <c:showLegendKey val="0"/>
          <c:showVal val="0"/>
          <c:showCatName val="0"/>
          <c:showSerName val="0"/>
          <c:showPercent val="0"/>
          <c:showBubbleSize val="0"/>
        </c:dLbls>
        <c:gapWidth val="40"/>
        <c:axId val="2144889600"/>
        <c:axId val="-2129603168"/>
      </c:barChart>
      <c:lineChart>
        <c:grouping val="standard"/>
        <c:varyColors val="0"/>
        <c:ser>
          <c:idx val="0"/>
          <c:order val="0"/>
          <c:tx>
            <c:strRef>
              <c:f>Sheet1!$A$2</c:f>
              <c:strCache>
                <c:ptCount val="1"/>
                <c:pt idx="0">
                  <c:v>Violent Crime</c:v>
                </c:pt>
              </c:strCache>
            </c:strRef>
          </c:tx>
          <c:spPr>
            <a:ln w="44450" cap="rnd">
              <a:solidFill>
                <a:srgbClr val="FFC000"/>
              </a:solidFill>
            </a:ln>
            <a:effectLst/>
          </c:spPr>
          <c:marker>
            <c:spPr>
              <a:ln w="38100" cap="rnd">
                <a:solidFill>
                  <a:srgbClr val="FFC000"/>
                </a:solidFill>
              </a:ln>
            </c:spPr>
          </c:marker>
          <c:cat>
            <c:numRef>
              <c:f>Sheet1!$B$1:$T$1</c:f>
              <c:numCache>
                <c:formatCode>General</c:formatCode>
                <c:ptCount val="19"/>
                <c:pt idx="0">
                  <c:v>2000.0</c:v>
                </c:pt>
                <c:pt idx="1">
                  <c:v>2001.0</c:v>
                </c:pt>
                <c:pt idx="2">
                  <c:v>2002.0</c:v>
                </c:pt>
                <c:pt idx="3">
                  <c:v>2003.0</c:v>
                </c:pt>
                <c:pt idx="4">
                  <c:v>2004.0</c:v>
                </c:pt>
                <c:pt idx="5">
                  <c:v>2005.0</c:v>
                </c:pt>
                <c:pt idx="6">
                  <c:v>2006.0</c:v>
                </c:pt>
                <c:pt idx="7">
                  <c:v>2007.0</c:v>
                </c:pt>
                <c:pt idx="8">
                  <c:v>2008.0</c:v>
                </c:pt>
                <c:pt idx="9">
                  <c:v>2009.0</c:v>
                </c:pt>
                <c:pt idx="10">
                  <c:v>2010.0</c:v>
                </c:pt>
                <c:pt idx="11">
                  <c:v>2011.0</c:v>
                </c:pt>
                <c:pt idx="12">
                  <c:v>2012.0</c:v>
                </c:pt>
                <c:pt idx="13">
                  <c:v>2013.0</c:v>
                </c:pt>
                <c:pt idx="14">
                  <c:v>2014.0</c:v>
                </c:pt>
                <c:pt idx="15">
                  <c:v>2015.0</c:v>
                </c:pt>
                <c:pt idx="16">
                  <c:v>2016.0</c:v>
                </c:pt>
                <c:pt idx="17">
                  <c:v>2017.0</c:v>
                </c:pt>
                <c:pt idx="18">
                  <c:v>2018.0</c:v>
                </c:pt>
              </c:numCache>
            </c:numRef>
          </c:cat>
          <c:val>
            <c:numRef>
              <c:f>Sheet1!$B$2:$T$2</c:f>
              <c:numCache>
                <c:formatCode>General</c:formatCode>
                <c:ptCount val="19"/>
                <c:pt idx="0">
                  <c:v>1.424289E6</c:v>
                </c:pt>
                <c:pt idx="1">
                  <c:v>1.436661E6</c:v>
                </c:pt>
                <c:pt idx="2">
                  <c:v>1.426325E6</c:v>
                </c:pt>
                <c:pt idx="3">
                  <c:v>1.381259E6</c:v>
                </c:pt>
                <c:pt idx="4">
                  <c:v>1.367009E6</c:v>
                </c:pt>
                <c:pt idx="5">
                  <c:v>1.390695E6</c:v>
                </c:pt>
                <c:pt idx="6">
                  <c:v>1.417745E6</c:v>
                </c:pt>
                <c:pt idx="7">
                  <c:v>1.408337E6</c:v>
                </c:pt>
                <c:pt idx="8">
                  <c:v>1.382012E6</c:v>
                </c:pt>
                <c:pt idx="9">
                  <c:v>1.318398E6</c:v>
                </c:pt>
                <c:pt idx="10">
                  <c:v>1.246248E6</c:v>
                </c:pt>
                <c:pt idx="11">
                  <c:v>1.203564E6</c:v>
                </c:pt>
                <c:pt idx="12">
                  <c:v>1.214462E6</c:v>
                </c:pt>
                <c:pt idx="13" formatCode="#,##0">
                  <c:v>1.163146E6</c:v>
                </c:pt>
                <c:pt idx="14">
                  <c:v>1.165383E6</c:v>
                </c:pt>
                <c:pt idx="15">
                  <c:v>1.197704E6</c:v>
                </c:pt>
                <c:pt idx="16">
                  <c:v>1.248185E6</c:v>
                </c:pt>
                <c:pt idx="17">
                  <c:v>1.247321E6</c:v>
                </c:pt>
              </c:numCache>
            </c:numRef>
          </c:val>
          <c:smooth val="1"/>
          <c:extLst>
            <c:ext xmlns:c16="http://schemas.microsoft.com/office/drawing/2014/chart" uri="{C3380CC4-5D6E-409C-BE32-E72D297353CC}">
              <c16:uniqueId val="{00000001-BB8F-4E31-ADBC-B958CA9FF49C}"/>
            </c:ext>
          </c:extLst>
        </c:ser>
        <c:dLbls>
          <c:showLegendKey val="0"/>
          <c:showVal val="0"/>
          <c:showCatName val="0"/>
          <c:showSerName val="0"/>
          <c:showPercent val="0"/>
          <c:showBubbleSize val="0"/>
        </c:dLbls>
        <c:marker val="1"/>
        <c:smooth val="0"/>
        <c:axId val="-2129127152"/>
        <c:axId val="2140474240"/>
      </c:lineChart>
      <c:valAx>
        <c:axId val="2140474240"/>
        <c:scaling>
          <c:orientation val="minMax"/>
          <c:min val="1.0E6"/>
        </c:scaling>
        <c:delete val="0"/>
        <c:axPos val="r"/>
        <c:numFmt formatCode="#,##0" sourceLinked="0"/>
        <c:majorTickMark val="out"/>
        <c:minorTickMark val="none"/>
        <c:tickLblPos val="nextTo"/>
        <c:txPr>
          <a:bodyPr/>
          <a:lstStyle/>
          <a:p>
            <a:pPr>
              <a:defRPr sz="1600"/>
            </a:pPr>
            <a:endParaRPr lang="en-US"/>
          </a:p>
        </c:txPr>
        <c:crossAx val="-2129127152"/>
        <c:crosses val="max"/>
        <c:crossBetween val="between"/>
      </c:valAx>
      <c:catAx>
        <c:axId val="-2129127152"/>
        <c:scaling>
          <c:orientation val="minMax"/>
        </c:scaling>
        <c:delete val="1"/>
        <c:axPos val="b"/>
        <c:numFmt formatCode="General" sourceLinked="1"/>
        <c:majorTickMark val="out"/>
        <c:minorTickMark val="none"/>
        <c:tickLblPos val="nextTo"/>
        <c:crossAx val="2140474240"/>
        <c:crosses val="autoZero"/>
        <c:auto val="1"/>
        <c:lblAlgn val="ctr"/>
        <c:lblOffset val="100"/>
        <c:noMultiLvlLbl val="0"/>
      </c:catAx>
      <c:valAx>
        <c:axId val="-2129603168"/>
        <c:scaling>
          <c:orientation val="minMax"/>
        </c:scaling>
        <c:delete val="0"/>
        <c:axPos val="l"/>
        <c:numFmt formatCode="#,##0" sourceLinked="0"/>
        <c:majorTickMark val="out"/>
        <c:minorTickMark val="none"/>
        <c:tickLblPos val="nextTo"/>
        <c:txPr>
          <a:bodyPr/>
          <a:lstStyle/>
          <a:p>
            <a:pPr>
              <a:defRPr sz="1600"/>
            </a:pPr>
            <a:endParaRPr lang="en-US"/>
          </a:p>
        </c:txPr>
        <c:crossAx val="2144889600"/>
        <c:crosses val="autoZero"/>
        <c:crossBetween val="between"/>
      </c:valAx>
      <c:catAx>
        <c:axId val="2144889600"/>
        <c:scaling>
          <c:orientation val="minMax"/>
        </c:scaling>
        <c:delete val="1"/>
        <c:axPos val="b"/>
        <c:numFmt formatCode="General" sourceLinked="1"/>
        <c:majorTickMark val="out"/>
        <c:minorTickMark val="none"/>
        <c:tickLblPos val="nextTo"/>
        <c:crossAx val="-2129603168"/>
        <c:crosses val="autoZero"/>
        <c:auto val="1"/>
        <c:lblAlgn val="ctr"/>
        <c:lblOffset val="100"/>
        <c:noMultiLvlLbl val="0"/>
      </c:catAx>
      <c:spPr>
        <a:noFill/>
        <a:ln w="12700" cap="flat">
          <a:noFill/>
          <a:miter lim="400000"/>
        </a:ln>
        <a:effectLst/>
      </c:spPr>
    </c:plotArea>
    <c:legend>
      <c:legendPos val="t"/>
      <c:layout>
        <c:manualLayout>
          <c:xMode val="edge"/>
          <c:yMode val="edge"/>
          <c:x val="0.224981183984681"/>
          <c:y val="0.878085452917111"/>
          <c:w val="0.582683418608334"/>
          <c:h val="0.0785716485631579"/>
        </c:manualLayout>
      </c:layout>
      <c:overlay val="1"/>
      <c:spPr>
        <a:noFill/>
        <a:ln w="12700" cap="flat">
          <a:noFill/>
          <a:miter lim="400000"/>
        </a:ln>
        <a:effectLst/>
      </c:spPr>
      <c:txPr>
        <a:bodyPr/>
        <a:lstStyle/>
        <a:p>
          <a:pPr>
            <a:defRPr sz="2000"/>
          </a:pPr>
          <a:endParaRPr lang="en-US"/>
        </a:p>
      </c:txPr>
    </c:legend>
    <c:plotVisOnly val="1"/>
    <c:dispBlanksAs val="gap"/>
    <c:showDLblsOverMax val="1"/>
  </c:chart>
  <c:spPr>
    <a:noFill/>
    <a:ln>
      <a:noFill/>
    </a:ln>
    <a:effectLst/>
  </c:spPr>
  <c:txPr>
    <a:bodyPr/>
    <a:lstStyle/>
    <a:p>
      <a:pPr>
        <a:defRPr>
          <a:solidFill>
            <a:schemeClr val="tx1"/>
          </a:solidFill>
        </a:defRPr>
      </a:pPr>
      <a:endParaRPr lang="en-US"/>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5000785-32DD-4391-908C-5993D3409584}" type="datetimeFigureOut">
              <a:rPr lang="en-US" smtClean="0"/>
              <a:t>1/10/19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597BD62-6FE5-4554-8427-DF8488E245DF}" type="slidenum">
              <a:rPr lang="en-US" smtClean="0"/>
              <a:t>‹#›</a:t>
            </a:fld>
            <a:endParaRPr lang="en-US"/>
          </a:p>
        </p:txBody>
      </p:sp>
    </p:spTree>
    <p:extLst>
      <p:ext uri="{BB962C8B-B14F-4D97-AF65-F5344CB8AC3E}">
        <p14:creationId xmlns:p14="http://schemas.microsoft.com/office/powerpoint/2010/main" val="872088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5007A5-3BAA-4B58-B75F-05A23893F9F7}" type="datetimeFigureOut">
              <a:rPr lang="en-US" smtClean="0"/>
              <a:t>1/10/19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641810-2440-4A77-8153-F43B4F3CF27B}" type="slidenum">
              <a:rPr lang="en-US" smtClean="0"/>
              <a:t>‹#›</a:t>
            </a:fld>
            <a:endParaRPr lang="en-US"/>
          </a:p>
        </p:txBody>
      </p:sp>
    </p:spTree>
    <p:extLst>
      <p:ext uri="{BB962C8B-B14F-4D97-AF65-F5344CB8AC3E}">
        <p14:creationId xmlns:p14="http://schemas.microsoft.com/office/powerpoint/2010/main" val="20855520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641810-2440-4A77-8153-F43B4F3CF27B}" type="slidenum">
              <a:rPr lang="en-US" smtClean="0"/>
              <a:t>1</a:t>
            </a:fld>
            <a:endParaRPr lang="en-US"/>
          </a:p>
        </p:txBody>
      </p:sp>
    </p:spTree>
    <p:extLst>
      <p:ext uri="{BB962C8B-B14F-4D97-AF65-F5344CB8AC3E}">
        <p14:creationId xmlns:p14="http://schemas.microsoft.com/office/powerpoint/2010/main" val="15568017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641810-2440-4A77-8153-F43B4F3CF27B}" type="slidenum">
              <a:rPr lang="en-US" smtClean="0"/>
              <a:t>10</a:t>
            </a:fld>
            <a:endParaRPr lang="en-US"/>
          </a:p>
        </p:txBody>
      </p:sp>
    </p:spTree>
    <p:extLst>
      <p:ext uri="{BB962C8B-B14F-4D97-AF65-F5344CB8AC3E}">
        <p14:creationId xmlns:p14="http://schemas.microsoft.com/office/powerpoint/2010/main" val="13428545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641810-2440-4A77-8153-F43B4F3CF27B}" type="slidenum">
              <a:rPr lang="en-US" smtClean="0"/>
              <a:t>11</a:t>
            </a:fld>
            <a:endParaRPr lang="en-US"/>
          </a:p>
        </p:txBody>
      </p:sp>
    </p:spTree>
    <p:extLst>
      <p:ext uri="{BB962C8B-B14F-4D97-AF65-F5344CB8AC3E}">
        <p14:creationId xmlns:p14="http://schemas.microsoft.com/office/powerpoint/2010/main" val="34798162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641810-2440-4A77-8153-F43B4F3CF27B}" type="slidenum">
              <a:rPr lang="en-US" smtClean="0"/>
              <a:t>12</a:t>
            </a:fld>
            <a:endParaRPr lang="en-US"/>
          </a:p>
        </p:txBody>
      </p:sp>
    </p:spTree>
    <p:extLst>
      <p:ext uri="{BB962C8B-B14F-4D97-AF65-F5344CB8AC3E}">
        <p14:creationId xmlns:p14="http://schemas.microsoft.com/office/powerpoint/2010/main" val="2872211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641810-2440-4A77-8153-F43B4F3CF27B}" type="slidenum">
              <a:rPr lang="en-US" smtClean="0"/>
              <a:t>2</a:t>
            </a:fld>
            <a:endParaRPr lang="en-US"/>
          </a:p>
        </p:txBody>
      </p:sp>
    </p:spTree>
    <p:extLst>
      <p:ext uri="{BB962C8B-B14F-4D97-AF65-F5344CB8AC3E}">
        <p14:creationId xmlns:p14="http://schemas.microsoft.com/office/powerpoint/2010/main" val="11019491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641810-2440-4A77-8153-F43B4F3CF27B}" type="slidenum">
              <a:rPr lang="en-US" smtClean="0"/>
              <a:t>3</a:t>
            </a:fld>
            <a:endParaRPr lang="en-US"/>
          </a:p>
        </p:txBody>
      </p:sp>
    </p:spTree>
    <p:extLst>
      <p:ext uri="{BB962C8B-B14F-4D97-AF65-F5344CB8AC3E}">
        <p14:creationId xmlns:p14="http://schemas.microsoft.com/office/powerpoint/2010/main" val="21090414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641810-2440-4A77-8153-F43B4F3CF27B}" type="slidenum">
              <a:rPr lang="en-US" smtClean="0"/>
              <a:t>4</a:t>
            </a:fld>
            <a:endParaRPr lang="en-US"/>
          </a:p>
        </p:txBody>
      </p:sp>
    </p:spTree>
    <p:extLst>
      <p:ext uri="{BB962C8B-B14F-4D97-AF65-F5344CB8AC3E}">
        <p14:creationId xmlns:p14="http://schemas.microsoft.com/office/powerpoint/2010/main" val="2735249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641810-2440-4A77-8153-F43B4F3CF27B}" type="slidenum">
              <a:rPr lang="en-US" smtClean="0"/>
              <a:t>5</a:t>
            </a:fld>
            <a:endParaRPr lang="en-US"/>
          </a:p>
        </p:txBody>
      </p:sp>
    </p:spTree>
    <p:extLst>
      <p:ext uri="{BB962C8B-B14F-4D97-AF65-F5344CB8AC3E}">
        <p14:creationId xmlns:p14="http://schemas.microsoft.com/office/powerpoint/2010/main" val="2735249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641810-2440-4A77-8153-F43B4F3CF27B}" type="slidenum">
              <a:rPr lang="en-US" smtClean="0"/>
              <a:t>6</a:t>
            </a:fld>
            <a:endParaRPr lang="en-US"/>
          </a:p>
        </p:txBody>
      </p:sp>
    </p:spTree>
    <p:extLst>
      <p:ext uri="{BB962C8B-B14F-4D97-AF65-F5344CB8AC3E}">
        <p14:creationId xmlns:p14="http://schemas.microsoft.com/office/powerpoint/2010/main" val="4661844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641810-2440-4A77-8153-F43B4F3CF27B}" type="slidenum">
              <a:rPr lang="en-US" smtClean="0"/>
              <a:t>7</a:t>
            </a:fld>
            <a:endParaRPr lang="en-US"/>
          </a:p>
        </p:txBody>
      </p:sp>
    </p:spTree>
    <p:extLst>
      <p:ext uri="{BB962C8B-B14F-4D97-AF65-F5344CB8AC3E}">
        <p14:creationId xmlns:p14="http://schemas.microsoft.com/office/powerpoint/2010/main" val="3197643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641810-2440-4A77-8153-F43B4F3CF27B}" type="slidenum">
              <a:rPr lang="en-US" smtClean="0"/>
              <a:t>8</a:t>
            </a:fld>
            <a:endParaRPr lang="en-US"/>
          </a:p>
        </p:txBody>
      </p:sp>
    </p:spTree>
    <p:extLst>
      <p:ext uri="{BB962C8B-B14F-4D97-AF65-F5344CB8AC3E}">
        <p14:creationId xmlns:p14="http://schemas.microsoft.com/office/powerpoint/2010/main" val="1606426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641810-2440-4A77-8153-F43B4F3CF27B}" type="slidenum">
              <a:rPr lang="en-US" smtClean="0"/>
              <a:t>9</a:t>
            </a:fld>
            <a:endParaRPr lang="en-US"/>
          </a:p>
        </p:txBody>
      </p:sp>
    </p:spTree>
    <p:extLst>
      <p:ext uri="{BB962C8B-B14F-4D97-AF65-F5344CB8AC3E}">
        <p14:creationId xmlns:p14="http://schemas.microsoft.com/office/powerpoint/2010/main" val="160642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9029450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541996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350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350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176296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11DB69A6-44B6-0347-9E16-6CDE4BF67EFD}" type="slidenum">
              <a:rPr lang="en-US"/>
              <a:pPr>
                <a:defRPr/>
              </a:pPr>
              <a:t>‹#›</a:t>
            </a:fld>
            <a:endParaRPr lang="en-US"/>
          </a:p>
        </p:txBody>
      </p:sp>
    </p:spTree>
    <p:extLst>
      <p:ext uri="{BB962C8B-B14F-4D97-AF65-F5344CB8AC3E}">
        <p14:creationId xmlns:p14="http://schemas.microsoft.com/office/powerpoint/2010/main" val="10218936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4000" y="256032"/>
            <a:ext cx="8661400" cy="711200"/>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006589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D3C6F69E-87E6-D543-BBD0-4F67586BF86F}" type="slidenum">
              <a:rPr lang="en-US"/>
              <a:pPr>
                <a:defRPr/>
              </a:pPr>
              <a:t>‹#›</a:t>
            </a:fld>
            <a:endParaRPr lang="en-US"/>
          </a:p>
        </p:txBody>
      </p:sp>
    </p:spTree>
    <p:extLst>
      <p:ext uri="{BB962C8B-B14F-4D97-AF65-F5344CB8AC3E}">
        <p14:creationId xmlns:p14="http://schemas.microsoft.com/office/powerpoint/2010/main" val="27236389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9400" y="1485900"/>
            <a:ext cx="3905250" cy="4102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37050" y="1485900"/>
            <a:ext cx="3905250" cy="4102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E3099EDA-4E60-6647-B3EB-A6AFCBF02785}" type="slidenum">
              <a:rPr lang="en-US"/>
              <a:pPr>
                <a:defRPr/>
              </a:pPr>
              <a:t>‹#›</a:t>
            </a:fld>
            <a:endParaRPr lang="en-US"/>
          </a:p>
        </p:txBody>
      </p:sp>
    </p:spTree>
    <p:extLst>
      <p:ext uri="{BB962C8B-B14F-4D97-AF65-F5344CB8AC3E}">
        <p14:creationId xmlns:p14="http://schemas.microsoft.com/office/powerpoint/2010/main" val="18001979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C94C0226-D48F-744C-A518-8EC781A7C49E}" type="slidenum">
              <a:rPr lang="en-US"/>
              <a:pPr>
                <a:defRPr/>
              </a:pPr>
              <a:t>‹#›</a:t>
            </a:fld>
            <a:endParaRPr lang="en-US"/>
          </a:p>
        </p:txBody>
      </p:sp>
    </p:spTree>
    <p:extLst>
      <p:ext uri="{BB962C8B-B14F-4D97-AF65-F5344CB8AC3E}">
        <p14:creationId xmlns:p14="http://schemas.microsoft.com/office/powerpoint/2010/main" val="2328089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CBC06FFB-8574-F64F-871C-0F5DC4BCACF5}" type="slidenum">
              <a:rPr lang="en-US"/>
              <a:pPr>
                <a:defRPr/>
              </a:pPr>
              <a:t>‹#›</a:t>
            </a:fld>
            <a:endParaRPr lang="en-US"/>
          </a:p>
        </p:txBody>
      </p:sp>
    </p:spTree>
    <p:extLst>
      <p:ext uri="{BB962C8B-B14F-4D97-AF65-F5344CB8AC3E}">
        <p14:creationId xmlns:p14="http://schemas.microsoft.com/office/powerpoint/2010/main" val="42063261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9C82BC18-25E8-7640-A3F6-42ADE75176DE}" type="slidenum">
              <a:rPr lang="en-US"/>
              <a:pPr>
                <a:defRPr/>
              </a:pPr>
              <a:t>‹#›</a:t>
            </a:fld>
            <a:endParaRPr lang="en-US"/>
          </a:p>
        </p:txBody>
      </p:sp>
    </p:spTree>
    <p:extLst>
      <p:ext uri="{BB962C8B-B14F-4D97-AF65-F5344CB8AC3E}">
        <p14:creationId xmlns:p14="http://schemas.microsoft.com/office/powerpoint/2010/main" val="17882301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FDD9847A-BDBC-204A-9CE5-403C09C8ABC2}" type="slidenum">
              <a:rPr lang="en-US"/>
              <a:pPr>
                <a:defRPr/>
              </a:pPr>
              <a:t>‹#›</a:t>
            </a:fld>
            <a:endParaRPr lang="en-US"/>
          </a:p>
        </p:txBody>
      </p:sp>
    </p:spTree>
    <p:extLst>
      <p:ext uri="{BB962C8B-B14F-4D97-AF65-F5344CB8AC3E}">
        <p14:creationId xmlns:p14="http://schemas.microsoft.com/office/powerpoint/2010/main" val="17999045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55770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EA513DFE-AC75-224B-BED0-5B274B41D0E5}" type="slidenum">
              <a:rPr lang="en-US"/>
              <a:pPr>
                <a:defRPr/>
              </a:pPr>
              <a:t>‹#›</a:t>
            </a:fld>
            <a:endParaRPr lang="en-US"/>
          </a:p>
        </p:txBody>
      </p:sp>
    </p:spTree>
    <p:extLst>
      <p:ext uri="{BB962C8B-B14F-4D97-AF65-F5344CB8AC3E}">
        <p14:creationId xmlns:p14="http://schemas.microsoft.com/office/powerpoint/2010/main" val="18244524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399081A9-FBA4-D740-B0E5-B6DB2B2DB368}" type="slidenum">
              <a:rPr lang="en-US"/>
              <a:pPr>
                <a:defRPr/>
              </a:pPr>
              <a:t>‹#›</a:t>
            </a:fld>
            <a:endParaRPr lang="en-US"/>
          </a:p>
        </p:txBody>
      </p:sp>
    </p:spTree>
    <p:extLst>
      <p:ext uri="{BB962C8B-B14F-4D97-AF65-F5344CB8AC3E}">
        <p14:creationId xmlns:p14="http://schemas.microsoft.com/office/powerpoint/2010/main" val="1406787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5225" y="215900"/>
            <a:ext cx="1997075" cy="5372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54000" y="215900"/>
            <a:ext cx="5838825" cy="5372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xfrm>
            <a:off x="8780463" y="4100513"/>
            <a:ext cx="166687" cy="152400"/>
          </a:xfrm>
          <a:prstGeom prst="rect">
            <a:avLst/>
          </a:prstGeom>
          <a:ln/>
        </p:spPr>
        <p:txBody>
          <a:bodyPr/>
          <a:lstStyle>
            <a:lvl1pPr>
              <a:defRPr/>
            </a:lvl1pPr>
          </a:lstStyle>
          <a:p>
            <a:pPr>
              <a:defRPr/>
            </a:pPr>
            <a:fld id="{DE23FCCA-1AF1-6B4F-880B-105199DF197C}" type="slidenum">
              <a:rPr lang="en-US"/>
              <a:pPr>
                <a:defRPr/>
              </a:pPr>
              <a:t>‹#›</a:t>
            </a:fld>
            <a:endParaRPr lang="en-US"/>
          </a:p>
        </p:txBody>
      </p:sp>
    </p:spTree>
    <p:extLst>
      <p:ext uri="{BB962C8B-B14F-4D97-AF65-F5344CB8AC3E}">
        <p14:creationId xmlns:p14="http://schemas.microsoft.com/office/powerpoint/2010/main" val="31392483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5114743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74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74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812192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708094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643735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945053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649804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792960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256032" y="256032"/>
            <a:ext cx="7315200" cy="713232"/>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91440" bIns="50800" numCol="1" anchor="ctr" anchorCtr="0" compatLnSpc="1">
            <a:prstTxWarp prst="textNoShape">
              <a:avLst/>
            </a:prstTxWarp>
          </a:bodyPr>
          <a:lstStyle/>
          <a:p>
            <a:pPr lvl="0"/>
            <a:r>
              <a:rPr lang="en-US">
                <a:sym typeface="Arial" charset="0"/>
              </a:rPr>
              <a:t>Click to edit Master title style</a:t>
            </a:r>
          </a:p>
        </p:txBody>
      </p:sp>
      <p:sp>
        <p:nvSpPr>
          <p:cNvPr id="1026" name="Rectangle 2"/>
          <p:cNvSpPr>
            <a:spLocks noGrp="1" noChangeArrowheads="1"/>
          </p:cNvSpPr>
          <p:nvPr>
            <p:ph type="body" idx="1"/>
          </p:nvPr>
        </p:nvSpPr>
        <p:spPr bwMode="auto">
          <a:xfrm>
            <a:off x="457200" y="1600200"/>
            <a:ext cx="8229600" cy="47498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91440" bIns="50800" numCol="1" anchor="t" anchorCtr="0" compatLnSpc="1">
            <a:prstTxWarp prst="textNoShape">
              <a:avLst/>
            </a:prstTxWarp>
          </a:bodyPr>
          <a:lstStyle/>
          <a:p>
            <a:pPr lvl="0"/>
            <a:r>
              <a:rPr lang="en-US">
                <a:sym typeface="Arial" charset="0"/>
              </a:rPr>
              <a:t>Click to edit Master text styles</a:t>
            </a:r>
          </a:p>
          <a:p>
            <a:pPr lvl="1"/>
            <a:r>
              <a:rPr lang="en-US">
                <a:sym typeface="Arial" charset="0"/>
              </a:rPr>
              <a:t>Second level</a:t>
            </a:r>
          </a:p>
          <a:p>
            <a:pPr lvl="2"/>
            <a:r>
              <a:rPr lang="en-US">
                <a:sym typeface="Arial" charset="0"/>
              </a:rPr>
              <a:t>Third level</a:t>
            </a:r>
          </a:p>
          <a:p>
            <a:pPr lvl="3"/>
            <a:r>
              <a:rPr lang="en-US">
                <a:sym typeface="Arial" charset="0"/>
              </a:rPr>
              <a:t>Fourth level</a:t>
            </a:r>
          </a:p>
          <a:p>
            <a:pPr lvl="4"/>
            <a:r>
              <a:rPr lang="en-US">
                <a:sym typeface="Arial" charset="0"/>
              </a:rPr>
              <a:t>Fifth level</a:t>
            </a:r>
          </a:p>
        </p:txBody>
      </p:sp>
      <p:cxnSp>
        <p:nvCxnSpPr>
          <p:cNvPr id="4" name="Straight Connector 3"/>
          <p:cNvCxnSpPr/>
          <p:nvPr userDrawn="1"/>
        </p:nvCxnSpPr>
        <p:spPr bwMode="auto">
          <a:xfrm>
            <a:off x="182880" y="228600"/>
            <a:ext cx="8686800" cy="0"/>
          </a:xfrm>
          <a:prstGeom prst="line">
            <a:avLst/>
          </a:prstGeom>
          <a:solidFill>
            <a:srgbClr val="4F81BD"/>
          </a:solidFill>
          <a:ln w="508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 name="Straight Connector 4"/>
          <p:cNvCxnSpPr/>
          <p:nvPr userDrawn="1"/>
        </p:nvCxnSpPr>
        <p:spPr bwMode="auto">
          <a:xfrm>
            <a:off x="182880" y="6629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txStyles>
    <p:titleStyle>
      <a:lvl1pPr marL="39688" indent="-39688" algn="l" rtl="0" eaLnBrk="0" fontAlgn="base" hangingPunct="0">
        <a:spcBef>
          <a:spcPct val="0"/>
        </a:spcBef>
        <a:spcAft>
          <a:spcPct val="0"/>
        </a:spcAft>
        <a:defRPr lang="en-US" sz="3200">
          <a:solidFill>
            <a:srgbClr val="4A7594"/>
          </a:solidFill>
          <a:latin typeface="+mj-lt"/>
          <a:ea typeface="+mj-ea"/>
          <a:cs typeface="+mj-cs"/>
          <a:sym typeface="Arial" charset="0"/>
        </a:defRPr>
      </a:lvl1pPr>
      <a:lvl2pPr marL="39688" indent="-39688" algn="l" rtl="0" eaLnBrk="0" fontAlgn="base" hangingPunct="0">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2pPr>
      <a:lvl3pPr marL="39688" indent="-39688" algn="l" rtl="0" eaLnBrk="0" fontAlgn="base" hangingPunct="0">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3pPr>
      <a:lvl4pPr marL="39688" indent="-39688" algn="l" rtl="0" eaLnBrk="0" fontAlgn="base" hangingPunct="0">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4pPr>
      <a:lvl5pPr marL="39688" indent="-39688" algn="l" rtl="0" eaLnBrk="0" fontAlgn="base" hangingPunct="0">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5pPr>
      <a:lvl6pPr marL="496888" algn="l" rtl="0" fontAlgn="base">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6pPr>
      <a:lvl7pPr marL="954088" algn="l" rtl="0" fontAlgn="base">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7pPr>
      <a:lvl8pPr marL="1411288" algn="l" rtl="0" fontAlgn="base">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8pPr>
      <a:lvl9pPr marL="1868488" algn="l" rtl="0" fontAlgn="base">
        <a:spcBef>
          <a:spcPct val="0"/>
        </a:spcBef>
        <a:spcAft>
          <a:spcPct val="0"/>
        </a:spcAft>
        <a:defRPr sz="4300">
          <a:solidFill>
            <a:srgbClr val="11488B"/>
          </a:solidFill>
          <a:latin typeface="Arial" charset="0"/>
          <a:ea typeface="ヒラギノ角ゴ ProN W3" charset="0"/>
          <a:cs typeface="ヒラギノ角ゴ ProN W3" charset="0"/>
          <a:sym typeface="Arial" charset="0"/>
        </a:defRPr>
      </a:lvl9pPr>
    </p:titleStyle>
    <p:bodyStyle>
      <a:lvl1pPr marL="382588" indent="-342900" algn="l" rtl="0" eaLnBrk="0" fontAlgn="base" hangingPunct="0">
        <a:spcBef>
          <a:spcPts val="800"/>
        </a:spcBef>
        <a:spcAft>
          <a:spcPct val="0"/>
        </a:spcAft>
        <a:buClr>
          <a:srgbClr val="000000"/>
        </a:buClr>
        <a:buSzPct val="100000"/>
        <a:buFont typeface="Arial" charset="0"/>
        <a:buChar char="•"/>
        <a:defRPr sz="3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254000" y="256032"/>
            <a:ext cx="7315200" cy="7112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91440" bIns="50800" numCol="1" anchor="ctr" anchorCtr="0" compatLnSpc="1">
            <a:prstTxWarp prst="textNoShape">
              <a:avLst/>
            </a:prstTxWarp>
          </a:bodyPr>
          <a:lstStyle/>
          <a:p>
            <a:pPr lvl="0"/>
            <a:r>
              <a:rPr lang="en-US">
                <a:sym typeface="Arial" charset="0"/>
              </a:rPr>
              <a:t>Click to edit Master title style</a:t>
            </a:r>
          </a:p>
        </p:txBody>
      </p:sp>
      <p:sp>
        <p:nvSpPr>
          <p:cNvPr id="2050" name="Rectangle 2"/>
          <p:cNvSpPr>
            <a:spLocks noGrp="1" noChangeArrowheads="1"/>
          </p:cNvSpPr>
          <p:nvPr>
            <p:ph type="body" idx="1"/>
          </p:nvPr>
        </p:nvSpPr>
        <p:spPr bwMode="auto">
          <a:xfrm>
            <a:off x="279400" y="1485900"/>
            <a:ext cx="7962900" cy="41021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91440" bIns="50800" numCol="1" anchor="t" anchorCtr="0" compatLnSpc="1">
            <a:prstTxWarp prst="textNoShape">
              <a:avLst/>
            </a:prstTxWarp>
          </a:bodyPr>
          <a:lstStyle/>
          <a:p>
            <a:pPr lvl="0"/>
            <a:r>
              <a:rPr lang="en-US">
                <a:sym typeface="Arial" charset="0"/>
              </a:rPr>
              <a:t>Click to edit Master text styles</a:t>
            </a:r>
          </a:p>
          <a:p>
            <a:pPr lvl="1"/>
            <a:r>
              <a:rPr lang="en-US">
                <a:sym typeface="Arial" charset="0"/>
              </a:rPr>
              <a:t>Second level</a:t>
            </a:r>
          </a:p>
          <a:p>
            <a:pPr lvl="2"/>
            <a:r>
              <a:rPr lang="en-US">
                <a:sym typeface="Arial" charset="0"/>
              </a:rPr>
              <a:t>Third level</a:t>
            </a:r>
          </a:p>
          <a:p>
            <a:pPr lvl="3"/>
            <a:r>
              <a:rPr lang="en-US">
                <a:sym typeface="Arial" charset="0"/>
              </a:rPr>
              <a:t>Fourth level</a:t>
            </a:r>
          </a:p>
          <a:p>
            <a:pPr lvl="4"/>
            <a:r>
              <a:rPr lang="en-US">
                <a:sym typeface="Arial" charset="0"/>
              </a:rPr>
              <a:t>Fifth level</a:t>
            </a:r>
          </a:p>
        </p:txBody>
      </p:sp>
      <p:cxnSp>
        <p:nvCxnSpPr>
          <p:cNvPr id="14" name="Straight Connector 13"/>
          <p:cNvCxnSpPr/>
          <p:nvPr userDrawn="1"/>
        </p:nvCxnSpPr>
        <p:spPr bwMode="auto">
          <a:xfrm>
            <a:off x="182880" y="228600"/>
            <a:ext cx="8686800" cy="0"/>
          </a:xfrm>
          <a:prstGeom prst="line">
            <a:avLst/>
          </a:prstGeom>
          <a:solidFill>
            <a:srgbClr val="4F81BD"/>
          </a:solidFill>
          <a:ln w="508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15" name="Straight Connector 14"/>
          <p:cNvCxnSpPr/>
          <p:nvPr userDrawn="1"/>
        </p:nvCxnSpPr>
        <p:spPr bwMode="auto">
          <a:xfrm>
            <a:off x="182880" y="66294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hf hdr="0" ftr="0" dt="0"/>
  <p:txStyles>
    <p:titleStyle>
      <a:lvl1pPr marL="39688" indent="-39688" algn="l" rtl="0" eaLnBrk="0" fontAlgn="base" hangingPunct="0">
        <a:spcBef>
          <a:spcPct val="0"/>
        </a:spcBef>
        <a:spcAft>
          <a:spcPct val="0"/>
        </a:spcAft>
        <a:defRPr lang="en-US" sz="3200">
          <a:solidFill>
            <a:srgbClr val="4A7594"/>
          </a:solidFill>
          <a:latin typeface="+mj-lt"/>
          <a:ea typeface="+mj-ea"/>
          <a:cs typeface="+mj-cs"/>
          <a:sym typeface="Arial" charset="0"/>
        </a:defRPr>
      </a:lvl1pPr>
      <a:lvl2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2pPr>
      <a:lvl3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3pPr>
      <a:lvl4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4pPr>
      <a:lvl5pPr marL="39688" indent="-39688" algn="l" rtl="0" eaLnBrk="0" fontAlgn="base" hangingPunct="0">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5pPr>
      <a:lvl6pPr marL="4968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6pPr>
      <a:lvl7pPr marL="9540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7pPr>
      <a:lvl8pPr marL="14112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8pPr>
      <a:lvl9pPr marL="1868488" algn="l" rtl="0" fontAlgn="base">
        <a:spcBef>
          <a:spcPct val="0"/>
        </a:spcBef>
        <a:spcAft>
          <a:spcPct val="0"/>
        </a:spcAft>
        <a:defRPr sz="3600">
          <a:solidFill>
            <a:schemeClr val="tx1"/>
          </a:solidFill>
          <a:latin typeface="Arial" charset="0"/>
          <a:ea typeface="ヒラギノ角ゴ ProN W3" charset="0"/>
          <a:cs typeface="ヒラギノ角ゴ ProN W3" charset="0"/>
          <a:sym typeface="Arial" charset="0"/>
        </a:defRPr>
      </a:lvl9pPr>
    </p:titleStyle>
    <p:bodyStyle>
      <a:lvl1pPr marL="382588" indent="-342900" algn="l" rtl="0" eaLnBrk="0" fontAlgn="base" hangingPunct="0">
        <a:spcBef>
          <a:spcPts val="800"/>
        </a:spcBef>
        <a:spcAft>
          <a:spcPct val="0"/>
        </a:spcAft>
        <a:buClr>
          <a:srgbClr val="000000"/>
        </a:buClr>
        <a:buSzPct val="100000"/>
        <a:buFont typeface="Arial" charset="0"/>
        <a:buChar char="•"/>
        <a:defRPr sz="2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1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1.jpg"/><Relationship Id="rId1" Type="http://schemas.openxmlformats.org/officeDocument/2006/relationships/tags" Target="../tags/tag2.xml"/><Relationship Id="rId2"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image" Target="../media/image9.png"/><Relationship Id="rId1" Type="http://schemas.openxmlformats.org/officeDocument/2006/relationships/tags" Target="../tags/tag11.xml"/><Relationship Id="rId2"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chart" Target="../charts/chart2.xml"/><Relationship Id="rId1" Type="http://schemas.openxmlformats.org/officeDocument/2006/relationships/tags" Target="../tags/tag12.xml"/><Relationship Id="rId2"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image" Target="../media/image10.jpeg"/><Relationship Id="rId1" Type="http://schemas.openxmlformats.org/officeDocument/2006/relationships/tags" Target="../tags/tag13.xml"/><Relationship Id="rId2"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13.xml"/><Relationship Id="rId3"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video" Target="../media/media1.mp4"/><Relationship Id="rId4" Type="http://schemas.openxmlformats.org/officeDocument/2006/relationships/slideLayout" Target="../slideLayouts/slideLayout13.xml"/><Relationship Id="rId5" Type="http://schemas.openxmlformats.org/officeDocument/2006/relationships/notesSlide" Target="../notesSlides/notesSlide3.xml"/><Relationship Id="rId6" Type="http://schemas.openxmlformats.org/officeDocument/2006/relationships/image" Target="../media/image2.png"/><Relationship Id="rId1" Type="http://schemas.openxmlformats.org/officeDocument/2006/relationships/tags" Target="../tags/tag4.xml"/><Relationship Id="rId2" Type="http://schemas.microsoft.com/office/2007/relationships/media" Target="../media/media1.mp4"/></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3.jpg"/><Relationship Id="rId1" Type="http://schemas.openxmlformats.org/officeDocument/2006/relationships/tags" Target="../tags/tag5.xml"/><Relationship Id="rId2"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4.jpg"/><Relationship Id="rId1" Type="http://schemas.openxmlformats.org/officeDocument/2006/relationships/tags" Target="../tags/tag6.xml"/><Relationship Id="rId2"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image" Target="../media/image5.jpg"/><Relationship Id="rId1" Type="http://schemas.openxmlformats.org/officeDocument/2006/relationships/tags" Target="../tags/tag7.xml"/><Relationship Id="rId2"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6.png"/><Relationship Id="rId1" Type="http://schemas.openxmlformats.org/officeDocument/2006/relationships/tags" Target="../tags/tag8.xml"/><Relationship Id="rId2"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chart" Target="../charts/chart1.xml"/><Relationship Id="rId1" Type="http://schemas.openxmlformats.org/officeDocument/2006/relationships/tags" Target="../tags/tag9.xml"/><Relationship Id="rId2"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image" Target="../media/image8.jpg"/><Relationship Id="rId1" Type="http://schemas.openxmlformats.org/officeDocument/2006/relationships/tags" Target="../tags/tag10.xml"/><Relationship Id="rId2"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Concealed Carry and</a:t>
            </a:r>
            <a:r>
              <a:rPr lang="en-US" baseline="0" dirty="0" smtClean="0"/>
              <a:t> Home Defense Fundamentals</a:t>
            </a:r>
            <a:endParaRPr lang="en-US" dirty="0"/>
          </a:p>
        </p:txBody>
      </p:sp>
      <p:pic>
        <p:nvPicPr>
          <p:cNvPr id="3" name="Picture 2" descr="USCCA PowerPoint 2013 Intro Image3.jpg"/>
          <p:cNvPicPr>
            <a:picLocks noChangeAspect="1"/>
          </p:cNvPicPr>
          <p:nvPr/>
        </p:nvPicPr>
        <p:blipFill rotWithShape="1">
          <a:blip r:embed="rId4">
            <a:extLst>
              <a:ext uri="{28A0092B-C50C-407E-A947-70E740481C1C}">
                <a14:useLocalDpi xmlns:a14="http://schemas.microsoft.com/office/drawing/2010/main" val="0"/>
              </a:ext>
            </a:extLst>
          </a:blip>
          <a:srcRect l="180" r="317"/>
          <a:stretch/>
        </p:blipFill>
        <p:spPr>
          <a:xfrm>
            <a:off x="0" y="0"/>
            <a:ext cx="9144000" cy="68580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txBox="1">
            <a:spLocks noChangeArrowheads="1"/>
          </p:cNvSpPr>
          <p:nvPr/>
        </p:nvSpPr>
        <p:spPr bwMode="auto">
          <a:xfrm>
            <a:off x="365760" y="914400"/>
            <a:ext cx="4587240" cy="54102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132080" bIns="50800" numCol="1" anchor="t" anchorCtr="0" compatLnSpc="1">
            <a:prstTxWarp prst="textNoShape">
              <a:avLst/>
            </a:prstTxWarp>
          </a:bodyPr>
          <a:lstStyle>
            <a:lvl1pPr marL="382588" indent="-342900" algn="l" rtl="0" eaLnBrk="0" fontAlgn="base" hangingPunct="0">
              <a:spcBef>
                <a:spcPts val="800"/>
              </a:spcBef>
              <a:spcAft>
                <a:spcPct val="0"/>
              </a:spcAft>
              <a:buClr>
                <a:srgbClr val="000000"/>
              </a:buClr>
              <a:buSzPct val="100000"/>
              <a:buFont typeface="Arial" charset="0"/>
              <a:buChar char="•"/>
              <a:defRPr sz="2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1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a:lstStyle>
          <a:p>
            <a:pPr marL="0" indent="0" eaLnBrk="1" hangingPunct="1">
              <a:buClrTx/>
              <a:buNone/>
              <a:defRPr/>
            </a:pPr>
            <a:r>
              <a:rPr lang="en-US" sz="1800" kern="0" dirty="0">
                <a:cs typeface="Arial"/>
              </a:rPr>
              <a:t>Today, the number of “right to carry” states stands at 41, and the number of permit holders has grown to more than </a:t>
            </a:r>
            <a:r>
              <a:rPr lang="en-US" sz="1800" kern="0" dirty="0" smtClean="0">
                <a:cs typeface="Arial"/>
              </a:rPr>
              <a:t>12 </a:t>
            </a:r>
            <a:r>
              <a:rPr lang="en-US" sz="1800" i="1" kern="0" dirty="0" smtClean="0">
                <a:cs typeface="Arial"/>
              </a:rPr>
              <a:t>million</a:t>
            </a:r>
            <a:r>
              <a:rPr lang="en-US" sz="1800" kern="0" dirty="0" smtClean="0">
                <a:cs typeface="Arial"/>
              </a:rPr>
              <a:t> </a:t>
            </a:r>
            <a:r>
              <a:rPr lang="en-US" sz="1800" kern="0" dirty="0">
                <a:cs typeface="Arial"/>
              </a:rPr>
              <a:t>nationwide, while the FBI’s uniform crime report continues to show </a:t>
            </a:r>
            <a:r>
              <a:rPr lang="en-US" sz="1800" kern="0" dirty="0" smtClean="0">
                <a:cs typeface="Arial"/>
              </a:rPr>
              <a:t>a trending </a:t>
            </a:r>
            <a:r>
              <a:rPr lang="en-US" sz="1800" i="1" kern="0" dirty="0" smtClean="0">
                <a:cs typeface="Arial"/>
              </a:rPr>
              <a:t>drop</a:t>
            </a:r>
            <a:r>
              <a:rPr lang="en-US" sz="1800" kern="0" dirty="0" smtClean="0">
                <a:cs typeface="Arial"/>
              </a:rPr>
              <a:t> </a:t>
            </a:r>
            <a:r>
              <a:rPr lang="en-US" sz="1800" kern="0" dirty="0">
                <a:cs typeface="Arial"/>
              </a:rPr>
              <a:t>in violent crime year-over-year, with a dramatic decrease in the number of deaths attributed to firearms, including a 125-year low in law enforcement officer deaths. </a:t>
            </a:r>
            <a:r>
              <a:rPr lang="en-US" sz="1800" kern="0" dirty="0" smtClean="0">
                <a:cs typeface="Arial"/>
              </a:rPr>
              <a:t> If </a:t>
            </a:r>
            <a:r>
              <a:rPr lang="en-US" sz="1800" kern="0" dirty="0">
                <a:cs typeface="Arial"/>
              </a:rPr>
              <a:t>that doesn’t prove that concealed carry permit holders are the good guys, then nothing will.  </a:t>
            </a:r>
          </a:p>
        </p:txBody>
      </p:sp>
      <p:cxnSp>
        <p:nvCxnSpPr>
          <p:cNvPr id="5" name="Straight Connector 4"/>
          <p:cNvCxnSpPr/>
          <p:nvPr/>
        </p:nvCxnSpPr>
        <p:spPr bwMode="auto">
          <a:xfrm>
            <a:off x="182880" y="6858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7" name="Title 1"/>
          <p:cNvSpPr>
            <a:spLocks noGrp="1"/>
          </p:cNvSpPr>
          <p:nvPr>
            <p:ph type="title"/>
          </p:nvPr>
        </p:nvSpPr>
        <p:spPr>
          <a:xfrm>
            <a:off x="254000" y="256032"/>
            <a:ext cx="8661400" cy="429767"/>
          </a:xfrm>
        </p:spPr>
        <p:txBody>
          <a:bodyPr/>
          <a:lstStyle/>
          <a:p>
            <a:r>
              <a:rPr lang="en-US" sz="2000" dirty="0" smtClean="0"/>
              <a:t>Introduction</a:t>
            </a:r>
            <a:endParaRPr lang="en-US" sz="2000" dirty="0"/>
          </a:p>
        </p:txBody>
      </p:sp>
      <p:pic>
        <p:nvPicPr>
          <p:cNvPr id="2" name="Picture 1" descr="Member-Profile- Hannah_Img4039-KW_001.psd"/>
          <p:cNvPicPr>
            <a:picLocks noChangeAspect="1"/>
          </p:cNvPicPr>
          <p:nvPr/>
        </p:nvPicPr>
        <p:blipFill rotWithShape="1">
          <a:blip r:embed="rId4">
            <a:extLst>
              <a:ext uri="{28A0092B-C50C-407E-A947-70E740481C1C}">
                <a14:useLocalDpi xmlns:a14="http://schemas.microsoft.com/office/drawing/2010/main" val="0"/>
              </a:ext>
            </a:extLst>
          </a:blip>
          <a:srcRect l="18694" t="12943" r="20257" b="23558"/>
          <a:stretch/>
        </p:blipFill>
        <p:spPr>
          <a:xfrm>
            <a:off x="5130800" y="990599"/>
            <a:ext cx="3403600" cy="5304830"/>
          </a:xfrm>
          <a:prstGeom prst="rect">
            <a:avLst/>
          </a:prstGeom>
        </p:spPr>
      </p:pic>
    </p:spTree>
    <p:custDataLst>
      <p:tags r:id="rId1"/>
    </p:custDataLst>
    <p:extLst>
      <p:ext uri="{BB962C8B-B14F-4D97-AF65-F5344CB8AC3E}">
        <p14:creationId xmlns:p14="http://schemas.microsoft.com/office/powerpoint/2010/main" val="10766326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bwMode="auto">
          <a:xfrm>
            <a:off x="182880" y="6858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7" name="Title 1"/>
          <p:cNvSpPr>
            <a:spLocks noGrp="1"/>
          </p:cNvSpPr>
          <p:nvPr>
            <p:ph type="title"/>
          </p:nvPr>
        </p:nvSpPr>
        <p:spPr>
          <a:xfrm>
            <a:off x="254000" y="256032"/>
            <a:ext cx="8661400" cy="429767"/>
          </a:xfrm>
        </p:spPr>
        <p:txBody>
          <a:bodyPr/>
          <a:lstStyle/>
          <a:p>
            <a:r>
              <a:rPr lang="en-US" sz="2000" dirty="0" smtClean="0"/>
              <a:t>Introduction</a:t>
            </a:r>
            <a:endParaRPr lang="en-US" sz="2000" dirty="0"/>
          </a:p>
        </p:txBody>
      </p:sp>
      <p:sp>
        <p:nvSpPr>
          <p:cNvPr id="8" name="Rectangle 4"/>
          <p:cNvSpPr txBox="1">
            <a:spLocks noChangeArrowheads="1"/>
          </p:cNvSpPr>
          <p:nvPr/>
        </p:nvSpPr>
        <p:spPr bwMode="auto">
          <a:xfrm>
            <a:off x="365758" y="914400"/>
            <a:ext cx="8473441" cy="23622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132080" bIns="50800" numCol="1" anchor="t" anchorCtr="0" compatLnSpc="1">
            <a:prstTxWarp prst="textNoShape">
              <a:avLst/>
            </a:prstTxWarp>
          </a:bodyPr>
          <a:lstStyle>
            <a:lvl1pPr marL="382588" indent="-342900" algn="l" rtl="0" eaLnBrk="0" fontAlgn="base" hangingPunct="0">
              <a:spcBef>
                <a:spcPts val="800"/>
              </a:spcBef>
              <a:spcAft>
                <a:spcPct val="0"/>
              </a:spcAft>
              <a:buClr>
                <a:srgbClr val="000000"/>
              </a:buClr>
              <a:buSzPct val="100000"/>
              <a:buFont typeface="Arial" charset="0"/>
              <a:buChar char="•"/>
              <a:defRPr sz="2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1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a:lstStyle>
          <a:p>
            <a:pPr marL="0" indent="0" eaLnBrk="1" hangingPunct="1">
              <a:buClrTx/>
              <a:buNone/>
              <a:defRPr/>
            </a:pPr>
            <a:r>
              <a:rPr lang="en-US" sz="1800" kern="0" dirty="0" smtClean="0">
                <a:cs typeface="Arial"/>
              </a:rPr>
              <a:t>Collectively</a:t>
            </a:r>
            <a:r>
              <a:rPr lang="en-US" sz="1800" kern="0" dirty="0">
                <a:cs typeface="Arial"/>
              </a:rPr>
              <a:t>, those facts fly in the face of anti-gun organizations’ claims that more guns equals more crime, when in fact, the opposite seems to be </a:t>
            </a:r>
            <a:r>
              <a:rPr lang="en-US" sz="1800" kern="0" dirty="0" smtClean="0">
                <a:cs typeface="Arial"/>
              </a:rPr>
              <a:t>true.  </a:t>
            </a:r>
            <a:r>
              <a:rPr lang="en-US" sz="1800" kern="0" dirty="0">
                <a:cs typeface="Arial"/>
              </a:rPr>
              <a:t>So that begs the question, “Is owning a firearm right for </a:t>
            </a:r>
            <a:r>
              <a:rPr lang="en-US" sz="1800" i="1" kern="0" dirty="0">
                <a:cs typeface="Arial"/>
              </a:rPr>
              <a:t>you</a:t>
            </a:r>
            <a:r>
              <a:rPr lang="en-US" sz="1800" kern="0" dirty="0" smtClean="0">
                <a:cs typeface="Arial"/>
              </a:rPr>
              <a:t>?”</a:t>
            </a:r>
          </a:p>
          <a:p>
            <a:pPr marL="0" indent="0" eaLnBrk="1" hangingPunct="1">
              <a:buClrTx/>
              <a:buNone/>
              <a:defRPr/>
            </a:pPr>
            <a:r>
              <a:rPr lang="en-US" sz="1800" kern="0" dirty="0" smtClean="0">
                <a:cs typeface="Arial"/>
              </a:rPr>
              <a:t>Today’s class can’t answer that question for you, but our training </a:t>
            </a:r>
            <a:r>
              <a:rPr lang="en-US" sz="1800" i="1" kern="0" dirty="0" smtClean="0">
                <a:cs typeface="Arial"/>
              </a:rPr>
              <a:t>can</a:t>
            </a:r>
            <a:r>
              <a:rPr lang="en-US" sz="1800" kern="0" dirty="0" smtClean="0">
                <a:cs typeface="Arial"/>
              </a:rPr>
              <a:t> provide you with the best information possible, so that you can make an informed decision based upon what’s right for you and your family.</a:t>
            </a:r>
            <a:endParaRPr lang="en-US" sz="1800" kern="0" dirty="0">
              <a:cs typeface="Arial"/>
            </a:endParaRPr>
          </a:p>
        </p:txBody>
      </p:sp>
      <p:sp>
        <p:nvSpPr>
          <p:cNvPr id="11" name="TextBox 10"/>
          <p:cNvSpPr txBox="1"/>
          <p:nvPr/>
        </p:nvSpPr>
        <p:spPr>
          <a:xfrm rot="16200000">
            <a:off x="-1331267" y="4455467"/>
            <a:ext cx="3429000" cy="461665"/>
          </a:xfrm>
          <a:prstGeom prst="rect">
            <a:avLst/>
          </a:prstGeom>
          <a:noFill/>
        </p:spPr>
        <p:txBody>
          <a:bodyPr wrap="square" rtlCol="0">
            <a:spAutoFit/>
          </a:bodyPr>
          <a:lstStyle/>
          <a:p>
            <a:pPr algn="ctr"/>
            <a:r>
              <a:rPr lang="en-US" dirty="0" smtClean="0"/>
              <a:t>NICS Checks</a:t>
            </a:r>
            <a:endParaRPr lang="en-US" dirty="0"/>
          </a:p>
        </p:txBody>
      </p:sp>
      <p:sp>
        <p:nvSpPr>
          <p:cNvPr id="12" name="TextBox 11"/>
          <p:cNvSpPr txBox="1"/>
          <p:nvPr/>
        </p:nvSpPr>
        <p:spPr>
          <a:xfrm rot="16200000">
            <a:off x="6974533" y="4455467"/>
            <a:ext cx="3429000" cy="461665"/>
          </a:xfrm>
          <a:prstGeom prst="rect">
            <a:avLst/>
          </a:prstGeom>
          <a:noFill/>
        </p:spPr>
        <p:txBody>
          <a:bodyPr wrap="square" rtlCol="0">
            <a:spAutoFit/>
          </a:bodyPr>
          <a:lstStyle/>
          <a:p>
            <a:pPr algn="ctr"/>
            <a:r>
              <a:rPr lang="en-US" dirty="0" smtClean="0"/>
              <a:t>Violent Crime</a:t>
            </a:r>
            <a:endParaRPr lang="en-US" dirty="0"/>
          </a:p>
        </p:txBody>
      </p:sp>
      <p:graphicFrame>
        <p:nvGraphicFramePr>
          <p:cNvPr id="9" name="Chart 95"/>
          <p:cNvGraphicFramePr/>
          <p:nvPr>
            <p:extLst>
              <p:ext uri="{D42A27DB-BD31-4B8C-83A1-F6EECF244321}">
                <p14:modId xmlns:p14="http://schemas.microsoft.com/office/powerpoint/2010/main" val="1233997439"/>
              </p:ext>
            </p:extLst>
          </p:nvPr>
        </p:nvGraphicFramePr>
        <p:xfrm>
          <a:off x="125016" y="2819399"/>
          <a:ext cx="9018984" cy="3733800"/>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extLst>
      <p:ext uri="{BB962C8B-B14F-4D97-AF65-F5344CB8AC3E}">
        <p14:creationId xmlns:p14="http://schemas.microsoft.com/office/powerpoint/2010/main" val="41089989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txBox="1">
            <a:spLocks noChangeArrowheads="1"/>
          </p:cNvSpPr>
          <p:nvPr/>
        </p:nvSpPr>
        <p:spPr bwMode="auto">
          <a:xfrm>
            <a:off x="365760" y="914400"/>
            <a:ext cx="3749040" cy="55245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132080" bIns="50800" numCol="1" anchor="t" anchorCtr="0" compatLnSpc="1">
            <a:prstTxWarp prst="textNoShape">
              <a:avLst/>
            </a:prstTxWarp>
          </a:bodyPr>
          <a:lstStyle>
            <a:lvl1pPr marL="382588" indent="-342900" algn="l" rtl="0" eaLnBrk="0" fontAlgn="base" hangingPunct="0">
              <a:spcBef>
                <a:spcPts val="800"/>
              </a:spcBef>
              <a:spcAft>
                <a:spcPct val="0"/>
              </a:spcAft>
              <a:buClr>
                <a:srgbClr val="000000"/>
              </a:buClr>
              <a:buSzPct val="100000"/>
              <a:buFont typeface="Arial" charset="0"/>
              <a:buChar char="•"/>
              <a:defRPr sz="2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1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a:lstStyle>
          <a:p>
            <a:pPr marL="0" indent="0" eaLnBrk="1" hangingPunct="1">
              <a:buClrTx/>
              <a:buNone/>
              <a:defRPr/>
            </a:pPr>
            <a:r>
              <a:rPr lang="en-US" sz="1800" kern="0" dirty="0" smtClean="0">
                <a:cs typeface="Arial"/>
              </a:rPr>
              <a:t>Remember, owning </a:t>
            </a:r>
            <a:r>
              <a:rPr lang="en-US" sz="1800" kern="0" dirty="0">
                <a:cs typeface="Arial"/>
              </a:rPr>
              <a:t>or carrying a firearm isn’t about statistics or constitutional arguments, it’s not about analogies or comparisons, it’s not about the gear, and to be honest, it’s not even about the gun.  It’s about taking a </a:t>
            </a:r>
            <a:r>
              <a:rPr lang="en-US" sz="1800" i="1" kern="0" dirty="0">
                <a:cs typeface="Arial"/>
              </a:rPr>
              <a:t>small measure </a:t>
            </a:r>
            <a:r>
              <a:rPr lang="en-US" sz="1800" kern="0" dirty="0">
                <a:cs typeface="Arial"/>
              </a:rPr>
              <a:t>of personal responsibility for our safety and the safety of our families.  It’s about making it home safe at night and being safe while in our homes.  It’s about recognizing that </a:t>
            </a:r>
            <a:r>
              <a:rPr lang="en-US" sz="1800" i="1" kern="0" dirty="0">
                <a:cs typeface="Arial"/>
              </a:rPr>
              <a:t>we</a:t>
            </a:r>
            <a:r>
              <a:rPr lang="en-US" sz="1800" kern="0" dirty="0">
                <a:cs typeface="Arial"/>
              </a:rPr>
              <a:t> are our families’ first responder.  And, it’s about taking that responsibility seriously.</a:t>
            </a:r>
          </a:p>
        </p:txBody>
      </p:sp>
      <p:cxnSp>
        <p:nvCxnSpPr>
          <p:cNvPr id="5" name="Straight Connector 4"/>
          <p:cNvCxnSpPr/>
          <p:nvPr/>
        </p:nvCxnSpPr>
        <p:spPr bwMode="auto">
          <a:xfrm>
            <a:off x="182880" y="6858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7" name="Title 1"/>
          <p:cNvSpPr>
            <a:spLocks noGrp="1"/>
          </p:cNvSpPr>
          <p:nvPr>
            <p:ph type="title"/>
          </p:nvPr>
        </p:nvSpPr>
        <p:spPr>
          <a:xfrm>
            <a:off x="254000" y="256032"/>
            <a:ext cx="8661400" cy="429767"/>
          </a:xfrm>
        </p:spPr>
        <p:txBody>
          <a:bodyPr/>
          <a:lstStyle/>
          <a:p>
            <a:r>
              <a:rPr lang="en-US" sz="2000" dirty="0" smtClean="0"/>
              <a:t>Introduction</a:t>
            </a:r>
            <a:endParaRPr lang="en-US" sz="2000" dirty="0"/>
          </a:p>
        </p:txBody>
      </p:sp>
      <p:pic>
        <p:nvPicPr>
          <p:cNvPr id="8" name="Picture 2" descr="IMG_5991BW.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20633" y="914400"/>
            <a:ext cx="4237566"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9962501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04800" y="1705213"/>
            <a:ext cx="7772400" cy="3336298"/>
          </a:xfrm>
          <a:prstGeom prst="rect">
            <a:avLst/>
          </a:prstGeom>
          <a:noFill/>
        </p:spPr>
        <p:txBody>
          <a:bodyPr wrap="square" rtlCol="0">
            <a:spAutoFit/>
          </a:bodyPr>
          <a:lstStyle/>
          <a:p>
            <a:pPr marL="342900" indent="-342900">
              <a:lnSpc>
                <a:spcPct val="110000"/>
              </a:lnSpc>
              <a:buFont typeface="+mj-lt"/>
              <a:buAutoNum type="arabicPeriod"/>
            </a:pPr>
            <a:r>
              <a:rPr lang="en-US" dirty="0" smtClean="0">
                <a:solidFill>
                  <a:srgbClr val="E10A0A"/>
                </a:solidFill>
                <a:latin typeface="Palatino-Roman"/>
              </a:rPr>
              <a:t>Lesson One: Developing a Personal and Home Protection Plan.</a:t>
            </a:r>
          </a:p>
          <a:p>
            <a:pPr marL="342900" indent="-342900">
              <a:lnSpc>
                <a:spcPct val="110000"/>
              </a:lnSpc>
              <a:buFont typeface="+mj-lt"/>
              <a:buAutoNum type="arabicPeriod"/>
            </a:pPr>
            <a:r>
              <a:rPr lang="en-US" dirty="0" smtClean="0">
                <a:solidFill>
                  <a:srgbClr val="E10A0A"/>
                </a:solidFill>
                <a:latin typeface="Palatino-Roman"/>
              </a:rPr>
              <a:t>Lesson Two: Self-Defense Firearm Basics.</a:t>
            </a:r>
          </a:p>
          <a:p>
            <a:pPr marL="342900" indent="-342900">
              <a:lnSpc>
                <a:spcPct val="110000"/>
              </a:lnSpc>
              <a:buFont typeface="+mj-lt"/>
              <a:buAutoNum type="arabicPeriod"/>
            </a:pPr>
            <a:r>
              <a:rPr lang="en-US" dirty="0" smtClean="0">
                <a:solidFill>
                  <a:srgbClr val="E10A0A"/>
                </a:solidFill>
                <a:latin typeface="Palatino-Roman"/>
              </a:rPr>
              <a:t>Lesson Three: Defensive Shooting Fundamentals.</a:t>
            </a:r>
          </a:p>
          <a:p>
            <a:pPr marL="342900" indent="-342900">
              <a:lnSpc>
                <a:spcPct val="110000"/>
              </a:lnSpc>
              <a:buFont typeface="+mj-lt"/>
              <a:buAutoNum type="arabicPeriod"/>
            </a:pPr>
            <a:r>
              <a:rPr lang="en-US" dirty="0" smtClean="0">
                <a:solidFill>
                  <a:srgbClr val="E10A0A"/>
                </a:solidFill>
                <a:latin typeface="Palatino-Roman"/>
              </a:rPr>
              <a:t>Lesson Four: The Legal Use of Force.</a:t>
            </a:r>
          </a:p>
          <a:p>
            <a:pPr marL="342900" indent="-342900">
              <a:lnSpc>
                <a:spcPct val="110000"/>
              </a:lnSpc>
              <a:buFont typeface="+mj-lt"/>
              <a:buAutoNum type="arabicPeriod"/>
            </a:pPr>
            <a:r>
              <a:rPr lang="en-US" dirty="0" smtClean="0">
                <a:solidFill>
                  <a:srgbClr val="E10A0A"/>
                </a:solidFill>
                <a:latin typeface="Palatino-Roman"/>
              </a:rPr>
              <a:t>Lesson Five: Deadly Encounters and the Aftermath.</a:t>
            </a:r>
          </a:p>
          <a:p>
            <a:pPr marL="342900" indent="-342900">
              <a:lnSpc>
                <a:spcPct val="110000"/>
              </a:lnSpc>
              <a:buFont typeface="+mj-lt"/>
              <a:buAutoNum type="arabicPeriod"/>
            </a:pPr>
            <a:r>
              <a:rPr lang="en-US" dirty="0" smtClean="0">
                <a:solidFill>
                  <a:srgbClr val="E10A0A"/>
                </a:solidFill>
                <a:latin typeface="Palatino-Roman"/>
              </a:rPr>
              <a:t>Lesson Six: Gear and Gadgets.</a:t>
            </a:r>
          </a:p>
          <a:p>
            <a:pPr marL="342900" indent="-342900">
              <a:lnSpc>
                <a:spcPct val="110000"/>
              </a:lnSpc>
              <a:buFont typeface="+mj-lt"/>
              <a:buAutoNum type="arabicPeriod"/>
            </a:pPr>
            <a:r>
              <a:rPr lang="en-US" dirty="0" smtClean="0">
                <a:solidFill>
                  <a:srgbClr val="E10A0A"/>
                </a:solidFill>
                <a:latin typeface="Palatino-Roman"/>
              </a:rPr>
              <a:t>Lesson Seven: Basic and Advanced Skills.</a:t>
            </a:r>
            <a:endParaRPr lang="en-US" dirty="0"/>
          </a:p>
        </p:txBody>
      </p:sp>
      <p:sp>
        <p:nvSpPr>
          <p:cNvPr id="7" name="TextBox 6"/>
          <p:cNvSpPr txBox="1"/>
          <p:nvPr/>
        </p:nvSpPr>
        <p:spPr>
          <a:xfrm>
            <a:off x="294290" y="1143000"/>
            <a:ext cx="7782910" cy="523220"/>
          </a:xfrm>
          <a:prstGeom prst="rect">
            <a:avLst/>
          </a:prstGeom>
          <a:noFill/>
        </p:spPr>
        <p:txBody>
          <a:bodyPr wrap="square" rtlCol="0">
            <a:spAutoFit/>
          </a:bodyPr>
          <a:lstStyle/>
          <a:p>
            <a:r>
              <a:rPr lang="en-US" sz="2800" b="1" dirty="0" smtClean="0"/>
              <a:t>Key Topics Covered in this Course</a:t>
            </a:r>
            <a:endParaRPr lang="en-US" sz="2800" b="1" dirty="0"/>
          </a:p>
        </p:txBody>
      </p:sp>
      <p:cxnSp>
        <p:nvCxnSpPr>
          <p:cNvPr id="8" name="Straight Connector 7"/>
          <p:cNvCxnSpPr>
            <a:cxnSpLocks/>
          </p:cNvCxnSpPr>
          <p:nvPr/>
        </p:nvCxnSpPr>
        <p:spPr bwMode="auto">
          <a:xfrm>
            <a:off x="381000" y="1676400"/>
            <a:ext cx="8229600" cy="0"/>
          </a:xfrm>
          <a:prstGeom prst="line">
            <a:avLst/>
          </a:pr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12" name="Title 11"/>
          <p:cNvSpPr>
            <a:spLocks noGrp="1"/>
          </p:cNvSpPr>
          <p:nvPr>
            <p:ph type="title"/>
          </p:nvPr>
        </p:nvSpPr>
        <p:spPr/>
        <p:txBody>
          <a:bodyPr/>
          <a:lstStyle/>
          <a:p>
            <a:r>
              <a:rPr lang="en-US" dirty="0" smtClean="0">
                <a:ea typeface="ＭＳ Ｐゴシック" charset="0"/>
                <a:cs typeface="ＭＳ Ｐゴシック" charset="0"/>
              </a:rPr>
              <a:t>Course Agenda</a:t>
            </a:r>
            <a:endParaRPr lang="en-US" dirty="0"/>
          </a:p>
        </p:txBody>
      </p:sp>
    </p:spTree>
    <p:custDataLst>
      <p:tags r:id="rId1"/>
    </p:custDataLst>
    <p:extLst>
      <p:ext uri="{BB962C8B-B14F-4D97-AF65-F5344CB8AC3E}">
        <p14:creationId xmlns:p14="http://schemas.microsoft.com/office/powerpoint/2010/main" val="10866051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txBox="1">
            <a:spLocks noChangeArrowheads="1"/>
          </p:cNvSpPr>
          <p:nvPr/>
        </p:nvSpPr>
        <p:spPr bwMode="auto">
          <a:xfrm>
            <a:off x="365760" y="1371600"/>
            <a:ext cx="2529840" cy="49911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132080" bIns="50800" numCol="1" anchor="t" anchorCtr="0" compatLnSpc="1">
            <a:prstTxWarp prst="textNoShape">
              <a:avLst/>
            </a:prstTxWarp>
          </a:bodyPr>
          <a:lstStyle>
            <a:lvl1pPr marL="382588" indent="-342900" algn="l" rtl="0" eaLnBrk="0" fontAlgn="base" hangingPunct="0">
              <a:spcBef>
                <a:spcPts val="800"/>
              </a:spcBef>
              <a:spcAft>
                <a:spcPct val="0"/>
              </a:spcAft>
              <a:buClr>
                <a:srgbClr val="000000"/>
              </a:buClr>
              <a:buSzPct val="100000"/>
              <a:buFont typeface="Arial" charset="0"/>
              <a:buChar char="•"/>
              <a:defRPr sz="2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1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a:lstStyle>
          <a:p>
            <a:pPr marL="0" indent="0" eaLnBrk="1" hangingPunct="1">
              <a:buClrTx/>
              <a:buNone/>
              <a:defRPr/>
            </a:pPr>
            <a:r>
              <a:rPr lang="en-US" sz="1800" kern="0" dirty="0">
                <a:cs typeface="Arial"/>
              </a:rPr>
              <a:t>The past decade has seen both tragedy and triumph in the never ending battle for the rights of gun ownership in America.  While most Americans would agree that the unalienable rights of life and liberty would include the right to be free from murder, rape, robbery, assault, and mass shootings, too many Americans still disagree on how to meet that goal.  </a:t>
            </a:r>
          </a:p>
        </p:txBody>
      </p:sp>
      <p:sp>
        <p:nvSpPr>
          <p:cNvPr id="9" name="Title 8"/>
          <p:cNvSpPr>
            <a:spLocks noGrp="1"/>
          </p:cNvSpPr>
          <p:nvPr>
            <p:ph type="title"/>
          </p:nvPr>
        </p:nvSpPr>
        <p:spPr>
          <a:xfrm>
            <a:off x="254000" y="256032"/>
            <a:ext cx="8661400" cy="429768"/>
          </a:xfrm>
          <a:noFill/>
          <a:ln>
            <a:noFill/>
          </a:ln>
          <a:effectLst/>
        </p:spPr>
        <p:txBody>
          <a:bodyPr vert="horz" wrap="square" lIns="50800" tIns="50800" rIns="91440" bIns="50800" numCol="1" anchor="ctr" anchorCtr="0" compatLnSpc="1">
            <a:prstTxWarp prst="textNoShape">
              <a:avLst/>
            </a:prstTxWarp>
          </a:bodyPr>
          <a:lstStyle/>
          <a:p>
            <a:r>
              <a:rPr lang="en-US" sz="2000" dirty="0"/>
              <a:t>Introduction</a:t>
            </a:r>
          </a:p>
        </p:txBody>
      </p:sp>
      <p:cxnSp>
        <p:nvCxnSpPr>
          <p:cNvPr id="10" name="Straight Connector 9"/>
          <p:cNvCxnSpPr/>
          <p:nvPr/>
        </p:nvCxnSpPr>
        <p:spPr bwMode="auto">
          <a:xfrm>
            <a:off x="182880" y="6858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pic>
        <p:nvPicPr>
          <p:cNvPr id="3" name="Introduction Video">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2975608" y="1361469"/>
            <a:ext cx="5486400" cy="4114800"/>
          </a:xfrm>
          <a:prstGeom prst="rect">
            <a:avLst/>
          </a:prstGeom>
          <a:ln>
            <a:solidFill>
              <a:srgbClr val="B8B8B8"/>
            </a:solidFill>
          </a:ln>
        </p:spPr>
      </p:pic>
      <p:sp>
        <p:nvSpPr>
          <p:cNvPr id="13" name="TextBox 12"/>
          <p:cNvSpPr txBox="1"/>
          <p:nvPr/>
        </p:nvSpPr>
        <p:spPr>
          <a:xfrm>
            <a:off x="2895600" y="5571292"/>
            <a:ext cx="5562600" cy="984885"/>
          </a:xfrm>
          <a:prstGeom prst="rect">
            <a:avLst/>
          </a:prstGeom>
          <a:noFill/>
        </p:spPr>
        <p:txBody>
          <a:bodyPr wrap="square" rtlCol="0">
            <a:spAutoFit/>
          </a:bodyPr>
          <a:lstStyle/>
          <a:p>
            <a:r>
              <a:rPr lang="en-US" sz="1600" b="1" dirty="0">
                <a:solidFill>
                  <a:srgbClr val="E10A0A"/>
                </a:solidFill>
                <a:latin typeface="+mn-lt"/>
              </a:rPr>
              <a:t>Movie 0</a:t>
            </a:r>
            <a:r>
              <a:rPr lang="en-US" sz="1600" b="1" dirty="0" smtClean="0">
                <a:solidFill>
                  <a:srgbClr val="E10A0A"/>
                </a:solidFill>
                <a:latin typeface="+mn-lt"/>
              </a:rPr>
              <a:t>.2 </a:t>
            </a:r>
            <a:r>
              <a:rPr lang="en-US" sz="1600" b="1" dirty="0" smtClean="0">
                <a:latin typeface="+mn-lt"/>
              </a:rPr>
              <a:t>The Thrill of Learning to Shoot</a:t>
            </a:r>
          </a:p>
          <a:p>
            <a:r>
              <a:rPr lang="en-US" sz="1400" i="1" dirty="0">
                <a:latin typeface="+mn-lt"/>
              </a:rPr>
              <a:t>Even for those who may have grown up being taught that firearms are “evil,” the thrill of firing a gun for the first time </a:t>
            </a:r>
            <a:r>
              <a:rPr lang="en-US" sz="1400" i="1" dirty="0" smtClean="0">
                <a:latin typeface="+mn-lt"/>
              </a:rPr>
              <a:t>(or the thousandth time) is </a:t>
            </a:r>
            <a:r>
              <a:rPr lang="en-US" sz="1400" i="1" dirty="0">
                <a:latin typeface="+mn-lt"/>
              </a:rPr>
              <a:t>undeniable. </a:t>
            </a:r>
            <a:endParaRPr lang="en-US" sz="1400" dirty="0">
              <a:latin typeface="+mn-lt"/>
            </a:endParaRPr>
          </a:p>
        </p:txBody>
      </p:sp>
    </p:spTree>
    <p:custDataLst>
      <p:tags r:id="rId1"/>
    </p:custDataLst>
    <p:extLst>
      <p:ext uri="{BB962C8B-B14F-4D97-AF65-F5344CB8AC3E}">
        <p14:creationId xmlns:p14="http://schemas.microsoft.com/office/powerpoint/2010/main" val="21408030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txBox="1">
            <a:spLocks noChangeArrowheads="1"/>
          </p:cNvSpPr>
          <p:nvPr/>
        </p:nvSpPr>
        <p:spPr bwMode="auto">
          <a:xfrm>
            <a:off x="365760" y="1143000"/>
            <a:ext cx="3215640" cy="51816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132080" bIns="50800" numCol="1" anchor="t" anchorCtr="0" compatLnSpc="1">
            <a:prstTxWarp prst="textNoShape">
              <a:avLst/>
            </a:prstTxWarp>
          </a:bodyPr>
          <a:lstStyle>
            <a:lvl1pPr marL="382588" indent="-342900" algn="l" rtl="0" eaLnBrk="0" fontAlgn="base" hangingPunct="0">
              <a:spcBef>
                <a:spcPts val="800"/>
              </a:spcBef>
              <a:spcAft>
                <a:spcPct val="0"/>
              </a:spcAft>
              <a:buClr>
                <a:srgbClr val="000000"/>
              </a:buClr>
              <a:buSzPct val="100000"/>
              <a:buFont typeface="Arial" charset="0"/>
              <a:buChar char="•"/>
              <a:defRPr sz="2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1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a:lstStyle>
          <a:p>
            <a:pPr marL="0" indent="0" eaLnBrk="1" hangingPunct="1">
              <a:buClrTx/>
              <a:buNone/>
              <a:defRPr/>
            </a:pPr>
            <a:r>
              <a:rPr lang="en-US" sz="1800" kern="0" dirty="0">
                <a:cs typeface="Arial"/>
              </a:rPr>
              <a:t>But during that same decade, there has also been an awakening in America.  Generations of Americans who had been indoctrinated into believing that guns were evil, were slowly giving way to a new generation who believed that not only was firearm ownership a right, but that taking personal responsibility for the safety of ourselves and our families was </a:t>
            </a:r>
            <a:r>
              <a:rPr lang="en-US" sz="1800" kern="0" dirty="0" smtClean="0">
                <a:cs typeface="Arial"/>
              </a:rPr>
              <a:t>in fact, a </a:t>
            </a:r>
            <a:r>
              <a:rPr lang="en-US" sz="1800" kern="0" dirty="0">
                <a:cs typeface="Arial"/>
              </a:rPr>
              <a:t>responsibility.  </a:t>
            </a:r>
          </a:p>
        </p:txBody>
      </p:sp>
      <p:cxnSp>
        <p:nvCxnSpPr>
          <p:cNvPr id="5" name="Straight Connector 4"/>
          <p:cNvCxnSpPr/>
          <p:nvPr/>
        </p:nvCxnSpPr>
        <p:spPr bwMode="auto">
          <a:xfrm>
            <a:off x="182880" y="6858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7" name="Title 1"/>
          <p:cNvSpPr>
            <a:spLocks noGrp="1"/>
          </p:cNvSpPr>
          <p:nvPr>
            <p:ph type="title"/>
          </p:nvPr>
        </p:nvSpPr>
        <p:spPr>
          <a:xfrm>
            <a:off x="254000" y="256032"/>
            <a:ext cx="8661400" cy="429767"/>
          </a:xfrm>
        </p:spPr>
        <p:txBody>
          <a:bodyPr/>
          <a:lstStyle/>
          <a:p>
            <a:r>
              <a:rPr lang="en-US" sz="2000" dirty="0" smtClean="0"/>
              <a:t>Introduction</a:t>
            </a:r>
            <a:endParaRPr lang="en-US" sz="2000" dirty="0"/>
          </a:p>
        </p:txBody>
      </p:sp>
      <p:pic>
        <p:nvPicPr>
          <p:cNvPr id="2" name="Picture 1" descr="teaching_2600notext.jpg"/>
          <p:cNvPicPr>
            <a:picLocks noChangeAspect="1"/>
          </p:cNvPicPr>
          <p:nvPr/>
        </p:nvPicPr>
        <p:blipFill rotWithShape="1">
          <a:blip r:embed="rId4">
            <a:extLst>
              <a:ext uri="{28A0092B-C50C-407E-A947-70E740481C1C}">
                <a14:useLocalDpi xmlns:a14="http://schemas.microsoft.com/office/drawing/2010/main" val="0"/>
              </a:ext>
            </a:extLst>
          </a:blip>
          <a:srcRect r="39428"/>
          <a:stretch/>
        </p:blipFill>
        <p:spPr>
          <a:xfrm>
            <a:off x="3886200" y="1219200"/>
            <a:ext cx="4724400" cy="4623157"/>
          </a:xfrm>
          <a:prstGeom prst="rect">
            <a:avLst/>
          </a:prstGeom>
        </p:spPr>
      </p:pic>
    </p:spTree>
    <p:custDataLst>
      <p:tags r:id="rId1"/>
    </p:custDataLst>
    <p:extLst>
      <p:ext uri="{BB962C8B-B14F-4D97-AF65-F5344CB8AC3E}">
        <p14:creationId xmlns:p14="http://schemas.microsoft.com/office/powerpoint/2010/main" val="25648180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txBox="1">
            <a:spLocks noChangeArrowheads="1"/>
          </p:cNvSpPr>
          <p:nvPr/>
        </p:nvSpPr>
        <p:spPr bwMode="auto">
          <a:xfrm>
            <a:off x="365760" y="1143000"/>
            <a:ext cx="3672840" cy="50292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132080" bIns="50800" numCol="1" anchor="t" anchorCtr="0" compatLnSpc="1">
            <a:prstTxWarp prst="textNoShape">
              <a:avLst/>
            </a:prstTxWarp>
          </a:bodyPr>
          <a:lstStyle>
            <a:lvl1pPr marL="382588" indent="-342900" algn="l" rtl="0" eaLnBrk="0" fontAlgn="base" hangingPunct="0">
              <a:spcBef>
                <a:spcPts val="800"/>
              </a:spcBef>
              <a:spcAft>
                <a:spcPct val="0"/>
              </a:spcAft>
              <a:buClr>
                <a:srgbClr val="000000"/>
              </a:buClr>
              <a:buSzPct val="100000"/>
              <a:buFont typeface="Arial" charset="0"/>
              <a:buChar char="•"/>
              <a:defRPr sz="2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1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a:lstStyle>
          <a:p>
            <a:pPr marL="0" indent="0" eaLnBrk="1" hangingPunct="1">
              <a:buClrTx/>
              <a:buNone/>
              <a:defRPr/>
            </a:pPr>
            <a:r>
              <a:rPr lang="en-US" sz="1800" kern="0" dirty="0" smtClean="0">
                <a:cs typeface="Arial"/>
              </a:rPr>
              <a:t>While </a:t>
            </a:r>
            <a:r>
              <a:rPr lang="en-US" sz="1800" kern="0" dirty="0">
                <a:cs typeface="Arial"/>
              </a:rPr>
              <a:t>the mass shootings in Newtown and Aurora served as a battle cry for anti-gun forces, those same events and others, led more Americans to believe that the conclusions of the anti-gun forces (and the mass media) were wrong, and that in the words of NRA </a:t>
            </a:r>
            <a:r>
              <a:rPr lang="en-US" sz="1800" kern="0" dirty="0" smtClean="0">
                <a:cs typeface="Arial"/>
              </a:rPr>
              <a:t>Executive Vice President </a:t>
            </a:r>
            <a:r>
              <a:rPr lang="en-US" sz="1800" kern="0" dirty="0">
                <a:cs typeface="Arial"/>
              </a:rPr>
              <a:t>Wayne </a:t>
            </a:r>
            <a:r>
              <a:rPr lang="en-US" sz="1800" kern="0" dirty="0" err="1">
                <a:cs typeface="Arial"/>
              </a:rPr>
              <a:t>LaPierre</a:t>
            </a:r>
            <a:r>
              <a:rPr lang="en-US" sz="1800" kern="0" dirty="0">
                <a:cs typeface="Arial"/>
              </a:rPr>
              <a:t>, “The only thing that stops a bad guy with a gun, is a </a:t>
            </a:r>
            <a:r>
              <a:rPr lang="en-US" sz="1800" i="1" kern="0" dirty="0">
                <a:cs typeface="Arial"/>
              </a:rPr>
              <a:t>good</a:t>
            </a:r>
            <a:r>
              <a:rPr lang="en-US" sz="1800" kern="0" dirty="0">
                <a:cs typeface="Arial"/>
              </a:rPr>
              <a:t> guy with a gun.” </a:t>
            </a:r>
          </a:p>
        </p:txBody>
      </p:sp>
      <p:cxnSp>
        <p:nvCxnSpPr>
          <p:cNvPr id="5" name="Straight Connector 4"/>
          <p:cNvCxnSpPr/>
          <p:nvPr/>
        </p:nvCxnSpPr>
        <p:spPr bwMode="auto">
          <a:xfrm>
            <a:off x="182880" y="6858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7" name="Title 1"/>
          <p:cNvSpPr>
            <a:spLocks noGrp="1"/>
          </p:cNvSpPr>
          <p:nvPr>
            <p:ph type="title"/>
          </p:nvPr>
        </p:nvSpPr>
        <p:spPr>
          <a:xfrm>
            <a:off x="254000" y="256032"/>
            <a:ext cx="8661400" cy="429767"/>
          </a:xfrm>
        </p:spPr>
        <p:txBody>
          <a:bodyPr/>
          <a:lstStyle/>
          <a:p>
            <a:r>
              <a:rPr lang="en-US" sz="2000" dirty="0" smtClean="0"/>
              <a:t>Introduction</a:t>
            </a:r>
            <a:endParaRPr lang="en-US" sz="2000" dirty="0"/>
          </a:p>
        </p:txBody>
      </p:sp>
      <p:pic>
        <p:nvPicPr>
          <p:cNvPr id="2" name="Picture 1" descr="senior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4094" y="1219200"/>
            <a:ext cx="3974106" cy="5181600"/>
          </a:xfrm>
          <a:prstGeom prst="rect">
            <a:avLst/>
          </a:prstGeom>
        </p:spPr>
      </p:pic>
    </p:spTree>
    <p:custDataLst>
      <p:tags r:id="rId1"/>
    </p:custDataLst>
    <p:extLst>
      <p:ext uri="{BB962C8B-B14F-4D97-AF65-F5344CB8AC3E}">
        <p14:creationId xmlns:p14="http://schemas.microsoft.com/office/powerpoint/2010/main" val="42068928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txBox="1">
            <a:spLocks noChangeArrowheads="1"/>
          </p:cNvSpPr>
          <p:nvPr/>
        </p:nvSpPr>
        <p:spPr bwMode="auto">
          <a:xfrm>
            <a:off x="365760" y="914400"/>
            <a:ext cx="4739640" cy="55245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132080" bIns="50800" numCol="1" anchor="t" anchorCtr="0" compatLnSpc="1">
            <a:prstTxWarp prst="textNoShape">
              <a:avLst/>
            </a:prstTxWarp>
          </a:bodyPr>
          <a:lstStyle>
            <a:lvl1pPr marL="382588" indent="-342900" algn="l" rtl="0" eaLnBrk="0" fontAlgn="base" hangingPunct="0">
              <a:spcBef>
                <a:spcPts val="800"/>
              </a:spcBef>
              <a:spcAft>
                <a:spcPct val="0"/>
              </a:spcAft>
              <a:buClr>
                <a:srgbClr val="000000"/>
              </a:buClr>
              <a:buSzPct val="100000"/>
              <a:buFont typeface="Arial" charset="0"/>
              <a:buChar char="•"/>
              <a:defRPr sz="2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1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a:lstStyle>
          <a:p>
            <a:pPr marL="0" indent="0" eaLnBrk="1" hangingPunct="1">
              <a:buClrTx/>
              <a:buNone/>
              <a:defRPr/>
            </a:pPr>
            <a:r>
              <a:rPr lang="en-US" sz="1800" kern="0" dirty="0">
                <a:cs typeface="Arial"/>
              </a:rPr>
              <a:t>After 9/11, the U.S. met the threat by installing sophisticated body scanners at airports, hardening cockpit doors, arming pilots, and expanding the armed Air Marshal program.  But after Newtown and Aurora, the anti-gun forces ignored the obvious failure of “gun free zones,” and once again went after “those who are neither inclined nor determined to commit crimes,” by proposing a host of anti-gun bills. But assuming that any limitation on gun type or magazine capacity would have limited or avoided the carnage caused by these shooters, would be like assuming that the 9/11 attacks could have been avoided if box cutters had been banned before the attack. </a:t>
            </a:r>
          </a:p>
        </p:txBody>
      </p:sp>
      <p:cxnSp>
        <p:nvCxnSpPr>
          <p:cNvPr id="7" name="Straight Connector 6"/>
          <p:cNvCxnSpPr/>
          <p:nvPr/>
        </p:nvCxnSpPr>
        <p:spPr bwMode="auto">
          <a:xfrm>
            <a:off x="182880" y="6858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8" name="Title 1"/>
          <p:cNvSpPr>
            <a:spLocks noGrp="1"/>
          </p:cNvSpPr>
          <p:nvPr>
            <p:ph type="title"/>
          </p:nvPr>
        </p:nvSpPr>
        <p:spPr>
          <a:xfrm>
            <a:off x="254000" y="256032"/>
            <a:ext cx="8661400" cy="429767"/>
          </a:xfrm>
        </p:spPr>
        <p:txBody>
          <a:bodyPr/>
          <a:lstStyle/>
          <a:p>
            <a:r>
              <a:rPr lang="en-US" sz="2000" dirty="0" smtClean="0"/>
              <a:t>Introduction</a:t>
            </a:r>
            <a:endParaRPr lang="en-US" sz="2000"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53379" y="990600"/>
            <a:ext cx="3004820" cy="5334000"/>
          </a:xfrm>
          <a:prstGeom prst="rect">
            <a:avLst/>
          </a:prstGeom>
        </p:spPr>
      </p:pic>
    </p:spTree>
    <p:custDataLst>
      <p:tags r:id="rId1"/>
    </p:custDataLst>
    <p:extLst>
      <p:ext uri="{BB962C8B-B14F-4D97-AF65-F5344CB8AC3E}">
        <p14:creationId xmlns:p14="http://schemas.microsoft.com/office/powerpoint/2010/main" val="39412171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txBox="1">
            <a:spLocks noChangeArrowheads="1"/>
          </p:cNvSpPr>
          <p:nvPr/>
        </p:nvSpPr>
        <p:spPr bwMode="auto">
          <a:xfrm>
            <a:off x="365760" y="1257300"/>
            <a:ext cx="3825240" cy="55245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132080" bIns="50800" numCol="1" anchor="t" anchorCtr="0" compatLnSpc="1">
            <a:prstTxWarp prst="textNoShape">
              <a:avLst/>
            </a:prstTxWarp>
          </a:bodyPr>
          <a:lstStyle>
            <a:lvl1pPr marL="382588" indent="-342900" algn="l" rtl="0" eaLnBrk="0" fontAlgn="base" hangingPunct="0">
              <a:spcBef>
                <a:spcPts val="800"/>
              </a:spcBef>
              <a:spcAft>
                <a:spcPct val="0"/>
              </a:spcAft>
              <a:buClr>
                <a:srgbClr val="000000"/>
              </a:buClr>
              <a:buSzPct val="100000"/>
              <a:buFont typeface="Arial" charset="0"/>
              <a:buChar char="•"/>
              <a:defRPr sz="2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1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a:lstStyle>
          <a:p>
            <a:pPr marL="0" indent="0" eaLnBrk="1" hangingPunct="1">
              <a:buClrTx/>
              <a:buNone/>
              <a:defRPr/>
            </a:pPr>
            <a:r>
              <a:rPr lang="en-US" sz="1800" kern="0" dirty="0" smtClean="0">
                <a:cs typeface="Arial"/>
              </a:rPr>
              <a:t>We </a:t>
            </a:r>
            <a:r>
              <a:rPr lang="en-US" sz="1800" kern="0" dirty="0">
                <a:cs typeface="Arial"/>
              </a:rPr>
              <a:t>remain a nation where even members of the most virulent anti-gun groups have grown to not only accept, but expect, armed guards to protect our banks, our museums, our airports, our politicians and our celebrities, yet they somehow find the thought of armed guards protecting our schools and our children abhorrent.  In the words of John </a:t>
            </a:r>
            <a:r>
              <a:rPr lang="en-US" sz="1800" kern="0" dirty="0" err="1">
                <a:cs typeface="Arial"/>
              </a:rPr>
              <a:t>Caile</a:t>
            </a:r>
            <a:r>
              <a:rPr lang="en-US" sz="1800" kern="0" dirty="0">
                <a:cs typeface="Arial"/>
              </a:rPr>
              <a:t>, contributing writer to </a:t>
            </a:r>
            <a:r>
              <a:rPr lang="en-US" sz="1800" i="1" kern="0" dirty="0">
                <a:cs typeface="Arial"/>
              </a:rPr>
              <a:t>Concealed Carry Magazine</a:t>
            </a:r>
            <a:r>
              <a:rPr lang="en-US" sz="1800" kern="0" dirty="0">
                <a:cs typeface="Arial"/>
              </a:rPr>
              <a:t>, “If that’s not misplaced priorities, I don’t know what is.”</a:t>
            </a:r>
          </a:p>
        </p:txBody>
      </p:sp>
      <p:cxnSp>
        <p:nvCxnSpPr>
          <p:cNvPr id="5" name="Straight Connector 4"/>
          <p:cNvCxnSpPr/>
          <p:nvPr/>
        </p:nvCxnSpPr>
        <p:spPr bwMode="auto">
          <a:xfrm>
            <a:off x="182880" y="6858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7" name="Title 1"/>
          <p:cNvSpPr>
            <a:spLocks noGrp="1"/>
          </p:cNvSpPr>
          <p:nvPr>
            <p:ph type="title"/>
          </p:nvPr>
        </p:nvSpPr>
        <p:spPr>
          <a:xfrm>
            <a:off x="254000" y="256032"/>
            <a:ext cx="8661400" cy="429767"/>
          </a:xfrm>
        </p:spPr>
        <p:txBody>
          <a:bodyPr/>
          <a:lstStyle/>
          <a:p>
            <a:r>
              <a:rPr lang="en-US" sz="2000" dirty="0" smtClean="0"/>
              <a:t>Introduction</a:t>
            </a:r>
            <a:endParaRPr lang="en-US" sz="2000" dirty="0"/>
          </a:p>
        </p:txBody>
      </p:sp>
      <p:pic>
        <p:nvPicPr>
          <p:cNvPr id="8" name="Picture 7"/>
          <p:cNvPicPr>
            <a:picLocks noChangeAspect="1"/>
          </p:cNvPicPr>
          <p:nvPr/>
        </p:nvPicPr>
        <p:blipFill rotWithShape="1">
          <a:blip r:embed="rId4" cstate="print">
            <a:extLst>
              <a:ext uri="{28A0092B-C50C-407E-A947-70E740481C1C}">
                <a14:useLocalDpi xmlns:a14="http://schemas.microsoft.com/office/drawing/2010/main"/>
              </a:ext>
            </a:extLst>
          </a:blip>
          <a:srcRect l="21394" r="7173"/>
          <a:stretch/>
        </p:blipFill>
        <p:spPr>
          <a:xfrm>
            <a:off x="4419600" y="1219200"/>
            <a:ext cx="4072056" cy="4267200"/>
          </a:xfrm>
          <a:prstGeom prst="rect">
            <a:avLst/>
          </a:prstGeom>
        </p:spPr>
      </p:pic>
    </p:spTree>
    <p:custDataLst>
      <p:tags r:id="rId1"/>
    </p:custDataLst>
    <p:extLst>
      <p:ext uri="{BB962C8B-B14F-4D97-AF65-F5344CB8AC3E}">
        <p14:creationId xmlns:p14="http://schemas.microsoft.com/office/powerpoint/2010/main" val="19634784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txBox="1">
            <a:spLocks noChangeArrowheads="1"/>
          </p:cNvSpPr>
          <p:nvPr/>
        </p:nvSpPr>
        <p:spPr bwMode="auto">
          <a:xfrm>
            <a:off x="365760" y="914400"/>
            <a:ext cx="8397240" cy="15240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132080" bIns="50800" numCol="1" anchor="t" anchorCtr="0" compatLnSpc="1">
            <a:prstTxWarp prst="textNoShape">
              <a:avLst/>
            </a:prstTxWarp>
          </a:bodyPr>
          <a:lstStyle>
            <a:lvl1pPr marL="382588" indent="-342900" algn="l" rtl="0" eaLnBrk="0" fontAlgn="base" hangingPunct="0">
              <a:spcBef>
                <a:spcPts val="800"/>
              </a:spcBef>
              <a:spcAft>
                <a:spcPct val="0"/>
              </a:spcAft>
              <a:buClr>
                <a:srgbClr val="000000"/>
              </a:buClr>
              <a:buSzPct val="100000"/>
              <a:buFont typeface="Arial" charset="0"/>
              <a:buChar char="•"/>
              <a:defRPr sz="2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1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a:lstStyle>
          <a:p>
            <a:pPr marL="0" indent="0" eaLnBrk="1" hangingPunct="1">
              <a:buClrTx/>
              <a:buNone/>
              <a:defRPr/>
            </a:pPr>
            <a:r>
              <a:rPr lang="en-US" sz="1800" kern="0" dirty="0">
                <a:cs typeface="Arial"/>
              </a:rPr>
              <a:t>But rather than dampening the nation’s belief in the Second Amendment, the anti-gun legislation proposed after Aurora and Newtown had the opposite effect, with concealed carry permit applications and NICS checks </a:t>
            </a:r>
            <a:r>
              <a:rPr lang="en-US" sz="1800" kern="0" dirty="0" smtClean="0">
                <a:cs typeface="Arial"/>
              </a:rPr>
              <a:t>reaching </a:t>
            </a:r>
            <a:r>
              <a:rPr lang="en-US" sz="1800" kern="0" dirty="0">
                <a:cs typeface="Arial"/>
              </a:rPr>
              <a:t>never before seen levels.  But that upward trend actually began a number of years earlier, soon after the world watched as New Orleans plunged into chaos in the aftermath of hurricane Katrina in August of </a:t>
            </a:r>
            <a:r>
              <a:rPr lang="en-US" sz="1800" kern="0" dirty="0" smtClean="0">
                <a:cs typeface="Arial"/>
              </a:rPr>
              <a:t>2005</a:t>
            </a:r>
            <a:endParaRPr lang="en-US" sz="1800" kern="0" dirty="0">
              <a:cs typeface="Arial"/>
            </a:endParaRPr>
          </a:p>
        </p:txBody>
      </p:sp>
      <p:cxnSp>
        <p:nvCxnSpPr>
          <p:cNvPr id="7" name="Straight Connector 6"/>
          <p:cNvCxnSpPr/>
          <p:nvPr/>
        </p:nvCxnSpPr>
        <p:spPr bwMode="auto">
          <a:xfrm>
            <a:off x="182880" y="6858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8" name="Title 1"/>
          <p:cNvSpPr>
            <a:spLocks noGrp="1"/>
          </p:cNvSpPr>
          <p:nvPr>
            <p:ph type="title"/>
          </p:nvPr>
        </p:nvSpPr>
        <p:spPr>
          <a:xfrm>
            <a:off x="254000" y="256032"/>
            <a:ext cx="8661400" cy="429767"/>
          </a:xfrm>
        </p:spPr>
        <p:txBody>
          <a:bodyPr/>
          <a:lstStyle/>
          <a:p>
            <a:r>
              <a:rPr lang="en-US" sz="2000" dirty="0" smtClean="0"/>
              <a:t>Introduction</a:t>
            </a:r>
            <a:endParaRPr lang="en-US" sz="2000" dirty="0"/>
          </a:p>
        </p:txBody>
      </p:sp>
      <p:graphicFrame>
        <p:nvGraphicFramePr>
          <p:cNvPr id="12" name="Chart 95"/>
          <p:cNvGraphicFramePr/>
          <p:nvPr>
            <p:extLst>
              <p:ext uri="{D42A27DB-BD31-4B8C-83A1-F6EECF244321}">
                <p14:modId xmlns:p14="http://schemas.microsoft.com/office/powerpoint/2010/main" val="734222474"/>
              </p:ext>
            </p:extLst>
          </p:nvPr>
        </p:nvGraphicFramePr>
        <p:xfrm>
          <a:off x="0" y="2971800"/>
          <a:ext cx="9018984" cy="3733800"/>
        </p:xfrm>
        <a:graphic>
          <a:graphicData uri="http://schemas.openxmlformats.org/drawingml/2006/chart">
            <c:chart xmlns:c="http://schemas.openxmlformats.org/drawingml/2006/chart" xmlns:r="http://schemas.openxmlformats.org/officeDocument/2006/relationships" r:id="rId4"/>
          </a:graphicData>
        </a:graphic>
      </p:graphicFrame>
      <p:sp>
        <p:nvSpPr>
          <p:cNvPr id="3" name="Isosceles Triangle 2"/>
          <p:cNvSpPr/>
          <p:nvPr/>
        </p:nvSpPr>
        <p:spPr bwMode="auto">
          <a:xfrm flipV="1">
            <a:off x="2823066" y="4572000"/>
            <a:ext cx="304800" cy="262759"/>
          </a:xfrm>
          <a:prstGeom prst="triangle">
            <a:avLst/>
          </a:pr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endParaRPr>
          </a:p>
        </p:txBody>
      </p:sp>
      <p:sp>
        <p:nvSpPr>
          <p:cNvPr id="4" name="TextBox 3"/>
          <p:cNvSpPr txBox="1"/>
          <p:nvPr/>
        </p:nvSpPr>
        <p:spPr>
          <a:xfrm>
            <a:off x="2413918" y="3886200"/>
            <a:ext cx="1123097" cy="584776"/>
          </a:xfrm>
          <a:prstGeom prst="rect">
            <a:avLst/>
          </a:prstGeom>
          <a:solidFill>
            <a:schemeClr val="accent1"/>
          </a:solidFill>
          <a:ln>
            <a:solidFill>
              <a:schemeClr val="tx1">
                <a:lumMod val="65000"/>
                <a:lumOff val="35000"/>
              </a:schemeClr>
            </a:solidFill>
          </a:ln>
        </p:spPr>
        <p:txBody>
          <a:bodyPr wrap="none" rtlCol="0">
            <a:spAutoFit/>
          </a:bodyPr>
          <a:lstStyle/>
          <a:p>
            <a:pPr algn="ctr"/>
            <a:r>
              <a:rPr lang="en-US" sz="1600" i="1" dirty="0" smtClean="0"/>
              <a:t>Hurricane</a:t>
            </a:r>
          </a:p>
          <a:p>
            <a:pPr algn="ctr"/>
            <a:r>
              <a:rPr lang="en-US" sz="1600" i="1" dirty="0" smtClean="0"/>
              <a:t>Katrina</a:t>
            </a:r>
            <a:endParaRPr lang="en-US" sz="1600" i="1" dirty="0"/>
          </a:p>
        </p:txBody>
      </p:sp>
      <p:sp>
        <p:nvSpPr>
          <p:cNvPr id="15" name="TextBox 14"/>
          <p:cNvSpPr txBox="1"/>
          <p:nvPr/>
        </p:nvSpPr>
        <p:spPr>
          <a:xfrm>
            <a:off x="533400" y="3048000"/>
            <a:ext cx="3810000" cy="461665"/>
          </a:xfrm>
          <a:prstGeom prst="rect">
            <a:avLst/>
          </a:prstGeom>
          <a:noFill/>
        </p:spPr>
        <p:txBody>
          <a:bodyPr wrap="square" rtlCol="0">
            <a:spAutoFit/>
          </a:bodyPr>
          <a:lstStyle/>
          <a:p>
            <a:r>
              <a:rPr lang="en-US" dirty="0" smtClean="0"/>
              <a:t>NICS Background Checks</a:t>
            </a:r>
            <a:endParaRPr lang="en-US" dirty="0"/>
          </a:p>
        </p:txBody>
      </p:sp>
    </p:spTree>
    <p:custDataLst>
      <p:tags r:id="rId1"/>
    </p:custDataLst>
    <p:extLst>
      <p:ext uri="{BB962C8B-B14F-4D97-AF65-F5344CB8AC3E}">
        <p14:creationId xmlns:p14="http://schemas.microsoft.com/office/powerpoint/2010/main" val="13718793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txBox="1">
            <a:spLocks noChangeArrowheads="1"/>
          </p:cNvSpPr>
          <p:nvPr/>
        </p:nvSpPr>
        <p:spPr bwMode="auto">
          <a:xfrm>
            <a:off x="365760" y="914400"/>
            <a:ext cx="4114800" cy="55245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132080" bIns="50800" numCol="1" anchor="t" anchorCtr="0" compatLnSpc="1">
            <a:prstTxWarp prst="textNoShape">
              <a:avLst/>
            </a:prstTxWarp>
          </a:bodyPr>
          <a:lstStyle>
            <a:lvl1pPr marL="382588" indent="-342900" algn="l" rtl="0" eaLnBrk="0" fontAlgn="base" hangingPunct="0">
              <a:spcBef>
                <a:spcPts val="800"/>
              </a:spcBef>
              <a:spcAft>
                <a:spcPct val="0"/>
              </a:spcAft>
              <a:buClr>
                <a:srgbClr val="000000"/>
              </a:buClr>
              <a:buSzPct val="100000"/>
              <a:buFont typeface="Arial" charset="0"/>
              <a:buChar char="•"/>
              <a:defRPr sz="2200">
                <a:solidFill>
                  <a:schemeClr val="tx1"/>
                </a:solidFill>
                <a:latin typeface="+mn-lt"/>
                <a:ea typeface="+mn-ea"/>
                <a:cs typeface="+mn-cs"/>
                <a:sym typeface="Arial" charset="0"/>
              </a:defRPr>
            </a:lvl1pPr>
            <a:lvl2pPr marL="731838" indent="-285750" algn="l" rtl="0" eaLnBrk="0" fontAlgn="base" hangingPunct="0">
              <a:spcBef>
                <a:spcPts val="700"/>
              </a:spcBef>
              <a:spcAft>
                <a:spcPct val="0"/>
              </a:spcAft>
              <a:buClr>
                <a:srgbClr val="000000"/>
              </a:buClr>
              <a:buSzPct val="100000"/>
              <a:buFont typeface="Arial" charset="0"/>
              <a:buChar char="»"/>
              <a:defRPr>
                <a:solidFill>
                  <a:schemeClr val="tx1"/>
                </a:solidFill>
                <a:latin typeface="+mn-lt"/>
                <a:ea typeface="+mn-ea"/>
                <a:cs typeface="+mn-cs"/>
                <a:sym typeface="Arial" charset="0"/>
              </a:defRPr>
            </a:lvl2pPr>
            <a:lvl3pPr marL="1131888" indent="-228600" algn="l" rtl="0" eaLnBrk="0" fontAlgn="base" hangingPunct="0">
              <a:spcBef>
                <a:spcPts val="600"/>
              </a:spcBef>
              <a:spcAft>
                <a:spcPct val="0"/>
              </a:spcAft>
              <a:buClr>
                <a:srgbClr val="000000"/>
              </a:buClr>
              <a:buSzPct val="100000"/>
              <a:buFont typeface="Arial" charset="0"/>
              <a:buChar char="•"/>
              <a:defRPr sz="1400">
                <a:solidFill>
                  <a:schemeClr val="tx1"/>
                </a:solidFill>
                <a:latin typeface="+mn-lt"/>
                <a:ea typeface="+mn-ea"/>
                <a:cs typeface="+mn-cs"/>
                <a:sym typeface="Arial"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a:lstStyle>
          <a:p>
            <a:pPr marL="0" indent="0" eaLnBrk="1" hangingPunct="1">
              <a:buClrTx/>
              <a:buNone/>
              <a:defRPr/>
            </a:pPr>
            <a:r>
              <a:rPr lang="en-US" sz="1800" kern="0" dirty="0" smtClean="0">
                <a:cs typeface="Arial"/>
              </a:rPr>
              <a:t>While </a:t>
            </a:r>
            <a:r>
              <a:rPr lang="en-US" sz="1800" kern="0" dirty="0">
                <a:cs typeface="Arial"/>
              </a:rPr>
              <a:t>some who watched (or lived through) the aftermath of Katrina wrung their hands and cursed a government that couldn’t protect them from all dangers big and small, the lesson that </a:t>
            </a:r>
            <a:r>
              <a:rPr lang="en-US" sz="1800" i="1" kern="0" dirty="0">
                <a:cs typeface="Arial"/>
              </a:rPr>
              <a:t>most</a:t>
            </a:r>
            <a:r>
              <a:rPr lang="en-US" sz="1800" kern="0" dirty="0">
                <a:cs typeface="Arial"/>
              </a:rPr>
              <a:t> Americans took away from Katrina was that taking personal responsibility for our own safety and the safety of our families could have a more reliable outcome than simply counting on the cavalry to ride over the hill just in the nick of time.</a:t>
            </a:r>
          </a:p>
        </p:txBody>
      </p:sp>
      <p:cxnSp>
        <p:nvCxnSpPr>
          <p:cNvPr id="7" name="Straight Connector 6"/>
          <p:cNvCxnSpPr/>
          <p:nvPr/>
        </p:nvCxnSpPr>
        <p:spPr bwMode="auto">
          <a:xfrm>
            <a:off x="182880" y="685800"/>
            <a:ext cx="8686800" cy="0"/>
          </a:xfrm>
          <a:prstGeom prst="line">
            <a:avLst/>
          </a:prstGeom>
          <a:solidFill>
            <a:srgbClr val="4F81BD"/>
          </a:solidFill>
          <a:ln w="1905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8" name="Title 1"/>
          <p:cNvSpPr>
            <a:spLocks noGrp="1"/>
          </p:cNvSpPr>
          <p:nvPr>
            <p:ph type="title"/>
          </p:nvPr>
        </p:nvSpPr>
        <p:spPr>
          <a:xfrm>
            <a:off x="254000" y="256032"/>
            <a:ext cx="8661400" cy="429767"/>
          </a:xfrm>
        </p:spPr>
        <p:txBody>
          <a:bodyPr/>
          <a:lstStyle/>
          <a:p>
            <a:r>
              <a:rPr lang="en-US" sz="2000" dirty="0" smtClean="0"/>
              <a:t>Introduction</a:t>
            </a:r>
            <a:endParaRPr lang="en-US" sz="2000" dirty="0"/>
          </a:p>
        </p:txBody>
      </p:sp>
      <p:pic>
        <p:nvPicPr>
          <p:cNvPr id="2" name="Picture 1" descr="iStock_000003040744Medium.jpg"/>
          <p:cNvPicPr>
            <a:picLocks noChangeAspect="1"/>
          </p:cNvPicPr>
          <p:nvPr/>
        </p:nvPicPr>
        <p:blipFill rotWithShape="1">
          <a:blip r:embed="rId4">
            <a:extLst>
              <a:ext uri="{28A0092B-C50C-407E-A947-70E740481C1C}">
                <a14:useLocalDpi xmlns:a14="http://schemas.microsoft.com/office/drawing/2010/main" val="0"/>
              </a:ext>
            </a:extLst>
          </a:blip>
          <a:srcRect l="25420" r="26793"/>
          <a:stretch/>
        </p:blipFill>
        <p:spPr>
          <a:xfrm>
            <a:off x="4724400" y="990600"/>
            <a:ext cx="3810000" cy="5302770"/>
          </a:xfrm>
          <a:prstGeom prst="rect">
            <a:avLst/>
          </a:prstGeom>
        </p:spPr>
      </p:pic>
    </p:spTree>
    <p:custDataLst>
      <p:tags r:id="rId1"/>
    </p:custDataLst>
    <p:extLst>
      <p:ext uri="{BB962C8B-B14F-4D97-AF65-F5344CB8AC3E}">
        <p14:creationId xmlns:p14="http://schemas.microsoft.com/office/powerpoint/2010/main" val="35167951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OJECT_FOLDER_UPDATED" val="1"/>
  <p:tag name="ISPRING_UUID" val="{770498D2-3152-4C1E-9337-3866065F2D7C}"/>
  <p:tag name="ISPRING_RESOURCE_FOLDER" val="W:\eLearning Projects\0. 2014 USCCA Classroom Presentation Introduction\"/>
  <p:tag name="ISPRING_PRESENTATION_PATH" val="W:\eLearning Projects\0. 2014 USCCA Classroom Presentation Introduction.pptx"/>
  <p:tag name="ISPRING_ULTRA_SCORM_COURSE_ID" val="2F0E53A5-D2E5-4665-BC8E-DD24A9EDC008"/>
  <p:tag name="ISPRINGCLOUDFOLDERID" val="0"/>
  <p:tag name="ISPRINGCLOUDFOLDERPATH" val="Content List"/>
  <p:tag name="ISPRING_PRESENTATION_INFO" val="&lt;?xml version=&quot;1.0&quot; encoding=&quot;UTF-8&quot; standalone=&quot;no&quot; ?&gt;&#10;&lt;presentation&gt;&#10;&#10;  &lt;slides&gt;&#10;    &lt;slide duration=&quot;1000&quot; id=&quot;{86F2E561-D112-4BED-9BE4-D18B99A79803}&quot; pptId=&quot;256&quot; transitionDuration=&quot;0&quot;/&gt;&#10;    &lt;slide duration=&quot;135000&quot; id=&quot;{1C623997-2E9E-422D-83CF-0B62DAFE7248}&quot; pptId=&quot;494&quot; transitionDuration=&quot;0&quot;/&gt;&#10;    &lt;slide duration=&quot;57324&quot; id=&quot;{DBE42557-5D1D-4D49-8E90-091921A396E3}&quot; pptId=&quot;500&quot; transitionDuration=&quot;0&quot;/&gt;&#10;    &lt;slide duration=&quot;43480&quot; id=&quot;{E0AC126F-6C16-4744-AF58-E4F5712F0424}&quot; pptId=&quot;501&quot; transitionDuration=&quot;0&quot;/&gt;&#10;    &lt;slide duration=&quot;67601&quot; id=&quot;{5AF17DF6-606C-4FBC-9F1D-037FF282746E}&quot; pptId=&quot;502&quot; transitionDuration=&quot;0&quot;/&gt;&#10;    &lt;slide duration=&quot;31570&quot; id=&quot;{F41B4698-758B-4868-A9C7-1074475E32CE}&quot; pptId=&quot;503&quot; transitionDuration=&quot;0&quot;/&gt;&#10;    &lt;slide duration=&quot;52252&quot; id=&quot;{04726D1A-7747-4049-B078-06E8B66FE9DF}&quot; pptId=&quot;504&quot; transitionDuration=&quot;0&quot;/&gt;&#10;    &lt;slide duration=&quot;1000&quot; id=&quot;{21BF779F-3A6E-4CAD-BE3E-5E78F5388113}&quot; pptId=&quot;508&quot; transitionDuration=&quot;0&quot;/&gt;&#10;    &lt;slide duration=&quot;47314&quot; id=&quot;{D8934D32-A6F4-4A28-A3C3-58BEB2AA4F8B}&quot; pptId=&quot;505&quot; transitionDuration=&quot;0&quot;/&gt;&#10;    &lt;slide duration=&quot;1000&quot; id=&quot;{0E963677-80A1-4F45-B2C0-558B505F4791}&quot; pptId=&quot;509&quot; transitionDuration=&quot;0&quot;/&gt;&#10;    &lt;slide duration=&quot;1000&quot; id=&quot;{0757A360-F4BF-4497-A101-F3F04AF7FDB1}&quot; pptId=&quot;510&quot; transitionDuration=&quot;0&quot;/&gt;&#10;    &lt;slide duration=&quot;201501&quot; id=&quot;{FA12EAF1-AB82-4F01-9069-1496E615A095}&quot; pptId=&quot;506&quot; transitionDuration=&quot;0&quot;/&gt;&#10;    &lt;slide duration=&quot;1000&quot; id=&quot;{975CF9C7-28AE-4450-84D0-75F8E57B6D6E}&quot; pptId=&quot;512&quot; transitionDuration=&quot;0&quot;/&gt;&#10;    &lt;slide duration=&quot;150250&quot; id=&quot;{5D870362-9F17-4A39-8AAC-EE9366C7FAF7}&quot; pptId=&quot;507&quot; transitionDuration=&quot;0&quot;/&gt;&#10;  &lt;/slides&gt;&#10;&#10;  &lt;narration&gt;&#10;    &lt;videoTracks&gt;&#10;      &lt;videoTrack duration=&quot;57324&quot; muted=&quot;false&quot; slideId=&quot;{DBE42557-5D1D-4D49-8E90-091921A396E3}&quot; startTime=&quot;0&quot; stepIndex=&quot;0&quot; volume=&quot;1&quot;&gt;&#10;        &lt;file modifyTime=&quot;2015-01-12T16:17:42&quot; size=&quot;11388512&quot;&gt;&#10;          &lt;path full=&quot;W:\eLearning Projects\0. 2014 USCCA Classroom Presentation Introduction\video\video10.mp4&quot; relative=&quot;0. 2014 USCCA Classroom Presentation Introduction\video\video10.mp4&quot; resource=&quot;video10.mp4&quot;/&gt;&#10;        &lt;/file&gt;&#10;        &lt;video height=&quot;480&quot; width=&quot;854&quot;/&gt;&#10;        &lt;audio channels=&quot;2&quot; sampleRate=&quot;48000&quot;/&gt;&#10;      &lt;/videoTrack&gt;&#10;      &lt;videoTrack duration=&quot;43477&quot; muted=&quot;false&quot; slideId=&quot;{E0AC126F-6C16-4744-AF58-E4F5712F0424}&quot; startTime=&quot;0&quot; stepIndex=&quot;0&quot; volume=&quot;1&quot;&gt;&#10;        &lt;file modifyTime=&quot;2015-01-12T16:17:42&quot; size=&quot;9072609&quot;&gt;&#10;          &lt;path full=&quot;W:\eLearning Projects\0. 2014 USCCA Classroom Presentation Introduction\video\video11.mp4&quot; relative=&quot;0. 2014 USCCA Classroom Presentation Introduction\video\video11.mp4&quot; resource=&quot;video11.mp4&quot;/&gt;&#10;        &lt;/file&gt;&#10;        &lt;video height=&quot;480&quot; width=&quot;854&quot;/&gt;&#10;        &lt;audio channels=&quot;2&quot; sampleRate=&quot;48000&quot;/&gt;&#10;      &lt;/videoTrack&gt;&#10;      &lt;videoTrack duration=&quot;67601&quot; muted=&quot;false&quot; slideId=&quot;{5AF17DF6-606C-4FBC-9F1D-037FF282746E}&quot; startTime=&quot;0&quot; stepIndex=&quot;0&quot; volume=&quot;1&quot;&gt;&#10;        &lt;file modifyTime=&quot;2015-01-12T16:17:43&quot; size=&quot;13661390&quot;&gt;&#10;          &lt;path full=&quot;W:\eLearning Projects\0. 2014 USCCA Classroom Presentation Introduction\video\video12.mp4&quot; relative=&quot;0. 2014 USCCA Classroom Presentation Introduction\video\video12.mp4&quot; resource=&quot;video12.mp4&quot;/&gt;&#10;        &lt;/file&gt;&#10;        &lt;video height=&quot;480&quot; width=&quot;854&quot;/&gt;&#10;        &lt;audio channels=&quot;2&quot; sampleRate=&quot;48000&quot;/&gt;&#10;      &lt;/videoTrack&gt;&#10;      &lt;videoTrack duration=&quot;31565&quot; muted=&quot;false&quot; slideId=&quot;{F41B4698-758B-4868-A9C7-1074475E32CE}&quot; startTime=&quot;0&quot; stepIndex=&quot;0&quot; volume=&quot;1&quot;&gt;&#10;        &lt;file modifyTime=&quot;2015-01-12T16:17:43&quot; size=&quot;6564332&quot;&gt;&#10;          &lt;path full=&quot;W:\eLearning Projects\0. 2014 USCCA Classroom Presentation Introduction\video\video13.mp4&quot; relative=&quot;0. 2014 USCCA Classroom Presentation Introduction\video\video13.mp4&quot; resource=&quot;video13.mp4&quot;/&gt;&#10;        &lt;/file&gt;&#10;        &lt;video height=&quot;480&quot; width=&quot;854&quot;/&gt;&#10;        &lt;audio channels=&quot;2&quot; sampleRate=&quot;48000&quot;/&gt;&#10;      &lt;/videoTrack&gt;&#10;      &lt;videoTrack duration=&quot;52252&quot; muted=&quot;false&quot; slideId=&quot;{04726D1A-7747-4049-B078-06E8B66FE9DF}&quot; startTime=&quot;0&quot; stepIndex=&quot;0&quot; volume=&quot;1&quot;&gt;&#10;        &lt;file modifyTime=&quot;2015-01-12T16:17:43&quot; size=&quot;10617012&quot;&gt;&#10;          &lt;path full=&quot;W:\eLearning Projects\0. 2014 USCCA Classroom Presentation Introduction\video\video14.mp4&quot; relative=&quot;0. 2014 USCCA Classroom Presentation Introduction\video\video14.mp4&quot; resource=&quot;video14.mp4&quot;/&gt;&#10;        &lt;/file&gt;&#10;        &lt;video height=&quot;480&quot; width=&quot;854&quot;/&gt;&#10;        &lt;audio channels=&quot;2&quot; sampleRate=&quot;48000&quot;/&gt;&#10;      &lt;/videoTrack&gt;&#10;      &lt;videoTrack duration=&quot;47314&quot; muted=&quot;false&quot; slideId=&quot;{D8934D32-A6F4-4A28-A3C3-58BEB2AA4F8B}&quot; startTime=&quot;0&quot; stepIndex=&quot;0&quot; volume=&quot;1&quot;&gt;&#10;        &lt;file modifyTime=&quot;2015-01-12T16:17:56&quot; size=&quot;9790741&quot;&gt;&#10;          &lt;path full=&quot;W:\eLearning Projects\0. 2014 USCCA Classroom Presentation Introduction\video\video15.mp4&quot; relative=&quot;0. 2014 USCCA Classroom Presentation Introduction\video\video15.mp4&quot; resource=&quot;video15.mp4&quot;/&gt;&#10;        &lt;/file&gt;&#10;        &lt;video height=&quot;480&quot; width=&quot;854&quot;/&gt;&#10;        &lt;audio channels=&quot;2&quot; sampleRate=&quot;48000&quot;/&gt;&#10;      &lt;/videoTrack&gt;&#10;      &lt;videoTrack duration=&quot;201501&quot; muted=&quot;false&quot; slideId=&quot;{FA12EAF1-AB82-4F01-9069-1496E615A095}&quot; startTime=&quot;0&quot; stepIndex=&quot;0&quot; volume=&quot;1&quot;&gt;&#10;        &lt;file modifyTime=&quot;2015-01-12T16:18:07&quot; size=&quot;36788987&quot;&gt;&#10;          &lt;path full=&quot;W:\eLearning Projects\0. 2014 USCCA Classroom Presentation Introduction\video\video16.mp4&quot; relative=&quot;0. 2014 USCCA Classroom Presentation Introduction\video\video16.mp4&quot; resource=&quot;video16.mp4&quot;/&gt;&#10;        &lt;/file&gt;&#10;        &lt;video height=&quot;480&quot; width=&quot;854&quot;/&gt;&#10;        &lt;audio channels=&quot;2&quot; sampleRate=&quot;48000&quot;/&gt;&#10;      &lt;/videoTrack&gt;&#10;      &lt;videoTrack duration=&quot;150250&quot; muted=&quot;false&quot; slideId=&quot;{5D870362-9F17-4A39-8AAC-EE9366C7FAF7}&quot; startTime=&quot;0&quot; stepIndex=&quot;0&quot; volume=&quot;1&quot;&gt;&#10;        &lt;file modifyTime=&quot;2015-01-12T16:18:18&quot; size=&quot;30188616&quot;&gt;&#10;          &lt;path full=&quot;W:\eLearning Projects\0. 2014 USCCA Classroom Presentation Introduction\video\video17.mp4&quot; relative=&quot;0. 2014 USCCA Classroom Presentation Introduction\video\video17.mp4&quot; resource=&quot;video17.mp4&quot;/&gt;&#10;        &lt;/file&gt;&#10;        &lt;video height=&quot;480&quot; width=&quot;854&quot;/&gt;&#10;        &lt;audio channels=&quot;2&quot; sampleRate=&quot;48000&quot;/&gt;&#10;      &lt;/videoTrack&gt;&#10;    &lt;/videoTracks&gt;&#10;  &lt;/narration&gt;&#10;&#10;&lt;/presentation&gt;&#10;"/>
  <p:tag name="ISPRINGONLINEFOLDERID" val="4"/>
  <p:tag name="ISPRINGONLINEFOLDERPATH" val="Content List/Concealed Carry and Home Defense Fundamentals"/>
  <p:tag name="ISPRINGONLINEFOLDERDOMAIN" val="https://uscca.ispringlearn.com"/>
  <p:tag name="ISPRING_PRESENTATION_TITLE" val="0. Introduction"/>
  <p:tag name="ISPRING_SCORM_USE_CUSTOM_PASSING_SCORE" val="1"/>
  <p:tag name="ISPRING_SCORM_PASSING_SCORE" val="80.0000000000"/>
  <p:tag name="ISPRING_OUTPUT_FOLDER" val="\\psf\Dropbox\eLearning Projects\SCORM 1.2"/>
  <p:tag name="ISPRING_RESOURCE_PATHS_HASH_PRESENTER" val="f4c7223fdc275af8d8a50872f6aea8e6b121569"/>
  <p:tag name="ISPRING_SCORM_RATE_SLIDES" val="0"/>
  <p:tag name="ISPRING_SCORM_SLIDES_WEIGHT" val="0.0000000000"/>
  <p:tag name="ISPRING_PLAYERS_CUSTOMIZATION" val="UEsDBBQAAgAIANx1UEbbSmg+aQQAACIQAAAdAAAAdW5pdmVyc2FsL2NvbW1vbl9tZXNzYWdlcy5sbmetV+Fu2zYQ/l+g70AIKLABndsOaFEMjgJZom0hsuRIcpxsGARGYmwilJiKktvs155mD7Yn2ZGSkzjpICkpYBsW7fvujvfdx+P4+FvO0Y6WkoniyPgwem8gWqQiY8XmyFjF018+G0hWpMgIFwU9MgphoGPz9asxJ8WmJhsK31+/QmicUynhUZrq6f4ZsezIWE4SO1gsLf8i8YJZkEzcmWHaIr8hxS3yxEb89Ounz98+fPz08/hda9cHJlpYnncIhDTSx/c9gPw4DLwE0LCX+Pg8Nkz1OcwuWMWe62PDbL8Ms16G+Mww1Wen3SoMsR8nkec6OHGjxA9ivRcejrFjmBeiRluyo6gSaMfoV1RtKdSxYiVFkrNM/5AKWChq2uXMCRaW6ychjuLQtWM38A0zEmV5+1bDkrraihLcSZQxSS45zbRPYIz+/aakElyTChiF4FVtGfxT5IQVo07XobV2/VkSB4EXJdh39iuGiYsMOSVRbgaihFaEQwAoiaTlM2wTzTJtjizOhyHM3dncg3esQpizzZbDuxoaxxJDDZa06LICjuAQ2BVF6yB01KaBK0TQDZHyqyizA348LFQXsOvbAVDQjh+AxwpjDww1ZqAbZUnTqgtsgaPImuFkEpwDkaHvgiEWwQm028kQiwscQYvgqMvGt87cmaUIr1psz/99f6VE0ZnfIpKmYKe2b8dELWFFbSl0ge40OcxLhE9XUDXX8r7TxQ0gbKyu14btKIRQZt3sAU2xsaP4c7pyf0+mluthJwFCOcE6ibXYKWcE5KEQFSKcC5UA+CXZjhQpRZc0JTUQ/hb+lrFM/00VW0fypWZ/IVK10vKmVSXfwedvRi8LzY09UNM1KYseff4I6kATnyab1xIyrSqa31RdWTzYidEPieKleamu+9+k+tTlhRk98j80nagRpokL3T5hor8FhqNIiS+cHry/letPwdGy0TcQQLe4GuDTD1oAX6DnYpzBzh+EcAYVGWC/xpPIjdUe00vJqs4zWxeqqff3OZLCkMRpRe95ckmvBPQ/p2TXHN0g4Zo4o2c4G0SIB5PFgU63KD4EtGnGBwiJsxzyz3pgrhZ4v4ONvB7sxFrUPNNyxtm1llioTZ3TpzPLVSlyvcqJ3PdSo/DHL4miSS5snC4HnL0RtkJ7ntiWb2M17qoe5j2NgMsqJi+OEs+aKHMgdU6qdAvnypWoi6wnUDOxOnhqAVi7pRElZbr99+9/emI8iqRZRe3qb4NAoEOVLuE7sD98UVH5ZxdIbE0O7fRDH6t2wt/bwZKHUTBFaqSHWndjuECMHzJTk+b4ykUOS6Nuv8C7tnxWHFv2fKHCNcxpSb/UgADziyWvweFpTaVyIIdALqzwBPRKj6mGuSDlNYhdLAQfhKKroLhZ0UF29/evuuKsoENsHx8Xd+l3drlKNnaXieU4+iIKPclZet0csRmM22l7I+VwI+0LZs8tH3TwER7NWDUQUB89e9WB/m+e77t/9/QkunuS+jY/fvfgcv8fUEsDBBQAAgAIANx1UEYmZplxeQQAAIcUAAAnAAAAdW5pdmVyc2FsL2ZsYXNoX3B1Ymxpc2hpbmdfc2V0dGluZ3MueG1s1Vjdcto4FL7nKTTe6WVjyE+bZAwZkpgJUwIUu9t2dnYywhZYG1lyLZmUXu3T7IPtk+yRlRgIIRG7Qyc7XIDl833n6Oj8Ie/se8rQjOSSCt50Gnt1BxEeiZjyadP5FHbeHjtIKsxjzAQnTYcLB521al5WjBmVSUCUAlGJgIbL00w1nUSp7NR17+7u9qjMcv1WsEIBv9yLROpmOZGEK5K7GcNz+FLzjEinVash5JmlaxEXjCAagwmcausw6zAsE8c1YmMc3U5zUfD4QjCRo3w6bjq/HLf150HGUF3SlHC9OdmCRb2sTnEcU20PZgH9QVBC6DQBwxv1Qwfd0VglTeegvq95QN5d5ynZzS6w5rkQsB2u7hWkROEYK2wejUZFviv5sGCW4jnHKY1CeIO0B5rOZXgT9LqX/k1/EPrBzVV43TM2bAEK/S/hFqCwG/b8beRt6YcjP/D7oT+6Oe8OtkTYG7XA+Nftbm9LzGf/POiG22rqt6+3hQyvBn07zNXXoT/qdfsfbsLBoBd2hwsUBOJKHHnuaqB5EJCiyCNSxZmnkiIdc0wZZOmj6JNEQZ4znE9JKDoUon+CmSQO+iMj048FZlTNdUZAObglJGvLjERqpKO96ai8IM6CzhCCYZACVS4dnVSp9P54Zeuu0b7Y1pNWelWVGCZCiZ9sfaN+VJl/cvi8+RsM9WY0JqKP87wsEesbeNGE/UU1ahy8e/e8FRu0eVgpHCVQusC1pY88d3npQWwi+EqE6Gc0FiyuPEvSMYn7OCVLJTm4pbwDkg0HTSCWGfi8nVPMHEQVnEFUgWUxloqqsgl0liURcEGzIeg6WDuTKMG5XAncynu67Eat3/pCEfm7cYZZ2iT6sSCydMyZjbSfQjTaCH4mY0kVsRE9p8KKURQsRnNRIEZvCVICQXgVKfxKCFruOWiSi7Rchb6okGQQAGhGyR2Jrfb4FVSkBSChJWeMKKPhW0F/oDGZiBx4CZ5B84Z1Kg3/3lbEGZZyQYofbHxjOkm3f+l/eaM3iOMZ5tGW5BDEJM3ULvgx7J0LUMGYAG8uUYBnIlxIUp5PTONSzGab1roTPCsPXR9kSQrHTcEewwkvIkg3ygtiSxhhjgRnc4Qj6AxSh9CMikLCigkWQy3/lYEGiigvTZ1CVQBleUxyG7Z6Y//g8Ojd++OT0z337z//evss6L5bDhnW2ky7vNg4xdihHs0yL4A2TjTWuG3NfGa6sUY+MeNYYx9POtbAtXnnBeQzU88atiPyVCd/vHaeTw/A981yvZl4rm5yT/e8ckZ4jS0v8NujiysEnv7UC4NTmzzrCwQOixJI1In+w2SJKQcKG9mwfd7z0aCDLgZw+P0wsFKgz8pGEILqVytCOHarGuZb2mcjNfhgIzUyDXy41LytTIDuOzWtHvovoykMGvH/orBuSsRd1uSd1aqfUm/+04xtitWO6g3BeZRAEO0s8F59Pd+le1+Tx8xTdbmwcptQ/ctdve7Sb1LKaQp+1KNgdUfWOjqse+7Tr2o1YFu9PGzV/gFQSwMEFAACAAgA3HVQRiK1n3yzAgAAUQoAACEAAAB1bml2ZXJzYWwvZmxhc2hfc2tpbl9zZXR0aW5ncy54bWyVVttu2zAMfd9XBNl73V3TAWqANs2AAt1arEXfZZuxhciSIcnp8vcTbamWkjj2QhSIyHPEi0imRG+ZWH6YzUgmuVTPYAwThUaN181Yfj1PG2OkuMikMCDMhZCqony+/Piz/ZCkRY6x5A7UVM6GZtC7WbSfKRTn49sCZYiQyaqmYv8gC3mR0mxbKNmIfDS0cl+D4kxsLfLyx2K1HnTAmTb3BqoopvUVyjRKrUBrwJC+r1FGWZymwL2ny/YzkdO7Op/9AW3HNDMt7eYTyhCtpgXERb66QRnGC3t7/CoLlPMEA3+NhX75jDII5XQPKr787ivKIEPWTf0/PVIrWWBBY875R3zncElzO34Y1SXKKAETQkejr+DK0+Z6F4Dc13DuCY6rkvwJ63qwEPDRUw5LoxogiT91Nl3Kt8fG2PmA5YZybQGhqgc92aCfaKP9NbGux/2BNybyAOQUPeJV8qaCVRdvAIz1PX61um1XRRjfuy4IUMHOKYMIe2WP/G3LeoQMlD3ymbMcHgXfH8EPLR3HP/EtdY95vvrWCoLao6+XP3krenrAwdVh8k7jQZXMYakxnhdWAT4bSVpdF1NyFBQRdMcKapgUvxCX7ttsNEkODK7VTjcWMcxwONVvbYx2S0cx43m8HbsfhT637jwzdodfzyuqtqBepOR6PnO863nrZJ6cplBjaFZW9ndsMgU3q8WDuhcbGZAw3CGOkAYmO5DdbA3BSRIUgSSnq0zcJafKL5oqBbW2r8ZAuyrHug5XsqLk9s+8MniDPCYMGDumKe11gjLu0YHCtQBQlZV+XrpDZ6kabhiHHfjRDxRtwkOZEW17dKjdbswDbEwwn04xqSHdouhfPcTFhhOEVxuWjFdOaBjveUNT3eYVjb3fwP3F0U72qwwbLwy3U7hGim629uMCWiX+K/kPUEsDBBQAAgAIANx1UEZox0UvTAQAAJgTAAAmAAAAdW5pdmVyc2FsL2h0bWxfcHVibGlzaGluZ19zZXR0aW5ncy54bWzVWN1y2jgUvs9TaLzTy2LIXxPGkCGJGZgSoOBu29nZYYQtsDay5LVkKL3ap+mD9Un2yEoghEDETpPdnVwQ5HO+852j82e8i68JQzOSSSp4zamUyg4iPBQR5dOa8zFovj1zkFSYR5gJTmoOFw66qB94aT5mVMZDohSISgQwXFZTVXNipdKq687n8xKVaaafCpYrwJelUCRumhFJuCKZmzK8gA+1SIl06gcHCHnm6EZEOSOIRkCBU80Os5ZKmOMaqTEOb6eZyHl0JZjIUDYd15xfzhr6717GIF3ThHDtm6zDoT5WVRxFVNPBbEi/ERQTOo2Bd6V87KA5jVRcc47KhxoH5N1NnALdOIE1zpUAb7i6M5AQhSOssPlqLCryVcn7A3MULThOaBjAE6QDUHOug9Gw0772R91e4A9HreCmYzjsoRT4n4M9lIJ20PH3kbeF7w/8od8N/MHost3bU8Oe1ErHv2m0O3vqfPIvh+1gX0vdxs2+Kv1Wr2un0/rS9weddvf9KOj1OkG7v9KCRFzLI89dTzQPElLkWUiWeeapOE/GHFMGRfoo+yRRUOYMZ1MSiCaF7J9gJomD/kjJ9EOOGVULXRHQDW4JSRsyJaEa6GyvOSrLibOCM4BADEpgWUsn58tSene25rprrK/cepKlt2wS/Vgo8crsK+WTJf3z4930txD1ZjQioouzrGgRmw48S+Fw1Y0qR6enu1lsseZhpXAYQ+uC0BYx8tyHR/diE8HXMkR/R2PBomVkJ5CsDILayChmDqIKghwunyp9FapJGaSx1q2UJlxtRDmMcSbXUnEZD91Iw/pvXaGI/N24Z462iX7IiSxcvbCR9hPILxvBT2QsqSI2opdUWCGKnEVoIXLE6C1BSiBImDyB/2KCHk4RNMlEUpwyLBWSDK4UzSiZk8jKxy9gIslBE2ZsyogyFv7M6Tc0JhORAS7BM5jGcE6lwS/tBZxiKVeg+J7jGzMb2t1r//Mb7SCOZpiHe4JDWpIkVS+Bj8F3LsAEYwKi+QACIhPiXJLifiIaFWI2blrbjvGsuHR9kQUoXDcFPgYTHoRQLpTnxBYwxBwJzhYIh9DrpU6hGRW5hBOTLAZa/iOCRhVRXlCdwuYFxrKIZDZo5crh0fHJ6buz82rJ/fHX97c7le7mX59hbc0MwKute4md1qPt5BmlrTuKtd6+NHfsK9aaT2wt1rqPdxdrxY0N5hnNHXvMhm5TZIku/mjjPp9eae/G3+Yw8Vw9ep6eYsXUf50hNvQbg6sWgth97ATDqk3ldAWCEIQxlN5Ev9RY6hRD30Y2aFx2fNRroqseXGc3GFoZ0NG3EYQ0+dUKEC7Sqiv5lvxspHrvbaQGZiT3H4xjKwowT6dmeMNEZTSB1SH6X7TKbaX1kl32xbrPq3SQ3Xuw6S8/q4MQnIUxpMWLpdK/33N/asD+SzEw35Yv6Wtv5cu3xfWfjQ7gfP3XtPrB31BLAwQUAAIACADcdVBGV++0V5ABAAAOBgAAHwAAAHVuaXZlcnNhbC9odG1sX3NraW5fc2V0dGluZ3MuanONlMtuwjAQRfd8BXK3FaLPtN2hQiUkFpXaXdWFCUOIcGzLdlJSxL834/CIHafg2cQ3J3c8E423vX61SEz6L/2tfbb7d3dvNUDNqByuXZ2hvqRM+y8yfEE0SxfwmWbAUg7EQ4qD51HenYja2c1IuDWdlx9oqxt+RATOQWTAQgU0HdCKgPYT0DahxL9OZfuq6ooafZ7nxgg+iAU3wM2AC5VRy5CrN7uaBXqwKECdQZc0Bsc0squLPDk+RBhNLhaZpLyciUQM5jReJ0rkfNGVf1VKUNUPX9fA8Dl6nTh2LNVmaiDzE0+eMLpJqUBr2Od9nGAEYUbnwBq+Q7v+QR3jdkEeXaQ6NQd6dIPRpCVNoNWlpxGGi/HKq9XNCKPNGdiYmri7xXAIRktQLavxPYYDCpnLC36gVCLBjrTQds+PKBN0kfJkn3qIEeTwsGjb1b1Tofb4Y+KMkPBGaBWYyKzr4rhg6k1wcLWXdRb4MnQR1ml9UQS+liGwCB7G+LcI7r+ww6CrmwHUlC+rFN/nzua593Z/UEsDBBQAAgAIANx1UEYa2uo7qgAAAB8BAAAaAAAAdW5pdmVyc2FsL2kxOG5fcHJlc2V0cy54bWydjzEPwiAQhXd+BbldsFvTAN1M3Bx0NhVRSejRcNT684XUGGeHS+5d3vdeTvWvMfCnS+QjamjEFrhDG68e7xpOx92mBU55wOsQIjoNGIH3hinftHhIjlwmXiKQNDxynjopl2URnqZUEiiGOZdgEjaOsswYUVZSTisKK9v5v+jPDQxjnKvL7EPeoyl7UauFU7IaKnN2KDzeIshqUPLrrsrOlEtFEUr+PGbYG1BLAwQUAAIACADcdVBGv9DQ23AAAAB8AAAAHAAAAHVuaXZlcnNhbC9sb2NhbF9zZXR0aW5ncy54bWw1jDEOwjAMAPe+wvLCVCgbQ9NubO1CeYCVuCWSY1dNhOD3ZGE7nU7Xj58k8OYjR1OH13OHwOotRN0cPpd7e0PIhTSQmLJDNYRxaHoxT/LgUmqYYRf68rFwqlB4plTLKfoXsZwy/D20MNXzGjngZWh+UEsDBBQAAgAIAJSWtETOggk37AIAAIgIAAAUAAAAdW5pdmVyc2FsL3BsYXllci54bWytVU1v2zAMPafA/oOhe62kXdc0kFt0BYod1qFA1m23QLUZW4tteZJcN/31o/xtz+lWYAcDNsX3SPGRNLt6TmLnCZQWMvXIwp0TB1JfBiINPfLw9fZ4Sa4u3x2xLOZ7UI4IPJKnwgJ4TJwAtK9EZhB8z03kkZ7BRWbiZEpIJcweuc+Qu4u0JO+OZuiSao9ExmQrSouicIVGRBpqGeeWRLu+TGimQENqQNEqDeI02JX5OxqfRKbU7DPQPWRm3h64Jmk5nrUYkBSnrlQhPZnPF/TH3ee1H0HCj0WqDU99IA5WclaW8pH7uzsZ5DFoa5uxKsk1GGOTKG0zZlZisUwdrXyPVA6bBLTmIWg3TkNCKyydALNtzHVU8+gBreXVO1Hzln4b+71p3ErlaOec5Y+x0BEe9SGddRLI6DAqS8rrlh300HTQrWUijoJfuVAQlJ/f2haZL0gVsO24Mk9XFz4e4Nst941U+xuEYRfVCrqtaG4lmluCWg63jb7uKEhz2y1wkytoSjVjTyIA+YUrxW1bXBqVA6MjY42lQzCj1ZVrkTpBWGSS+OwftLF+I2l+6teUKQH/Q5hPSNTWRKQBPN8K9DGQYE0NYLGtzTVZ7NqYXU46f0x6fT0wVTnWouBFHMNVCDiGATecdnZ6CAqKa3TxczXC9g4OgiMRRjE+ZpJhfHqQJuFqN8nQOzgIjqW/m4C25raMdFzHUTO1HcToxDphfq6NTMRL2Z6DPWNWZR++NnLN0XUm2oPz+R+jOIjRDOaWTKwu+9bbV83hvZ1TozufTVZZBt2K8wAmzyqvZhbybOQTwJbnsbnp59Tswx50lPPUdExzfcd+l8VavIBTiMD+6RantiYR2J7xyIflaY8B9cTtMghfmqYiMlpLUql5SDmGtXkSUFSYalY+ouqhknkajLRxs+7noGPcVdcKuBPDFjNdnGDzycwj7/GlvsvF2UV3lfPFRYMt87qvAle5vGFV1wl3nUHrfm0vwuqZx9ffUEsDBBQAAgAIANx1UEaf9qa7vgcAAPEdAAApAAAAdW5pdmVyc2FsL3NraW5fY3VzdG9taXphdGlvbl9zZXR0aW5ncy54bWytWety4jgW/r9PoWJqanf+hIu5ZYtmyxeRuBoMg52ke7e2KAFKcMW2GFvQnSl+7NPsg82TzJFsB9sQYncGV6j46HyfjnQuujCInt1A30Wc+e7vhLsssCnnbvAUDf+G0GDFPBbOQhpRHtWPkgc3WLNvZvDIhAykESfBmoRrXbRGwwYayQ/q99S+0Ye3ttZuoV4bt3AfGbijQ9u1YlwrOrQZraY+qBcoYt6QrmjAz7MO6rnWU4AZRDTkZrCm34dKXjvblB/BTUjWLuhFw25bPIe014PRFg9qNzu9Dj60VEVRukjvGE2jcej1rntqE+FGu9NQDlq/pbQU1Ox0mtfdQ7PX6ijwNrruAksbX3dRu9dut4xDC7cAjVRVM1r6oadcN5sq9Ib71/phNNJ6jQZqNptK2zh0uspIayDQVoBDVfpiAhVD0ZTuQdXUZl9BI32kjdoHbOCu3kH9Fu42Goe2pimNxnFyj6PLTtdRWno46XS+Q3jWBWdbRWzVzwTXYLULQ1B2qL/1CKdoSSJqEZ9+qk3c1YZQ7+8RShtrSYzKeE6FqWl5aSwEcQBcw1OqQV02pFrSsmxqZOXIXX+qLXecs+BqxQIO5l4FLPSJVxv+FEdPMrYySLanYRXcI1nRY3c9+SkLS/qCiIbnEmjF/C0JXsbsiV0tyer5KWS7YF3KzM3LloaeGzyDduO6p+OLHXluxE1O/Zx9uC+e8rAtVKyICvO6WDylkB5ZUi/tsSE/FXDHLt+fkQJ070Yul1C1KZ5L0C15onkH9FXxXMYE0Eveaz3xvA/i9DsHdUUUgNZFdY+80DDfSVwwL6LYdretGk/bkD2Jyc7j3nf0K85jUH+CJ2FhQzylQGKAosNSXkqmTY7fKCgmr8VaMvChF3ButrgkIkk50xb6dDJTra+L8fRmutDMm9pQj7MSibT8R6vb/97sdH8Z1BNcSSZ7oo7HeS4kyTqNclyWM5+OF0CIxwsLf3FqQ/FdGTq9c8amhWvD5J/KBLM5vq8NxXcZ6N18ji1nYY9NAy9Me2FNHTkvY+xgozb8ynZoQ/YUcYb2Lv2G+IYiKM9uSFHkuWvZIEq2G+xoif6MufpgWjcLZzod2wtsGamkNsTBGhkh+QbhUJ1ortp4DhwhLIvhj8EX0v+SAameV5nk1ry5HcOfIwy5dZ82HvzxH7Bmhi3wHw1KACfYttUbvNCmX8BzEHHTiqDpZwi0zxVBX7ENkYHtEjBLvTdvVMecWiK45th25qb+GlkrEiAWeC+IrFaAQ7B67F22i0Aigo2u4xiLKndk41/vIKxNdXwmhGNO5AYymJ/cPQUrwnUpT0Fa6dgQvvr1zvz3YqSaY2wswHnG9GHhyKwX/RFIj4BxRDyPiWFA12S9J8EKNm50RXYQYi+gtnbXUm1LYPDCmN927u+I8CS1fk6y0jLwl5+vPmyd6YyhrDyQMCiXYgW2XGU4HbIP+0owHdbzLX9vLJn5uPqrDPkLRjdTbfvNoZXx0cfHVTDhBwZlQ9zjOSyMUA40l1UC4QlEDNRAn7heJaBpjaA7eUKG3XuIxLGlEoE1TTgshj5Acw++yBlyDz6qRvGANdt0xKzTpdiQlgBL78VxcD52xLHBo3Bqe42fJX1kUCM8SvbgWZC7URxQVz/WX9VASSuxqJfZ0p4QWWDWk7wHQWCY5/piZ16O9m6C09mMy3FuSh7YzlvL2ue5z7Ikg6t2fjwz29htcb+PIfOl1CNRmmzxovCvDxoSD3Ee9zvL9FmC18bqXL9d6KqlY7FbFKnulcdBmAvLxo69GKuaYIB49wlfbWBBehR7+PJc8W7PwCMV+JLptSkJV5s//vf/8jQFe2IpSqT/rMoDWSzqGH7l+4/FOI3+W4LHUbU8VL6UBCab5RRafu8soyGZS9VxVP12AgFjy/hgu3BVavORJZmo889QRuRWrjackPAZypDDmFeVSA5fBAivbMPxDLHjnhvQivAP13UxeMecLVTDkIcrSBTPXT3Hy+MaEZTcoyAPTlkV+PRb1YJCVaCka5dX55RLRVoTIC/j92NW7s+uHK+C44kVTsRsx3MH4ICHzJuJq4PTuzJQEDcdS48OeSjOTOlbViPasG+J74aPxItALSsqqs7AhpnYVSaUeVlRe07hjLXOqCaCot4986BC6vFoMup5eRGl65q8Wcva/So7MRw2/ElTxvKjsKhv0e/8RD8jLOrbYtmYwgnjBFRsySLT2w6NhFl5Gc+BDg0ICNP5Td/yOsKCsbj1ijImJYK8ps/WdJhdGB3Xp0lOi6as3fU3DB8Er8v5RGCWL3ZyrCo0HGO4fjmIB9zlHn07wuVwIA+zoxOv1bIgvqItzkgsRfxlSz/V4MBBVhtfXKPXUMLxqSYo40vwt3DbtKSJilYJ6cuKLgt6JVwg6ngGIdPjMoTF6X4ZNKifTNOgfsk9g4T2be8FO39JQwwB4NI0QPOyrPYmveq4l7uzPOyNxiyeb4A6gBNHiskIcjEl9zZpRMUv2XZ/53HXo3ua1qqMIDM1l0c/iCAxLse1ysf0kWfLWyI5mwAZtZMMSIrdMRCz2vmGN2HygJMvntmGagnHyTKSgz9TrtK159jVmdUoLdMi1rMVmvGC0+tnugLdtyZ/UM+uslCdTn7EKsoACnxv/qr7J1BLAwQUAAIACADddVBGY4Lh6kcnAAD3RAAAFwAAAHVuaXZlcnNhbC91bml2ZXJzYWwucG5n7Xx/WNLn+r/70XbWaq2luc5Szyo1f8WpVmb+YGstQ1MLfxCasqVoamjCRFGBztlpNddkimAmyErN5S8GikYqtFOOFMOl+QtUVoKEgiQKBAh8wVq58+l7Xd/v53O+1/W9ztUfXPA87/t93/fzuu/nvu/ned5vvjkcHrx65Z9X2tnZrQYd3A+2s3sdbWf36sSf3rD29DWR/axfr6DAwfvsmgQb5dbG6ymfhH1iZ8cgvL34xQpr+61TB6EoOzuns7bPKwTpHNzObv950P5PonITlOPi+pOyeOCjxa/Yd9/+Kncze1039etzj3fWrC+tWuFxZb1PadS9y6k/g88fOHyx8Eza1sbBWwktNYwrV3elCm/d0+PE7TIQraEgWdnZl1eJGurtmHh0vK9Sg3JLCRqdD0rXYh7+Kj0LXLx/v7FtYm+HfqoCwrGYVK9Z1Xpkx6p0o4ZdrwhS2ftDjyJWWftu4KpvprI90RM4oxL5mbXDTuseL4hmzOMtOrzUBoGdArKXerbg9betP39bqB7APHwT+PgT9rvW5mlTSO38YZbd0s9Ihe2bsrXrHRvbb8BLzTW3bHxczJNA8+Sj0T6ctudtQMepbBhr1tsvWXApdvc+5z4Z0KLPCfwlrTO/ZuQV6z2z7fbOLpbHvDU0fW/KhEcg0riO9vjW/RmYJY99Z6uL6WGw2ANVmT/Lvg8PBRDkN13MjwazhEq8aRjvM9zpWOhkU5QTepXITMTgC6n2AL4x2GASW0xXIfKPxIahtqaiQcdgj5/U7xs1rYeX1NRFN93uJnkN8ppiN5RkgzkSNDeg5qAXHCkN1RKzLwP+wfQWt8Ebj3VrlRyFu7j2ZDeTEsEN0443OffshZL31flkGnv9dDpZD2UM1o0L0lyNIPFnzxx/08r7Gh18riGeVbLPdeYYRFF9Qg4cKkXWkD6CDhWW2e8ejRA1cccd/T2SmAROb6qsXDTa5ATg+rrLRltn+BRzQJ5y7vzij+VPWRn+Wd3fQ2Ydd5ce9DpxsaClnuTjgRZeN2mzGka6Tabo/Y3v9jDIsjGyFF0kcgSRjg0SUR/ojdn7GDYHGIN4fBz7SmTqioM9ZTGVHzU2pPLVJvBQaHE/Dpo1xFfGCCXGxK5wjlZ4PXrDIJ0m9chBwob4c8bsSHMUN/KE15JtT8FqPgfd7+8h3Q6uAD+WpK8saRho6pG33eFRmPFxQz0Xbytb+7Ss8bJJuJhNJ+1iW4cHrQUkMRFDd7DpXeGCGkSZKbnTXAUt5pE1BuOBpzaIb09zh0V+vQAZbul3Nby6dUbLj7TTrAjBeWS1e7qJNJDbCy6kHmZpgEeG4bi7MSTrXs/lAnEPxYoG77uY2aR26aCfMkur++6HJTdyPmfv5AEGf78/o/bd1DMRQ6nw8JYHV+L1JXSTFlteAldWHbnr+HFjdTevkxnmH7OSurEKMVAWAE2BDrVcdj8TngER7TJlHXjix+0l4ORfBn1kB5dwPHXZ3t/W6x7yP2hOXwLg5r61mdUunLBk3t/2e6CXmqX/hub49RHMXJfjGjrHMH1fMwwDnjuXtD7JLWl31E6rGqcxGdGKAnkobClC5IgF35xb3FO+unztoG24nxfFOfiLTbM5Ks6ZdWsxmTs2141aIb2xsc0TvX9/U+gu2wgufMrYvOnTyDs2l5g6rDh3+9eoZhtnP3v/TTs+esLnna6ic6vCXpL/PySnfJGQr2Td3NkXgMp98I17U4D69uazZ11wuRBkuHIR2eSX4kd4xi+FbL+FEKg9Cr2igAqgbJTz1WSbt6C2ogXeObNjHt8SI79HlQ1E/C4IlTw6yWvK8JThABjtaIpqoiSw+qItvvZeGvFrjjrT7cFGgKfH+OgdgN/1FJTDoaWUi6Jq0t628fCpK8/JF1xBAIv6ni0B5DS+WVaWkCefPlaHOl9xBZCd0UztXSZVzi+amABTE8e28MGyK6JuE+j5Neh65zu2a8fK6u6xu9FIC/gZFNC6/s1a8vTGRB9eCPV703JVa4IVPoN+vzAaSHs/NC7jdjWEMBJnVcJz+H9zAZ4Bnv6Hwv358Go8A49nXhVsN4y13HtrNOLpzCik7gyNzrtlU6xl7MqLL2xp88nepyWm2SbqX88el/WCSc6MtijZ+7oXi8h6+wVcJtczacvsWbdwrrNmL88nCbjMlNHytfmh2UVxt3H/FZu2F+JC9c/pMdI3vwgASUKP04uH2TpW/AJeB2iiUv8X6Xh06oq06EVI1o1Vv5DTL4xjkNkXjSHRJ/3FnJr4DGTwixD2BUX/kRP5TPB8786+sfjJn2WjKTSfvu0ZF+HsPwBgdcLILysW/kUSABR+FzHwR0j4VYQgQyVTEiUZU7l65PzBFhGBmijoRcrfKe0U3LI70umd6BKIUkJBzSINz8n/6nGwskDdzfx4tIpSD5YVgP/TItqarQDuovr+GceEXELobRsKmqPzrJC4yrEvA5dB+mZpLQ1nePTo5houzwpuXq68pmy2iUWXUIK3nOndTAhA5k6Vp8xOzM9K9kQEzN0aVAa483oqxmhSJn2ZrMYROfGfm88cCCEEJid9g5QJqDcTCYFoXXuOu3SouS8oPztfWejUJQh6pmvAD1Fd4erF+T7YOK0erc5qtN/IBsy0eUHUu8S+ULqr68HWVD655iDXG9K7wBdxhOqNba5iWYdwb7cQI9mDWYUY3QElmzSiLaMpsJM+OpGqORDig/HGHEJgvM7GGnjrlfpSxjODOx8Ge1sF9pwbo/V/iNSESEIq7Tc0vouZvlrbpL1Lbvu7G+TnAL2ECOELB4EIaAihgAYfDWprzgjVfjAKG+pWx8y2zN8Ztt8yTA0uoqrmWcADNEp6q5LohWH2kTdWOfzVr6w1zD+Z3CbZg8BoiXDlZIIfHV0EnXDGO589/8xc86dLkJccXDtLVys3h3h8xAzHd4UUlrR21JAcQEOZ0pASYzNtrAyrqwFpKzRxWf2CWteZqVwf6ARyHJOE6SGxqm/17PZRbjTyRDQY7CNXD4TQjyWrg1WaUioUOfqjJZQZddBo5bOJ+Yprzb7Cc/Zvd46JC8tjYhZSRUmdbitCZ0PVu+AHmhJADMYYZGURTtRQQQeR295z7TYhuCD8Nl8/Qqs4MfWz8PY0N5nIBZAquxfyI1yI9YvJ0MmIPGErXVCbh4PnL/OjmP0NNZ7OamzTP+Rvnz/o0d9vLVcrvI4zaa10KboYbuUuApE1n4Xitw1TeWGF1GrLw+hWuUtwv+Aq1bJDydlYH7+9pRR8kIF6nmgCfqhOutYU9WPh2VJHvnqzC7DQ/n2+etOZA00TqZCOBRdUiDrrCrrrEFncMgL1J0iudIUXjTcJu4fhQj/pdKVU38YrlRwzELJdR91k39M9CGSX1fWtxcplbjHLGulGm3hlahYAyGyIf4UomTzS+DlotETVnFByfPNMm0qEi2WOM0dAa++tJCbKisdaRkDC4GuG+Qy5rvy4G3LxNhpaKTFSImAT1b+myWjYJIwIEnLJzC7OWu59dQs1IFKp6+Bej83gE/t7Cs095SeJ9YeFas61g/piZpUPP6/xAgjZYDYq2gBx4ItJVHS0QIhJajcbWUn4UZU67XI1sFaqB9BuNgz3VN5mnhwomZQENHsTOj1Lkp4Zwmnthou/Gz94/9fPqoK1xZeeabM/6cRL8v8w8rG6EYxJM6ziZP/rOiKhYK7rpiiTi9X5UM7dJhBHv99w5Mn8uhbNWAfT90DeyeyY+2W8Dblp09n68u9HD9+x7VdMsbOXllE3grb++9ZKT5v3Gr+lOsIK5h5N19OdE/AmzVfnDiZ/krwv+dNdO21hUhbTJSjjLNTcrMjkYHTK/6r2/LgKp5uN27O2WOe28/ITNLLqrdBIrv+P02vR1S5BKKDzy1xr7izKU7KGZ5v0VR2Laj5EJ5vZAc1hY1kZcQBeEJk1HytqiuDe2ZFuhAVNwQ0Iun8Zy+Sc70zW6Yw/bkkn1CplI/h2qcnUSiK3xqPGUc/q3sQ0xvytdREbnXGP71cZfNWgOCCsrPs6X1lRW5k3PRsLTKALg/lCTCOijHlJqL0b7IKFzP3UapEmZoDuI0+KscwEZxWyM9gZI3lkTaHi+JnxPgis1ZtGaxVs7xZOphoxBnktnQOrzGwHwog4UUgJ77GEGMFJGbUWoE1kPucpBhdiFQFGRTMk8+HmzMeiink0DLZHgra4cWDkln2bjKmi2t9OGO8wDJrY+4drHBxM7I8QQH71yRO8EPmvQ5krbtmSPCucadVsMq37+qjbijBRE14Qa5hkYVsvu4u0kAcSzkPat9L5Ae1ahMnMkbj1QTJ0orYWowirFy7M+ILyt1mJs43qEG35Ew/nYY1O/o0bDzIO15DWITrNnhTJ0S+IvgaTqc0DXUQNJaFxHlHkbix0KKRINMslxXokx/qVWhkmphJ2zfi8fRmNa3w9re/TgZXFLFltY3tvmHMEjLMgG57NrAmjtZp3KM1m9m2tHyGxq+L3grNo3N7f47VYRrEG2R7htQV8WYIeaPqcDcq62y+QlqdUYoY5lwHrDJICZli0t4TjzWdv4WnxijRqQ5nG6IWqa+HFNg6XfQoqKlOJooF6oRgWCGQDyezu+cGVFGn0AR1Y0TIpZVT/1IMXJfZRFU8XcUXx9v6N76dC5C2vVgGOMONn61v2uabORHd9FupfFpKN6xaqpdsJSq6nbwlLXRUhUjE0wqwSM0U4GDCaodTL21Qoxdz+/CAD79emz3uYZjNcGEQGQe+ZVy00eXGSXJ7GBsXlkVQ+WJKE8dpkUF9yeI+9aYvrJwMh/7CWNJq6B5drnFS7IYok0+29fAnHfAFh8dhkQDW2hjG9Z2QzsUIcobEMXrwgK+WVynwgN1rea6Sm03DGIOU1X/Zxd9h8Pg7pb0EMOcfNEhK7cche9GKisRhb82RSzt34lqpdezlRGHyKGc+BrX/PpGVjT3YG8QRwn8aP6wrPxCS0eIVktFukwWxDEg1a+WqNZ0escDJIW1yvNWKEwTV1WIn56JQbIQX6WwsKwauvbBtzwarFf53ZNpwJP5JfwBQ/ncLOuYyBMgflamyLpjkAut7BR7kaX724pzWBlihjkmM4kroyLSDClT2Os4SLxAgdbT7D+FA37rJzZsE1hsxKGmXm1lWeRSfwjXFCJjxDnYscaxgoEgOvmM1BCCjtpNV/uL4eqRZqc8RoztPwuqZj5OrK75L0BzgODryWenhTHED+dlEPQ/I+tBLVE3SZivfHIYmbkspjHuwX5Rg5gM/qNMLo7R454PNblJjbarL9p8oCo1UgrkzeV1Pi/S21Ot61pYNbI+ZEeBnrZGwH7LPxzcYxiL4SzFcTjns8XJAwzdrqLboUzBAfrQwzg0NIMScaGh1B/mWJQyXHa0irGgse0itBdbw8YpIppn9/BuTMbWTn0fXOSszRCTEu5Y7aLBmZ5HbPk2R/aSvr+8wsitK5m7R8SZauD+WcKYjX0n6fjV7o/ZId4P/YDZ+iL7oEcZmd2Y8FORxUrmYQssaip1neopR3tM7/uS8d6/OczLbx7cTRdaqcJgrm77Trzt32c6UrO36Zj4U93alLPMogcu86Fs/3ZdM1zxN2hoNtP/cGzprTJTFHbPwU/2fd27YCH/+85h1Ax6N/3o+kGe75B82X923kqEl063rasJSYtYk5XQJfztx3OQG3JY8x67yR26z662k3XSxzLi7WbHK139YUx6MCbRv2p00jnzGIr0qbaSbFYAW/Y673g96CO6QVazZhXqOguiHFqIMJiZh4aZ9m6bSARNajKuvRTAVbVtmer5p7KtKxK3wlpYOhIPrSMFX6vzSN6ach3Lxo728oocIZ+dGsAUfgcOfU0v6rkfHtcXeubDNE4U00GsWmYl8K5qs/88VvldS/I2Q+FFOSoUOZojY4ZmcFOJXNLaAlctU9XlLz/nCfCKBpIRo6CrvafMh8Xiypc3qCi2KqkNpxqXc4MTMgclFyJ9UrlokrLCMfQ7wLHRpCdOPmk3dlnowcqX7YXTFSQDOKzMia8JJsJh3dUeCyqfbiop7TTbtf0VBr27weIYwvqiXmHIX325X226BDFkFFgziIQ6pHkF2kIR4DTUwQhqgSaUdzigYKKVuMJyCr4dB2aovXhv3hu5bwnG+pOO6e6vJdyFtEr2Shg59pcGfYRIE28+NIzgJ//g2Wg/8ox/JjdIaM4+mBZyLwuw5rc05iiyMPmhen+jTCYEbs34RlF6OfYGULl6VuJtIeH2UiGDRxspVwSGPwQqp/2aWT3km1Si/xZfJ9W6CWkYrhk7T3rkasrJ6ZUBQq/DCIluEjpI6gWP3AH5h1FB9a23xoIqnV9xKfECYNOzHx45V36woveKdD5qsXu7VYa5BvSQKy6coc/ZSvbMQFJrEfKKzQpnS6fhae8Cl0PZQO45y3VW+fA60Blviea1dokDPpPTehg6+ykLJopmiTdxr63WeSjWjSJ5xkUczYgmtEaBMnFX7YK1toJtdEiGCWA76yWGWzeNtMCnWmCfcuG9ZN6+4gx/6tOblx7Inf814DoNVTDJK/qaJH6rDX9EE/52MQExtH/rsrPKJ95dYZLRfmnloTKnIzZmQeR7U7hIAEVaQgn1GZmqOgA2WKRKj5nOJDPeoisCLM7C3b1c99Y/Iou+qJjeNN6qS1mFPdg3AsewD21nCwrbL9ycVaVmPcG8f8Yqa3PJkathDReHnpnjXWKDLm+d/pfj9G0WGYrj+rwqryc7jrilGHEiYxjfSnCXF7wwhmprHtnaXjMfNulz0RmO9kLA75abT9yTr/t/z/uL5Y5YOeyJ387qZ48Y54o/nRGsujRyKuSXQWZpbC3gg/lsDHhMlY1OHH2b/Te6ETMFLSzUkCEJerYPBO7yQN5ybMpD+/HKRlEEiZr/9tvmTYEPtUkZuFTpCZG/Dby8NuuOaNd/dEpD9T+3Rc3O/RNo8xvw44t47Cnub6yxC/32IEKwqMIvHUIayaSPO2tKMmhp6lr5++OS7b0Vjz+/i+WNclgMc+O2a56VZI5beQf0fibJi9f1mqz+9p5Z2KrehtA7HPMNt9RHHsCutZRjl5eYR96LmaI/sZqPKXgv+zBSeFMuYZBKwihHVSLjYrxROT1jyZnzKKNM0UPPrKxVsFdOMZbrwZdCrbODKXMZ97keeCX6SatCKLkG4SkqSmfMYyTWZZI/pb7kFZGtkU3TxN75GGgnouJHjtz4jr3w8exx/qoaApiTx+Ils+mWpAGHbUAic6FTmty9RDAroE3EU+dyNHy6LHYztTv2BoUxoAB5Bwvu1JhXpwdfzqgcLiApqGGQ528p9JwpDhQKUZfrd/tm87Co+ntHrr4FD/MjSeiGgWt6omvOgdyMdjsqAclgDJNeWZzLO1fxQX3t6fDD3aADLs2xwLLZGkz4Z++J5HKLiwQJUvbt97ICiEJGIDeBFMHP78wfL+lbWlESZep9AA4kw9bjz9TXVg5bHi0km4sZWuvVZxUtyqfJsyJjCMBg+l6lIqKHFFo7N8Zd1HFxHLDHRS7+SP/SLLWimP97dc3tI9bA8Aee0Fn6/+U6rxx54fakq3I7iNr/co60a62Tqu0bokzQ/wOEbmX8aKF/o+wbcDE9qBMqIkXYTDUIzwZYzH+o7XXgcKmfYfeuwXmpSFF0p3sbmAj4W7Q/WPo5vIqZAHLe/VeKINxsv4gGgDqr5VnqkzZuhkRk9EhXG5CynYI3I4dGWFdX2FKAJdInrhwI8kxroR0NyAxbnSPNeS3TSQOSAOilFszC/QiZZ52waoovqQnKtqNG1I55O7ggvLSv2UxgJvL3hYhnvjnlRhMDUWSiR8IU2jjTUVUrVH6OjoiJAf0GalbqGFgJMGCFUzcjgVDT+c0aZEdUznKCQFQj0c2l8WquMvkzMKVkimy82TRzzARfHFTHRNSBxZaVRv6QpeSSI3DBeS7QEmXZig1tU1xJ+raLNg/RGmMfFQ2CcDQ3041Hly3b1vSneMwkIoZv3BYqKxuYMLlP3qHInH/WE0Vimnrr+MRC8F/z8XfA3Q9Y5sphY3XdtjmaW0/X7T1w7+BKA5V28tIAB/KMH0I7ygGM5brwtC/1CSWCsWB4jyRjk/PYCuWcake9gaT2++aV2LqVd/eEqoFgrSF3/faPx6vf+mTf/jhaqtlMnB63IofsVBLypjOoywWEnw8sFv5i9Hphi+HLbbO5ZjmlS+HHDmoWXWcIJeWWaqIu/IZXYMJr8U928S191p7790GjuaQgsMMC0MQBLy5DXtoUUyvYwGtB07nnWvzH3QExkRmJ3T/VWowLhbdpdOo/Occ5zFHrXPuBLzPdDO2IW79cdlZxwTrnmiM8BJAdqRRAj8YOs3Y+F35/9CnL8W9tYAnQaWsYYT2q939t5cAyzQDaU+14woWu/v4Ts7xkbp2l2k1zdthjxOohYoB8o8PUCx8uaO99xETnFDsyodlXkVMZDRtsD7JrErvGig6WDainAurrARx0XgoW34IANKNSxGLYv2Bn80+NSYpK7sGIOoURc3wMFfSzx/8I4o7ofdGSDXHOph2varqUi3NpEJKitPqWQL3bpCisqMzTTv9O7tzLCiYmU9KuIVIlx5DNnu8BHCVHBHBxpK5/EZsQwicmubyC+5Al2UH/4c87hCqr2jxw4y5G4UaMPAyu9LnUabHDZ7nDWorZlrqHv4JFHq4/E1sqPU1WRqfAhiIoqG+wvJDURlbBEJ7AEzEL6Bt8e4RXeFZ8+CilgBCdzZhOVWW+/fWH0NdDXSFfLPajuQX4nara0strh/ZWnQoGn0ikXYz+nLulyjxJeX7vFIEjoENn48PZzJo2vvWgeFyk9VPXcxSYJVUyflJMgXNETHHUEaH/czT8kHVpaSxwRmJN7CaCrdbnLwxwp17Pfcz4BDo3u8idnISr9kLs6fHvAmdKLWKRMzW1vy3Pky4hQthD/XbAGl3m2BR38yEFKGloaWgK+QPuUTvtTwhbzLSH8QtCTRW9XnsLuxxS9G0TLZgmBioxVJMCyUqBFOxq/3BwlYpEOY89jie7REQSb0VeX2ZeVQ6wgIWgxO9ABl9WcAiMjNNQdCCAfv38Wfryf5QVsXz0EKya3x+K4wPF47jKML1BsNqsiOJAsCZjLHMmnmY83YWb4fSzPPoiZyWrHb+JdLD/NNisDllZy0G1n535mHJ33QQu4qVi/DCLf8EWQzDLsX7W9ZWUpJfn4zu+y47GjqgJg+4je+rHoVHZddra287okQDvo13vBD49W9O/uOjbtEBOmrCanKgGXyOo/LrosAnQv9g8qYKYnR5sjTrYqdzyl6t6ErcQb5TdszFBqW/FvnUdgy+S5d4UF/H3T0n1PzATCfMtPzBEkc7RLYno+4hpIJBpUS66yNVCiWSR5LZ0SaSiTTZns/QqB2ZBAQFn6JKMXe3WxcllV11nLO8S+yHEl1ixwPETCMxEX+UQ80cgVB4b+MVShjs4z6Mjj/J4vLghU6CYaBpgHguAngo656yvuKo/8mJPTlIfpL8pfkL8lfkr8kf0n+kvzfTs5rLKQOw/Cm2Tjff3kyS9blCAvoMGlFOeJ//tc3YOZI9ALpo18+yBzDerlvQl67+Fb56sFe29XKOMell3gUX/37X9wJXDCp8BZb1w35kRe9U/d/1/wx3xPNmaeqNgaZ5BEuQQuX1jhNWMw6F2f84tx4N0a6aF3OiaezbLc4a1Tt9bqO2k0yF/ycIz6rXjcF9RW1KOuxtEKKpTfjwVCXwJerv3PTdgxAdm+H+IkpOZpcGyARHMMgfVa7qdBHPRFAaMzr7WxApXXeDJNw5WHOFsT49RH9Yx4wofK3CWlHPe+1MReTeM/5x7R7nQkkWYCd3UjzsdK/PpDd7DRUAQ1V6iwdM5yl9LuNF911rBy7PuI3OOQtiw90/pwzCjHAxb4bigSv2Z0O5MN+HWejahc3qChRhE4IAhWuFudKYL9MXB+5Gj4dFUV484IKd0yeQ6xXU6zY5pPr6fU0pSBMM5I/uFvmZmms5+EA9v43vtxJD09Fnp8eCZS9YncjQZpDjwIOU6um53R1CEEYLsFFY0TbyAZnsr6eHulMq9hQl2i9lPxj0Wq7G2ZJop9sMT+bXCf7wapCkbq4YXpOTD6e0sW1GLlLTzrczDQNZXaGzvKZaR/81lk3PLlqkGHVYGcUbzZatJFPM8tp5Bnx/uyTdnZaGQUPPVWT906eVUNPS3W+ZuPY18drv+93WyGwPdT22HZq87hTbOzMwYiNEzmP2TQjuz7bPuBU57Tm2sJdAm7hURcAN/eoPxQwjio/4tQOQez8NFuRwAoj+dSER/HesPscVok369UpbFRM4BrrYFDaM4CCSwXOGdN/c/Dnj305un5wEmrQtnGxj8/AHp+pV7tlfkTQ3w4OQrLCh+7sHuScdrmaQLijMs+qnDlz31knB8uy1fYMSnxTPnUJnpmN/mXV14FLIJHZw1ZcnD6wO226YKLXzEZrji1YUYWaV53UQxAO/m+zN8nKcPKynh21JdnNYSzAb8F1w4lJpzsN0/U5MPnZetGggz9tUeJOJ0vNLMtc9BJmxEnJsZI0PcNYtRdNFyaX+07kTtYt1A11Xp0esR3bk/HCAPzaa6W6HxGYoC/6Afy+e/hHb+IfVdK2G7Pz9KPtyqrrJQHGHmZB/Lb28CWVmoio7kSFKl12gVesmt+jxrry5xelaEvAAW2Fcd75kjhZnlD5bTJfJTqi+DIh9/6ZesJRVv/UFdxUCm7qURleX3YWb5bhp24tjtJMo4PBs3u2fcXN6xw7oMk7H0PZsuEfg3uLCSc0+kUZEEZ2tjoAX0Po/jic0d8PSBe30UlLyJEDWsmUm7HF2dSlcXyKawvR7BwLcwr18lXvVDIkspkZLZE22NxhOtaxyG6JzxaHEEU/VhISWHeyYw1IV9V2g9Ggc+EnYSYSt5j67mP6aC2yRJ90VWrGgwS8uOh4LRFWSBFfbfbOULvIXMz3XZokWqQ+0zyV6YyzmrDT+50Rbl3vb+N1w3xEFJ3XIvXx2FmXfTER+o7AqiBuvIblPTzDjVkybYnW90MTimj5YiKdHWmz8JsqPsyM1M+LEFsaT56z32vCNo7I8cnhbw00Xcg8c6hflXLV1JWI33WoNUzdnMadDYvuA9GFU3t9MAVKToA2CapokZJaw5xzcO9kdg0xb6T1qYSoHIA6pSovfGgrei/QMg/Ea1xqAQj12Rzo6xIOjroG+/DTs7YJhOvLo3xdd/uZ5miH8DdUsVnFw0dpq4ZWiaYz37DqTJ7RDfWTITCvpfnH58fNt63ANByJp365bpDxil3uowOLXke7mVEnIHcl6GjFLbHFJIaNi3uKkhopJyCMBddwr2Iy8OZElIZi85iB2sCpfA/05UACwiRFvd9cSF0c/bGSuKuQKrC9ENT0T7e6TX8hz5gkEeYktrMR4rChI06Tx/5uWjNSYmFE8SvMVaBuoXjlUhz4KD2VX//UDULM7nn0J7P1t5/rcej2xi3AD2o/PxczIgG80dwBcAYfuoWkttI8seV3m9SpwIrWB4lDJOng7mGQ+igqA1Og//a3xC7BDj7yCgkKwq84nBnDWDeIYh5gDNgOL5bBRK4zzcIxCYmIre6DeUvRYqChxofOeWLhjLrrYPkFmysG5A72ZbRle+tH/fhxc7+GlG85E9xEUeGvnNTV/vBQA5ls2bcV1oxAjtMjj0YGutuCwBY/lfba/B6Cg79p8rwUtlvn8nOPGgetGtFbyGw506eON1AfVEgC/om/6YfOuycL7Gdaoj97QxXTmZBRlRfY6n324XYl3g3EClhS5SKrRTo4HGKLZHfCJPhKvUuv2rMyEaJ5AlK+xSiGmRfRH4DwXeFegIsxARJTOifTlaeWqSTXkZfjfy6hfSbi/aROuBarc6uTVVtDNbU6sAg9iOdECFEDHFVb/QJ39yY5nnt4oFJ8tyvcfDKqr/vPXeHulpMYDZ9o0WZatNT3/tJWxp/nE+f7KnXwV2qrPHfktk1rkB8MzjBWDyaW7d7G4gfOs2Kdl/zrTix5RvPU14ZTLZMHDUh32LwJaVrKG1/pxlB9JCB3/AAzxtP7W+oJYCTAEt1QUbrORAL6mjaYL0z7yaNFx9xTCVXcB27sMMaA+UNig8gxls89RI1WSPoOaCgN1lgUpGP3xXd+E7/ed1hvCz03aYvdtNKaV4xaguUxQeWxPbcNttgF84YB2o50Ohvx+qsWWpgrvZlc55O5BK2nMnNnrAGuNGpZYJsHoNaZUGQLW2LUAhvSTE8CUZD+iGlVTmR37NXDDv7KxCiQl3/J4qFyrA9LeTn+KnFsoc6YWCerWkIVKDMH3mKOyF0SiQ/c+iIqvz3hAkkn5Osde3daZ0i5NVzNbEWvx0khOOkj22OL8V13LjZUIOqwrwDBnc5VmSYCyR9DZak3wYZxn8QtWXz7hnvKa4PqRF3wEwfQSMNpaeNLqt3MsVY3+WbpzeJ9XzR+DjpSnK2eT8TjCwvHxDizQJloUIK/bDHGybPoT/WjDKut2YyJxLcL3fiixKM9ezHhyHx9WTcCiMnsn03vUw2V1HfTzjzTlGPW0GGmJqr48XfiXMjfmheKCQWSNOpzlTff/InkDop9tGrgCraV5UrvTAOGLel5cdXwqpk0KHjcZckJ2oplyeVpnU9SVBl3UaqWXUNBAh1tSVi3lIS3ZTywJuE1+zS5nh5paiNavba0IJ68lzvvz0Vp1pK8I6dvaKzpkdjKxQ7pjoLNLXz34aXo0Xt4yXKR/B0NNbFte3fb2RnV8gj89UXoLCW671NrlKVgFyddALSzFWBFw22AT0+FYHHnw86xHAD31z9ti9bkKaQ9F47NjuA/8urWsVvmrpTlxSxjvI4XQq2O5S4xRskEVLWMjYoOfNOmOQm/YiYB+PfBrejT8n+pbaw32xK/fsqXy5brlJSL034Po0WUejpOUy9Fnfqg0Onz68Y54NWN1jTeh7Gz+wmid/Ia7MuW/Zi3aGO9sDjfV0awtNqKL33vCc3FjXI3Wmi2sxW/UdNjv6w1dbyJ+lY/3834BG42AwU0X8G8gc9fvUagCA1tVj3jmuNi+PVsD21O8Bmu9pDmWj60Vqg9JuFmaa6pBhu/pUYi3jUpdwUc1SsenreA4LQ2/bG6eWtN25dscf3tKzRRNyUrkPaf5/6j0yqjEH97UbnLWvLWbsIfySmSCsLEFbR0Non30STgi8x4xa0Gbmrlz+KE1+zsTqWFy7G6sDFtp74GaBZdq10q8E+/GfHivwVwNvy8Bnd4m63vc26/PGBhKC6T9LbtnwxG6F/uXWN6dBbo7fiqtfkTTP6l895Fy7W0pQXDl9V8UFMhVWL7ow2+wxI94cs9Pip7/27b6zW583d8+d/ZuOae6h+tbtdnvXPW8mbwK1GtAVEPvGz9oM/C9zft+/zv/wtQSwMEFAACAAgA3XVQRlwFMrFPAAAAawAAABsAAAB1bml2ZXJzYWwvdW5pdmVyc2FsLnBuZy54bWyzsa/IzVEoSy0qzszPs1Uy1DNQsrfj5bIpKEoty0wtV6iwVTKysNQzgAAlhUpbJRMjBLc8M6Ukw1bJwsQAIZaRmpmeUWKrZGaMENQHmgkAUEsBAgAAFAACAAgA3HVQRttKaD5pBAAAIhAAAB0AAAAAAAAAAQAAAAAAAAAAAHVuaXZlcnNhbC9jb21tb25fbWVzc2FnZXMubG5nUEsBAgAAFAACAAgA3HVQRiZmmXF5BAAAhxQAACcAAAAAAAAAAQAAAAAApAQAAHVuaXZlcnNhbC9mbGFzaF9wdWJsaXNoaW5nX3NldHRpbmdzLnhtbFBLAQIAABQAAgAIANx1UEYitZ98swIAAFEKAAAhAAAAAAAAAAEAAAAAAGIJAAB1bml2ZXJzYWwvZmxhc2hfc2tpbl9zZXR0aW5ncy54bWxQSwECAAAUAAIACADcdVBGaMdFL0wEAACYEwAAJgAAAAAAAAABAAAAAABUDAAAdW5pdmVyc2FsL2h0bWxfcHVibGlzaGluZ19zZXR0aW5ncy54bWxQSwECAAAUAAIACADcdVBGV++0V5ABAAAOBgAAHwAAAAAAAAABAAAAAADkEAAAdW5pdmVyc2FsL2h0bWxfc2tpbl9zZXR0aW5ncy5qc1BLAQIAABQAAgAIANx1UEYa2uo7qgAAAB8BAAAaAAAAAAAAAAEAAAAAALESAAB1bml2ZXJzYWwvaTE4bl9wcmVzZXRzLnhtbFBLAQIAABQAAgAIANx1UEa/0NDbcAAAAHwAAAAcAAAAAAAAAAEAAAAAAJMTAAB1bml2ZXJzYWwvbG9jYWxfc2V0dGluZ3MueG1sUEsBAgAAFAACAAgAlJa0RM6CCTfsAgAAiAgAABQAAAAAAAAAAQAAAAAAPRQAAHVuaXZlcnNhbC9wbGF5ZXIueG1sUEsBAgAAFAACAAgA3HVQRp/2pru+BwAA8R0AACkAAAAAAAAAAQAAAAAAWxcAAHVuaXZlcnNhbC9za2luX2N1c3RvbWl6YXRpb25fc2V0dGluZ3MueG1sUEsBAgAAFAACAAgA3XVQRmOC4epHJwAA90QAABcAAAAAAAAAAAAAAAAAYB8AAHVuaXZlcnNhbC91bml2ZXJzYWwucG5nUEsBAgAAFAACAAgA3XVQRlwFMrFPAAAAawAAABsAAAAAAAAAAQAAAAAA3EYAAHVuaXZlcnNhbC91bml2ZXJzYWwucG5nLnhtbFBLBQYAAAAACwALAEkDAABkRwAAAAA="/>
  <p:tag name="ISPRING_PRESENTER_PHOTO_0" val="png|iVBORw0KGgoAAAANSUhEUgAAASYAAAFACAYAAAARadGdAAAAAXNSR0IArs4c6QAAAARnQU1BAACx&#10;jwv8YQUAAAAJcEhZcwAAHYcAAB2HAY/l8WUAAIY1SURBVHhe7V0FmFPH90VKFdp/+6vgurh7CxR3&#10;d3eKeynS4pS2tNCWFmhLDSiwhrs7CywLi7u7uyy23P898yabvGSym2ST3WT3ne87X1aS9+a9N/dk&#10;5s6de5MYMOBuEFEy5hBmZvknAwYMGIg/vHz5MhVzIYsS8esxZn75LwMGDBiIe7AIpWdugyiZwL/f&#10;ZFaVbzFgwICBuAOLT0HmCalHOvDfn/FLe/lWAwYMGPA8MCJi3tZkyD74PUPlRwwYMGDAc2Cx6ch8&#10;LrUnRvB7f+eXpPLjBgwYMOBesMiM1OTGOfDnFvFLSnkYAwYMGIg9WFReZXH5V6iMAs+faQOol5GR&#10;4lUF/vx2Zjp5SAMGDBhwHSwmaZjrpb7Y4Iuv/6AtO/aLnyOfPaHwsUPpwdlT4ndr8HGOM41wAgMG&#10;DLgOFpFiTOXK2+NHEdS8z7eUJH0F2rbroPwr0coalWlh8cJ05+gB+Rc9+HgIJ6gtT2HAgAEDjoPF&#10;owXzvtQTHc5fvEblmg+kJJkq0xv561No+GH5H6L1LRvTzHffpQWF8tGVzeqBFh8X6CNPZcCAAQMx&#10;g0VjtNQQG+xgEfKr2JGSZKtObxZqSG9aC1OLRhSYKSMFZc5EQX5Z6FTgf/I/tuDzTOaXV+RpDRgw&#10;YMAWLBLvsljMEaqhQPDSTfRukcaUJGctertoE/vClDEDzc2Tm4KzZaOAdGlo3w9j5X9twedbzUwj&#10;m2DAgAEDZrA4FGBqXmwFvpk0m5Jmr0kp8tYVopSKBSpaYcqdS3BOjhw0+6MPaFvvrvT8kXJmCHE6&#10;wSwum2LAgAEDQpSaMu9IndDh/v1H1Kb/D5QkS1V6o2ADepsFCaLkqDAJ5srF4vQhralfkx6cs7ti&#10;95DZVjbJgAEDiRksBnbnWSdPX6SPG/UVopSycKMoQXJamARzk3/atLSoZBG6GrJRvtsW3J7xsmkG&#10;DBhIbGAB+Ii5WOqBDVZs2EnpSremJNlrUKqiekFyTZiYeXILx3hw9ix0cvY0+QlbcLuWMdPKphow&#10;YCAxgI2+LPO01AEbTPhzDr2auw4lY5r8SSo6LUygdIr7p01Nu4YPEkGZKnD7zqCdsskGDBhIyGBj&#10;78t8Ku1fh3v3H1Lbz+FPqkKvF2jAoqQWJBNdEibJOTk1pzje/+jyeflpPbidz5i9ZdMNGDCQ0MB2&#10;/g4bud2gokNHz1Cx+r3t+pNUjI0wmeifJjUtLl2Cru3YLI9gC2435n3GJmADBhIS2KiLsnGr94gw&#10;AhdtoP8VbxatP0lFdwiT8DtlhN8pKx3/7x95FFtw+8P5pZC8JAMGDPgy2KA7Mx9o5q1H5ItI+vKH&#10;f4UgvWIRn+Qo3SJMYJTf6SPaObg/PX/8UB5ND76O+8w28tIMGDDga2A7xtTN7tLX+YtXqUaHocKf&#10;BIGxjE9ylG4TJsk5OXPS7A8R71SL7p06Jo9oC74ubGV5XV6qAQMGfAFsuMWZdqduKzfspExl21KS&#10;bNWUguMo3S1MGnOTf7q0NL9Qfjq/TBRfUYKvL5SZT16yAQMGvBlsrH2YEdJ+9Xj5ksZOmi1DAWo7&#10;PXWzpmeEiclTu6AsWfg46Wjv92N4yonaBkrcZRpFDwwY8FawGCFg0u4G3EtXblC9ziMdDgVwhB4T&#10;Jkmxz+7DD2hDq6b08OI5eQZb8HX/xUwlb4UBAwa8AWyUqFqi3oTGwNQta4X2YuqWUiEwrtLTwmSi&#10;f5o0YivLxbUr5Flswde/l1lS3hIDBgzEF9gek7Mxfq2Zpi2Qg3vMLzMpBU/b3DF1s2ZcCZO2lSUT&#10;BWbOQPvGf0Mv7Uzt+F48YfaXt8eAAQNxDTbAfMxN0iZtcOrsJarW/itKkrmKTVYAdzHOhAnMg6ld&#10;dpGlAFky759RZvwV4PuygGkUPjBgIC7BtteFDe+eZoa2CF6ykdKWaimyTKoExV2MU2GyoH/aNLSg&#10;aAE6t2S+PKst+P5cYjaQt8yAAQOeAhsaKpYESduzwaNHEdRn9G9awGQe5wMmnWV8CZO2apeZAjKk&#10;pd0jv6QXEY/k2W3B9+tXfnlT3kIDBgy4E2xg9Zh2l6Z27jlCxcVeNy1gUiUk7ma8CZOkthH4Q1pV&#10;uxrd2o8dK2rwfdvHLC1vpQEDBmILtitEcCPS2S5+/nsepSrYkJLkqKkUEE8xvoXJxID06fk1Ox2b&#10;9qdshS34Hj5lDuUfjXLlBgzEBmxIFZnmom1WOHP+CtXvMkpkBHiNBcIdsUnO0FuEybTXbnaaj2hr&#10;t4706MoF2RolNvI9zStvsQEDBhwFG84bzO+kISkRuHiDlmHSzbFJztBrhMlE5BZPnZoWfVKMLqy0&#10;m5wTo6cHTCPPkwEDjoIN5lPmbmlDNrh1+x51+XKicHAnjwMHd3T0OmECEfOUGY7xdLRr+GB69sDu&#10;4iUEaikzu7z1BgwYsAYbyGvMb5gvpN3YYNWmXZSnWmcxdXurkGPJ3DxJrxQmSZNjfEW1inRtxxbZ&#10;Olvw/b7N7C4fgwEDBkxgwyjNNrJLMxVbPH4UQQO//ZOS56pNSZlx7UuyRwgTYqW2hZkTGayuV4MC&#10;0qdTikXcMzePnDJQkF9m2v/jd3bziwP8DIzRkwEDANvDm2wMGCVFauZhi8079lHRer3EKOmNgq7l&#10;TfIE3+QRW5JMlanOZyPo5i3zdOnAxB9ELu9gv2xiWqUWjDgkHOPZETH+Aa1pVIdu7rOr/xCnW8xu&#10;8vEYMJD4wAZQiblX2oQNIiKe0PAJ0+mNfPUoSc64DQOIjvBpvYo2ZatG/cf8Qc+fPZctNuP4f39T&#10;ULbMolSTV4iTJEZyc3L60aHJP7EI2Z0xQ6CW80su+agMGEj44A7/Lnf8X4QF2EFI2EEq0RCFJqvQ&#10;69jn5iVTN+QDR6zU2zxa+jsQtmsfVzavo0UliorMACqRiBdi9OTnJ3xP65o1pNuH9snW2oKfEdL4&#10;DuQfk8lHZ8BAwgR39AbM41rXtwW2lAz/cTq9jhFJHAdLxkRUTsF0Mn/NbhS296hscfR4cOEsC0AD&#10;MY1CbiWlWMQTA9Kl5dccdPj3XyjyubKalQA/r61MI52KgYQH7t8ZuXPP0rq6Ghu37dV8SR7MBuAK&#10;xdQtf31KkrUqtfn8B7p9575ssWOIfBZB4WOG8zQqjchK6TVTOzF6ykazU39IaxvVjcn3hPp2iCsz&#10;SkgZSBjgDt2deV3r4ra4d+8hffHNVHotb11KkrOWUhzik6ap2+QZi2SLXcPZhXNofsG85J8WIxWF&#10;UMQjA9Klozm5/ITjHkJqD/wcDzJry0drwIDvgTswCgKsl31aieXrdlC+Gt2EL8mbVtxAxEmhXcV4&#10;FOfo1C0m3D1+hNY2rut9UzsL39OqutXp2s6tssVq8HOdxswgH7UBA94P7rf/x512PNN2uUri2vXb&#10;1OWriZSUR0iIS1IJQ3wRUzfUmENkeffhk+jBA/spRVwBRiR7vhlFARnTUVDmTF61agdiQzBWFMO/&#10;HkFP79+RrbYFP9+rzJ78o+EcN+Dd4I7ahmk39zbw37w1lLlcO+FIRoCiShzii9hzhzCAtKVaUdDi&#10;DbLFnsGF1ctpUcmiNDtNarHHTSUS8UIWyjki7ulDWl6pLF1YtVS2WA1+3iHMCrILGDDgPeCO+Qlz&#10;jeyrShw6dpbqdx1NSfyqU/I8dbwnBICJtrxWoL4Qy1qdhtPps5dlqz2LR5fP0+bO7Wl26o9EdgDv&#10;Gj0hz3hGsedue78e9PDiWdlqNfj5z2AakeMG4h/cEbMx/2Tajdx+EvGUxv0WSO/xFAnbN7DsrhKH&#10;+CQc3CkLNqAJf9qt/uRRHP37d5qTK7twQqtFIv4oqgOnTk0LixWk4zP+YgGKNjATsU+j+cd3ZRcx&#10;YCDuwJ3vAya2ktjfus5A2aQS9fuIkUh85EuKjnC0IywBDu6PG/UTGTBjC74f8ifncWv/blpdr6aY&#10;QqHogFeNnrgtQVmzinxPCMy8HrZNtloNvg+nmV35xxSyyxgw4DlwZ0vFHMC8qHVBNY6fvihifl7J&#10;VdsrQwBEBHeuWpQidx366od/KOKx/c2tzoDvCx0/fpxu3bol/+IcXjx5THvHfU1BWTJSYEbv2s5i&#10;IkZ1QX5ZKGzY4JgS0uF+oNZdC/7RyJppwP3gjoXNtt2Y9msGMe4/eERfT5pN75doRkmyVvM65zYo&#10;MgLwKClvja60dov9PNmuYu/evbRp0yY6e/asyyOoy5vX0bKKn2qjp5zeFTEOijJSqT+iRSWK0NF/&#10;fqcXT+3HPgF8H7Yz68juZMBA7MCd6Q3uVyiVZE44pELkS5o5fy3lqd7VK6dtINqTjEdISXPUpB7D&#10;J9Hduw9k492LAwcO0ObNm4U47du3nx4+fCj/4xye3r1FO4d8LiqhBHphWAGc40FZswiBQjGECyuj&#10;X70DuB9tZtaV3cuAAefAfSgldyCMkGJ0vKzaGEblWwwUy+wwfJUoxDe1YMmq5FexIy1Zs1223DOA&#10;MG3ZsoW2bdsmBAqvly+7vsp3fsUiWlyquBCAOblyKgQi/hmYIYNYvdvUvhXd2OXQ/UXe8Uayuxkw&#10;ED24s/yP+QUz2lgkYPuuQ9Sg+xhKlrOWtqqlEIT4phgl5akjgiU7Dv5JBHZ6GpbCBG7dulUI1OHD&#10;R+jJE9d8WRHXr4gle/90qUU9OW/0Pc1l0fRPl5aC/bLQ9v496c5h+5kLTOB+toOJ2LfXZBc0YMAM&#10;7iOZuXOMZcb41R6+/zi1+2KClgHArzq95YXL/6BplJStQgeau2yzbL3nYS1MJm7mqd3OnTvpxo0b&#10;8p3O48z8IOHX8ffi0RO22vgjaDRPDgr76otoS5mbwP0Oe/B6M/8nu6SBxAzuCMWYiEOKccv84eNn&#10;qfNXE+nNAg2iHNvetLfNRIySEMCZJHtN6jjoR7p6zbUVMldhT5hAjJ7wvxMnTtDz53Z37ESLR5cv&#10;UEivLt49emKKrJksoNi4HD5mGD04F+MgHAJ1gfk10092UQOJBfz8X2XW54e/TPSGGBB+4ISYBr3D&#10;Rg9BQuyPShC8gRi9IT1JlvLt43SUZInohAkMCQkRjvHdu3fTnTv296LFhDPzAmmhHD1hGqUSB2+g&#10;2BxsEqivh9O9kzFviOa++ZCJSPJystsaSKjgh5yeOZB5SD7/aAEfUrsvxlNKOUJCJkmVGHgDTStu&#10;8CW1HziBrly9Ka8i7hGTMJmI92AEdfbMGRii/LRzeHjpHIX07KyNnjJ77+gJNAnUvHy5KGzoILrt&#10;gA8K4HuzidmOf/w/2ZUNJATwAy3PnM68y4wRWGVr2H205kPKhhGS98UimYippBaXVJVyVO5E85bH&#10;zyjJEo4KE2gaPSH26cED18MXTs8NoEUfF9NW7nJ67+gJDM6uCdSc3Nlpe98edD3MsVVSFidM8yYw&#10;C8qubcDXwM8RzmysroVpjzV6PIl4Qv4L1lGFVoMpWa5alMSvhlcGR1oTKVOwKogUKjduuj4tciec&#10;ESYTTWEFFy9GG1AfLR5fuyQMPSBdGi+Ne9ITQZrIhx6UNRNtbNdSZDF4+eKZvBr74D4NrGW2Y74n&#10;u7wBbwU/pLeZjfjZBfOrQ/lfL1y6RuN+D6L8NbuLFTZUI/HWVTYTtT1u2igpb/WuItmcN8EVYQJN&#10;oyd8/vEj13NAnV+2gJZ8+rHXRo1bE23ENhfEQSFQ89j0P+nJLbsJT3Xgfn6Z+Rf/WJn5ijQFA/EN&#10;fhjJ+MGUZU5mnsfDcgTbwg5St6G/UOpPWgpnMVaxvDEOSUXsvXuV2/v513+ItLzeBleFyUSMnrZv&#10;305XrlyRR3QeETev0c4vv6DATOm1PXcKQfA65sop0qz4p/lITEvDRw+LtoqLNbj/o+roKH7NL83D&#10;QFyDbz7S1o5mOvzk7ty5T9PmrKLKbYZo+bWzVRNbR1TG723EKOl1OOF5lFSsXm9av9X9e9zchdgK&#10;E2gOyjzsclAmcGndSpHsTYyesntZxoJoGIxMBsJf5kebOrSmc0sX0PPHjvng2CYimajsMoB/NWrj&#10;eRJ8g5PyjS7BRBDkHvEEHATSeQz45k/yq9RR5ENClLY31P13hlhte4uFaeRPM+ixmzIBeAruECYT&#10;MbULDQ2l69cdm9qo8Oz+HZEmF+lykTZXJQTeSvihxDQvfVqxqXn/hO/ozpH98spiBtsKnFbY/tKP&#10;mUOak4HYgG/ka3xTy/Drd0ynxOjylZs0dfYyqsSjozdk6aEU+eopjd5bqZVNqidGSRVaDXJbQQBP&#10;w53CBJpGT0ePHaOnT+3Xf4sJ10O30uq6NcToyWvKlzvKXLlEMKkYReXKLvbknVkQTE9uOx5Fzzb0&#10;hInQA4TMFJBmZsAR8A37gO8hgh//YNotDKnCo4ePafGabdR2wHiRsxqxR/DH+MLqmjVFcUmeav6v&#10;eDOa+O984sG5vErvh7uFyUSMnsLCwujmTddjtFAI4eCvE1iUcmhlpLwp17iDFKOo9Om4/Wlo8SfF&#10;aeeQAXRlywa+NsdH0mxbyLi6i1+/5VeE0xj18izBN+QVZiG+QX2ZS5lObaR69vQZbQk9QJ+PnUq5&#10;q3UR0zSsrvmK78iGpu0kfA0Nuo2mYycc9ud7DTwlTCCOCyIZ3bNnMS+t2wM22G5o3VRkpETqEp8a&#10;PVkwOFtWsS8vMHMGWlGtEu374Vu6uSeMhcd++l8V2O7OMWfzj+35NXFuh+ELz8RswZzKPKjdGsfx&#10;/Olz2r77MA35/h8qXKcnpYAh8+gIJYe8MZ+2M4QvCb6wWfPXyqv1PXhSmEBTWMGuXbtczpSp4SWd&#10;mPkvLSxeWJsieVkJc2eIDc2I3cJ1ILsBUhQfmvwT3T60V1ynM2CbxJQvjIlgzlrMNNJ0Ew74OuG0&#10;zs5szvyVGcp0eo0bCf23hO6nL3/4l4rU60WvISqbxQgpPbw97sgRpizcmF5lYe0+9Bd6+dy5bztv&#10;g6eFyUTT6OnkyZMubwgGUKkldGA/kc7X15zjKiIuSoQdyFW9NY3qigrDt/btppeRzt8nttfbzPXM&#10;b5m1memlefsOuNEfMhFX1JM5k7mfGX3eUTu4dfseLV8XSv3G/E4FanWPGhlhT5ivrarFRMRQvVmw&#10;AZVpNoB+/XcBnb1wVd4F30NcCRPovtET0ZWtG2hN/dpi1BGUhad3uX1zemdJjAIRxyVGUtmzigBO&#10;5FS/um0TPX/kUAyyDdie7zGRR+o3ZgdmMf6zd+3j40a9xURy/gBu3C6mQ/vR7OH4qQv0b9BKatlv&#10;nNghjzSwECP4XRLCyCgmJs9TV6zCfViyOX025GfauhMxc76FuBQmE02jJ6RTiY3vKfLFUxF5Lfbd&#10;YfUuu5/P+p+sqY2ktOkefFJLy5Wm0C/60tmFc+jhhTPyDrgGtv/rTBT+ROn0VlIe4g/ciAyybS4B&#10;uYKWrw+lIT/8Q6Wbfk7vytprcP6+ytM1X/cZuUpRfDJbNR4l1qWKrQfTf3NXe2WUtwrxIUygafQU&#10;xqOn2KzcARE3rtKesSPYoLWkb76wtcUp5sopnP5Y2fNPl4bmF8xH65s3ov0/jaOrIZvoyR3X7x9r&#10;wjEpD/EHbkQ6bovDo6Tbd+7T5tD9NO73QKr12QhK/2kbUb8foyJsSPXmXEfxQZGFMiePGlmkclT5&#10;jEZN/I+On46+ZFB8I76EyUTT6Akrd7GJewLuHDlA23p11fxP6RBe4N2ZC1wlRoYBGTLI0VRGWlyq&#10;JG3p0oGO/DmFboSH0rMHjk+EWBOQVih+9+1xI9IyldvaX76IpAuXrtMyHhGN/Pk/qs1ClKVCB3oF&#10;eYNYiLC0j2X9xDoqcpZYdUSg6LvFmoiadRu3YcXF+xDfwgRi9ISgTKTyvXbtmmyZ64BPZkPrZqJi&#10;S0CG9D4Z/+QoscKHMAREnGPfHiLml5b9hLZ0bk+HJv8sYqYeX7OfgZr1ALmEX5USET/gRmDFTRfZ&#10;dej4OWrdd5yo7vrhxy202CIpRJieJQZfkScp9szxdDd57tqiOsvMeWtEPTtvgTcIk4mWe+4exSJj&#10;gQlITbK2UV2eAqWmwIwZErRAmYj8VqhCrAmVFjO1sFghWtu4Pu0c0p8enDst744G1gMERsevMHED&#10;cnFDdGuQgcs2U5IPylAyNhwYkTEi8gxFGl1Mg1mkclbpTGN+mUnnvGA1z5uEyURTxoILFy5QZCSC&#10;nl3Hy8gXdHbRHBErBP8MpkAJdYqnohhR+WHql55mvvs2XVq3Qt4ZDV4hTNyIDExd/f75q7cJ57XK&#10;mAx6hmKal6UqfVCyOXX+ciLtCI++Pqcn4Y3CBGL0BOf4nj176Pbt2JexQkwQVrTW1K+lTfHSp/fa&#10;yi2eIK4Vvrcrm/XBwKwHXjGVs3F+zzOEKd74ulzNQwBqzY7DaOHKrfT8mevBh67AW4XJRLQNPHbs&#10;GEVEuBRiZ4UXdH75YlrXvJHI/4Q9eL4cRe4ooxEmxLjEu/PbRpgWrd1OSbPXUBqOwbihyAPOzwAs&#10;3qAP/fbfYrEiGhfwdmECTaEFO3bsoPPnz9OLF+6Jtr+yaa1YzUIw4+zUqbUsBgqjTghECMUcv6x0&#10;c3eovHoNrAmhUh7iD9wIm1W5tZt3UfJctQ0ntxcQ/j2EYWDxIVvFjjTyp//o7HnXM0M6Al8QJhNN&#10;0zuUkroRi5xP1sD2j7ChA2lBkQIsUB+KfWwJzQ8lhCl7Nrq1F3HVZrAehEl5iD9wO97hhujWDtcY&#10;wuSVTCHDDT4o0Zx6jZhM+w6dlE/MvfAlYTIR7YWDfP/+/XQ3FrXurIHyUod//5VWVK9EyOktpnnI&#10;pKkwdF+jEKYcfnT7oD5shfUgRMpD/IEbgQIAl2SbBEJC9wsfhy/mQUoMFFHlPIJ6q2BDatl3nNu3&#10;vfiiMJkIccIo6siRI7EqJ2WNF08j6OLqZbSlayealy+3FsiYKZNYilcZvS8QeaHm5clDD86dk1ep&#10;gfVgtZSH+AO3IwU3RBfIELrrkMgaaQiTd1NUWslWXRQ2qNt5JK3epB+SuwpfFibQFJyJ1xPHT7gl&#10;/skS908fp0NTfhYbagOzoPhAai0nlI9N9SBM8wvko4cX9DnDWA9WSHmIX3BDdJkm9x8+TW8XRsc3&#10;tpf4Ak2OctSnq9z2S1q61rECjPbg68JkoslBjp+xOdjdAoUacte2b6FdI4bQ0rKltKmeqDOX1SdE&#10;CrFMC0sUpsfX9VHgrAdzpDTEL7ghupIdJ89eoveKNxPBlSpDMOidFAGbiNJn1ugwlDaEOJVmPQoJ&#10;RZhM9LRAAdiLhqjyHQN60+LSJSggoxZljTzf3jrdC86WjRaXKk5PbusXDVgP/pPSEL/ghmyVbRK4&#10;fvsupSnTxnfT2yZyCoHiEdQruWpTk55jac9BxMs5joQmTCZaChQ2CLvTB2UJ7Oy/uHa5WNVbXqmc&#10;2KsGnxQizDFK8ZZtMMhZtaxCGXr+UL/Bl/XgNykN8QtuiC4m/e69B5S1YgexL07V8Q36BkVmg2zV&#10;KWXBhjRg7FS6fsOx1aqEKkwmWvqg4CS/e9fxnffO4vnjh3Q9bJsooLC+ZRNaULiAKOXknxp79TJK&#10;oYqfERVCIFbWqEKRz/VFEFgPvpfSEL/ghsyVbRJAtZK81buIbRKqDm/Qt/h6Qa3QJhL3TZ+zSj5l&#10;+0jowmSiSaCwiodrvnH9Rqz34cWER5cv0IWVS2nPN6NobeN6tKBIQS3aPM1H5J8urRALpDAR0z8P&#10;j6ywiXltwwasRPprZj0YKqUhfsEN+Ve2SQCVS4rX6y2yTqo6ukHfpMiumbUa1flsBB09oV8itkRi&#10;ESYTTQIFhoeHi43Csake7AwgVFc2r6NDU36hkF5daVXNajyqyk9BWTNTQLo0YgqI1TNPZOEMTJ+O&#10;NrZtJVtiButBLykN8QtuyETZpiiUbzWYkuaqpezgBn2XiCTHXrz3izelKf8tkk9bj8QmTJbEdUOg&#10;sNUFoQaenOapgI3FCOq8sWsHnZkXQIcmTaTFpUpoUz6FuMSGqG23pUcneWYzWA/aSGmIX3BDRss2&#10;RaFBz7HCgarq3AZ9m6JCcD5UqakqnOPXbuh36idmYTLRcpq3b98+unTpUpyNoqyxtkldLXeUQlxi&#10;Q0wdQwf2lWfRob6UhvgFC1M/2aAotPtivJFhIIFTjJ5YnHJW7kSbduyTT94QJktCoHAvTBuGjx09&#10;Jqq5uGvTsCNY07C2KOekEpfYEOEMe8aOlGcxg/WgopSG+AW3pb3WJDP6jJxiCFMiIEZPogx7/vr0&#10;V8By8eyPHDnMowVDmKxpGkVBqFBu6tSpU2Kq52mHuaeECVVkDk+ZJM+igUUJKCKlIX7BDakr2xWF&#10;ET/9J3wRqs5sMGER4oSYNYQWDP9xOp0+foxHB9vZENUGatCc8hevcJifPn2a7ty54xGR8tiIKW1q&#10;Oj5Lt+4FYULtrKxSGuIX3JiyWrPMmDJrqRjmqzqywYRJsbWFv4yadh9J4bvCKGxnKIUojNKgnpYi&#10;hfQriC5H+anYVngxYU2jOu4Xplw5RdZOpBi2BGvBHeYHUhriF9yQgkyd1AcsWq8F5yk6sMHo6cv3&#10;TIsar0mNu42g8LAw2snipDJGg2qaRGoLMzQ0lA4dOkQXL16k+/fvu+SXglmuqlNDywelEhhXycIE&#10;sbuyeYM8kwbWgTPMt6Q0xC+4PRm5MbpqjMvX7hA5mYxCBM4TKWN8+b4Jp7hfTWreczTtD99NoTt2&#10;KI3QYPQ0+aTgOMfP8EsdPXpUrPDdY6F6/jzmlMkvWcxWVKks9twpBcZFIhdTcPZsdOegPmUO6wCS&#10;MyWT0hC/4MYgJ5NuJ1/oniP0ev769JaR+sQpYhtIzfZD6d3iTX1anEwjp97DfqRD+/coDc+g44Qw&#10;mUZTJrGC8zwmvIh4TMsrltfSqigExlUi2d28gnno/lmbZIMbpSzEP7gxyMl0VGuXhtPnrwjjQs4f&#10;Vcc1aEvcK9ThC993jPLW7EYpfHyvIa7nlTx16eff/xPiZDjD3UcI08mTMWcgfXL7Bi0pVVIUsFQJ&#10;jKsUmQU+KU4RN/XlwlgH5kpZ8A5wg0Jk2wSu37hNmcq2NTIMOMGkOWtSNR4tAR0G/ejz4RZvM19h&#10;cU3zSUtatmI1he8OUxqZQeeJUdPZs2dFX4kOj69coEXFC7u9KAKmhiuqVKLI51iEM4N1wDsyC5jA&#10;DdLtT3j8KILy1ezO35jGfjlHiY2yP/09T9y/oCUbE8TiwdtF+bpy1KLq7QbTvvDdouikytAMOkcI&#10;E5ziMeHB2RM0v2BesbFXJTCuEpkN1jatL89iBuvACCkJ3gFu0F+ybVGo0GaICL5TdViDemLak7JQ&#10;Qzp8TPsWvHb9NqUp1Urk51a935cIf1Oy3HVo4h8z6cDecKWhGXSOEKarV2Ouunzn6EEWkuxur3OH&#10;cuFbu3aQZzGDdaCblATvADdorGxbFBr3+FpkQ1R1VoN6YsNz+ZaD8GTl3eP7l4D2G0KYCtfpTqHb&#10;d4itGSpjM+g4IUyIdYoJN/fuEY5vd1cInp0mNe0a+qU8ixmsAw2kJHgHoJSybVHoMXyymI6oOqpB&#10;PTGN+3ZKgLxzGv4JWiHSjKje72vElDRZLm3UtN8YNcWa2NbiSJnzK5vWU2CmDG5PJod9cgd+/VGe&#10;xQzWgU+kJHgHuE02E85xU4ON6G8HiIjpNws0oP2H9cu/5y5c1XKnJ5CiDkly1qZqbQfRvvBdhq8p&#10;FkToAIigy5iAyGwUOXB30jjkejrpP12eRQOL0lOmn5QE7wCUUrYvCv8ELBcrS0b0d/RMlqs2lWrS&#10;Hw9W3jkzanQYRkkTyHQYAvvRxy3ECt2usJ1KozMYMyFKEPbHjx/LXmIfx2f+Tf7pUivFxWWK7Sjp&#10;6NL6tfIsGrj/XuOX96UkeAe4QVm5Ybq1wxUbd4ry1Eb0d/TEqHL0LzPlXdNj4j/zE9SoE76m8VOm&#10;83Rut9LoDMZMCBO2qzx7pl+qV+HQ5F9FiXKlwLhIEfWdIyvd2r9bnkUD2/8RfnlFSoJ3gBv0rlTM&#10;KOw/clpMUYzCl/aJyPjX89Wj3ft1pfmicPj4WVEM4M0EEqiK0IEug76ng0Y0uMs0bfZ1ZO9c+Ojh&#10;wh+kEhhXidCD+YXy08MLZ+RZNLD9b5By4D3gdiXjhu3Xmqjh/IWrlPqTlvSaUV/OLpPzCKJo/d70&#10;4rm6k72MfEmfNhvA072EEXaRhEfQtTp8SXsNP5PLhOMbWTEdwfZ+3cXSvkpgXCVW+ZaWK03PH+m2&#10;x0KYZkk58C5ww1bLNgo8efqM8tZCkKVRLcUeseo2dMI0ecfU+PrXWQlmOpeM+8KnTfrRLp6KGMLk&#10;GhEqgKwDjmBju5YUkD69UmBcZWCmTCLHE5FN7qhxUgq8CyxM/8gGRqFSq8H8LWkEWaqIwMNXctem&#10;rTv1O7StEbb3KL2Wt67Y4Ks6ji8xOV9Hifo9aecOxDMZwuQKIUwouBkTXka+oNV1ark9FxNyfW/t&#10;1lmexQy2/x5SCrwL3DCbBMCtBxi5v+0R5ZDy1exGEY+jT1L/7NlzKopyWDztUx3Hlwjnd/lm/WnX&#10;TmPE5CohTI7sk3t6/zZPuUpRcFb3buCFz2r3aG1PpyXY/mtJKfAucMPayTZGAdMUI5ZJTUzjBnwz&#10;Vd6p6DF43N8J4j7Cx1Sn01fGvrlYEJkFLl++LHuGfaDm3PzC+d1euglVgI/+/Yc8iwa2faCwlALv&#10;AjesomxnFH77b7ER/a0gQiiS5axFa7fol1ztYdP2fQki8R5W5XoOnWDkaIoF4fx2ZDvKnUMHaE4O&#10;VOV17z45//RpRTVgK9xl+08jpcC7wA3LwdSl1Vu5KYySsgEasUx6onx6rqqd6dGjCHmnosfjiCeU&#10;x8fLrqcsrE1ff5k6i/btMeKYXKEpYZwjUd+X1q+kwMwZ3LpPTstcmZVu7AmVZ9HAdn+CX5JLKfAu&#10;cMPe4Qbqxph7D57Q4nCMWCYdkbS/58jJ8i45hp4jsPfQd/fOIWwkfZnWtHrNelGoQGV4BqOnKeo7&#10;IiLmL7RTwQGikolKYFwlpoULihSkx1f1U0m2e++LYbIEN3CPbKvAjVt3KYORME5HjB6xzWT5ev23&#10;TkzA+/E5jDxUx/V2YhrXqNsII/VJLIjR0q6wMIeCKw9OnECzU7tXmIKyZKEVVcvTiyeP5Fk0sN3P&#10;kBLgneAGLpBtFYjkG1isXm9KZiSMiyJS5vpV6kQPHsa818kS9+49pCwV2vtkyl2EOiAH/LRZc2mv&#10;MY1zmc4EV4YO7scjpjRKgXGVARnS08a2reQZzGC7964EcdbgBtrkQmjYI+HkFXIHMR37bMjP8u44&#10;h7Y+GH6BFLtIGFi1zUAjs0AsiVABVEpxBBvbtqaA9O6N+obQ7fzyc3kGM9juW0oJ8E5wA23yMg0Y&#10;O9WnVuYQEIr8SB5h5iqU5MNPacHKrfLuOAdRr+/90tpxVMd3B92cdfR17PPj6WvgnMViK4rK4Aw6&#10;RoQKnDmj36OmQuSzCFpRvRIFZXZv2abZqT+iI39MkWcxg+2+lJQA7wQ3sIpsaxT+mL3UJ5y2iMR+&#10;m9lt+CSa8O98GjV5No2c5F4O/2UmffNbIE/j9HN0R3H7zn0aPdlfHEd1/NhwFHP8P/Ooz5jf6Z2i&#10;TcT9UN0nZ4iUN/At9R3+sxEi4AZixORIDFPEzeu0sHgR9xYhEOlO0tL55QvlWTSwzT9ippMS4J3g&#10;BuZk6vIxrNoYRsl5FOILIQPwg5Rq3J8OHD4tW5+4cPL0RarQcpC4D+7Io4XwgDodv6QThw9Q+G5j&#10;tBRbwsd0584d+bTs4/aBPTQnp3tjmHCsOTmy0e2Deh8X2ztCBV6VEuCd4Aa+yQ29Iloscfz0BfEN&#10;/IYPZGJ8m9uJHFKv561L3/HIJjFh0vSFlLJAAzGVw31Q3R9n+Tofr2CtbvTlt1No5aq1YtRkCJRr&#10;FKEC27bTo0cxL5pcXLNCjG7cmVIXteQWlSyqqiW3Rpq/d4Mbul22WeD+/UeUvXInn1lNQskhGBT8&#10;LQ26jaZLV2OOsvVlYHrY5vMfxBYZhHW4S5RA3MtX+ZgoSpGmVEtq228sBc9fKkIGtNQnaiM0aEuE&#10;CoQ5GCpw9O/f3Z6HCVkFVtetKTYHW4Lt3btqydkDN9QmHWPldl/6ZCkn7E/LVrEjrdns2NYRX0No&#10;+GEqwCMaiLA7fErREQGW8Ddhla7uZ0NpVuACEQEOGgIVMzGN279Pl/LMLnaN/MrtwoS8TiE9lVkF&#10;+kjT925wQ222Hncb+otPZhkQU7vctenV3HVEXiSyTcvts5gyYxGl5Om1O6dujhDZOHHOt/jcKE7w&#10;76y5tJ/Fae8eY4oXHR1NdwJsat/K7XmYsCK3/8fv5RnMYHuvLk3fu8ENbSjbHIWJ0xaIqYKqo3o7&#10;xdQOBsyjijqfjaCLl6/Lq/JNYOrWVjd1U1+3p/lmoUYsULWFo71WhyE0K2ghHdgXbpQSt0OMmC45&#10;UH038tlTWl6lgijjrRIYV4k8TGcWBMuzaGBbf8b0rsoo9sANLcDUjS2Wrdvh85t5xdJ3tmqUuWw7&#10;WrJ6m7wy38KO3Ycpf83uQmS95VkgKhwjKIykGncbQQsXrxBOcuynC1EYaGIkprrr1m2gM2cvyCdp&#10;Hw8vnqMFhfK7tSy42Lzrl4Vu8heHJdjMzzLfkKbv3eCGvs3Uue6PnbpA73AnRClsVef0FWLKg2Rn&#10;SEEy8qcZFPnCJr2o12Iypm5i1a0mpYqnUVJ0xEZv+KDeK96Uug35gTZu3CwEysh0uU2IdPDcxbRl&#10;R8zbUa7v3M6jpYw0N6f7V+Se3NTVG4EweffmXWtwg3VDiocPIyi3j6ftMBHOWwgsRh3V2w+l0+di&#10;DniLT9y5+4DaYSsLt9fdq26eoFgRzV6TslZoT9/8/DeF7wpL9P4nrGBOmDSNVm0Ik0/VPk4FznT7&#10;HjmR57t+LT663snKdj5ZmrxvgBtsk/+7ZsdhYsiu6oy+Skzt0pduTYtWhcir9C5g1a1gLe+aujnK&#10;V/LWE/2lfPP+FDRvCR3m0dNOTO9C1MabkIk6fJ2/+I7WbtFPpVTY++0Y4ahWCYyrhNDt+LyPPIMZ&#10;bOfdpcn7BrjB/WTbozDgmz991gFujxh9JM9TR2SjHDp+mt0yTPEBZA99W6yAYerm3aMke0SKF6Tj&#10;fZtfew/7kXZs385GmrjSpmDTcyhPZ8s3+5x2H0CQdfTY3LGN21fk/NN8RId//0WewQy283LS5H0D&#10;3OCqsu1RmBa80qc28zpKTO3EEnjmKlS5zRA6eSbmlRNPAulR2n8xQcRgIbjR26duMRH3V6yK8vSu&#10;cO1uNDNgAR0+sJdCQ3ckCuc4yqkvXLKCclb5jK7ciH47yosnj2l55fLuXZHLhXQn6eji2pXyLBrY&#10;xh8wvXuPnDW4wZmYuvIfoXsO06t5E0YZInuE8KYr1Yrmr3Ate0BssXPPESpUu4eYunk6YDI+mDR3&#10;HUpZqCH1G/Ez7WaD3bN7V4Kf2mEa992v/1KWcu3pUQw5vO6fPUXz8uemOTmyq0XGBeJY8/Lmonun&#10;jsmzaGD7PsgvyaTJ+wa4wa9ww3WJY27cvJvgs1lidPIKT+2QafILnro+f6ZLge5RTJ29lFJh5Mbn&#10;9tWpW0yMGj3xNZZt1p+WrVid4LMWoJx6427DKU/1bjGuAl/esJoCM6Z3a55vZK1cXqmcGI1ZIVia&#10;u2+BhWm+vIAolBHlrmsrO11Colj6zlKFyrUYSGfP6zc9uhuPHkeIxHOe2OvmzYRjPF3pVjTpr9lC&#10;nBLi1G7Hjh0Uun07Za3Qlqp0GCafuH0c+WOy2x3f2IqypUsHeQYz2L6HSVP3LXDDbQpgdv5qYoL0&#10;M6mIkAI4xfcdOimv3jN4/PgJd9wOYuuMqh0JlRg9YeUuRd661G/4z7SXp3XwxySkqR2i4LHpOZlf&#10;Df7y+Uk+cfvY0b+X20MF/LEVZfy38gxmsH3XlqbuW+CG15XXEIXJqDOXwFbm7BGR7pXbfimv3LP4&#10;4tuEt+LpKEVMWY5aVLfTV7Q9JIT2hCccv9PBfXto2LjfKEnqcjT8x+nyaasR+eIpra5TQ8QcqQTG&#10;JcLxnS4NnVtqkxzuKTObNHXfAjfcDxcgr0VgS+h+SpGnToJ0zFoTq2K//Gszm/UINu/YT6/wiCkx&#10;3FcVRVhB9ppUon5PUR4KIQUJQZyQI716u8FCmP6Zs0o+bTUeXb5I8wvlpznu3IqSIwfNzZOD7p04&#10;Is+ige0au4lfkabuW+CGp+AL0AVewAGevkybBO0AB/Etji04x0/FvLfJHXj65BkVqNVdxFSp2pNY&#10;iJFTzsodadGSlWJDsC+LE7ahrFm7XtTiQyDv0rW6NGc2uLJ5HY+W0rs1ORzCDhB+YO34ZrteIM3c&#10;N8EXME9ei8DLyJdUruVAkSVS1bESCjGNq9R6iLzquEHfr39PtNM5E5EpAQGZGcu2ofmLlrM47WFx&#10;ClEavrcToz5ULcZiEeLk9h+JPt3z4d8necDxnZa2du0oz2AG27VvOr5N4Auwyc3Ue9QU8Q2g6lgJ&#10;hYgjGj9VnyLC01i9eZdwtvtyBgd3EOKEeKeMn0pxEtM63xOngzzia933a/Flg1HT9Ru35ZNWI6Rn&#10;FyEkKoFxlRC6g5Nsne5s1zWkifsm+AKqy2uJwvQ5qxP0NztCBVAW/fCxs/KK4wYIvstVrXOC2Cgd&#10;W5rEKXPZtrRk6SqRJdOXpnWhO3ZQyNatlIefJxIsFqzTk5480blrdYh89oRWVHVzDiZRFSU9XVqv&#10;922xTT9mppcm7pvABTB1tYr2HDhBbxRoIAxY1al8nZjGYbrK1y2vOO7QY8TkRD+dM1FM63LWZuP+&#10;jNav3yiW3n1FnJBNYNrsecJOUCy29mcj5BNW497JozQ3T063Rnwjn9P8Qvno4aXz8iwauF8j94pv&#10;RXxbgy8gKV+Ibkv0gwePxL6fhPrNHh/TOBNEQr7sNRP9dM5ExDrBIV6uWX8K41EIshOohMDbiIDR&#10;Hl9NEG1H3F+vUbZFJi1xfukC8k/v/lQnq+vVhGNYnkUD2/M0ad6+Db4QmxQoDXvw3DkBlg3HKBC5&#10;rA8ejblaqgq79x+neh2H0YoNO+VfnMN9Fn2/Sh19piJNXDGJX01RoQUG7+2FD5BNICw0lIrX70XJ&#10;8tQVI+Bfpy2QT1iNPWNH0ew0bk51kgblwL+QZzCD7dm3Up3YA1+ITWkF1GxDnI+qE/kyk+aqRWVb&#10;uDaN+8t/Gf0fHyNJpsr0Wp46NPbX2USRzh+nKwo/JPDFBWeJ/OLJc9ehHyZPF3vPvHnrCqacQXOX&#10;iNEewk7gGogpVGB9s0YUkCGDUmBcpX/a1HQqiPugFbhvF5Om7dvgaymkXZIZ5hUkdUfyVUJsxzlZ&#10;KPP27XvUYSDSlFSjV3mkg71uYqNq5qpUu9MIunDJueIHSFqH0WhCu7exJUaRqG23YtVakRVTJQre&#10;QIzqBo75VUzjhB+WRfXwcfsLKRE3rtLC4oXdWg48quruIZuquxeZb0nT9m3whbzB1HnQrl2/TWlL&#10;t05QgZboRKj4sedgzMm8TAjZeUAWB6ii9AvBv5Dx07a02IniB3fvPqDM5dsb0zkrCmc4GzsqsuwL&#10;Ry0778sljjYhnUuZJn15GldHPMNslTuJHFv2cGXzeg8EVmahZRU/pRdPdOtWEKZl0qwTBviC9Jtt&#10;GJXaDElQqXYRCPdJk/4iiNQR/PjXXHqThQz3wF5GAPwdU5CkbFBDxv1Dz54+k5+OHh0H/+STdfw8&#10;TWzZwf2c+MdMr4wMxzRu7gKe0vNzf4O/6NA3YCfR4eAvE9yfSheBlT2UxS2HS5NOGOALGiSvLQpD&#10;vv8nQS1tYzVu7CTbObk1rvJosXGPseL9rxWIua4bfA2mDJnlWwykoyfOySPZx/wVW4QwoeSU6piJ&#10;mXAoF6zZlbazECBVikog4ouYxg36epIY2aGt8BUiBCQ6bGzXUsQbqQTGVULojvz1mzyDGWzHFaVJ&#10;JwzwBX0qry0Ki9dso6TwhVh1HF8knKtv5K8X4zQOvjWsmkGQXfEBQWw+KtmcAhatl0dU48bNO5Su&#10;TMKaKruTMPyxP/0lHOEqgYgPmqZxpRvzNI5HdaKd3E8mT18kn6otnty+QYtKFnOzfyknBWXLTDd2&#10;61eG2YaR1/d9adIJA3xRNrXmUNH2w49biHI91h3H12iaxkVGqjMMvuS/Y5UtBXc4vNfVZG74HOK/&#10;IFC9Rk4RuZjsoWW/ccZ0zg7hvyler6eIbfKWunVwyJumcWL3AKad3Fc2bNsrn6gtroZspMBMGdzr&#10;X8qWlZaU+ZiePbgrz6KB7de3asg5Cr4wq2zmJDI8Yold1Xl8idFN486ev0I1OgwVU7E3CjaIcerm&#10;CNFxcbyPG/WlvQfVieiClmwQznPV5xM74Wt6NW89+nN6kNiuohKKuCamcQNGT4yaxuELG1/cFy7q&#10;i0xa4sAv4z2TsbKzMmPl19KUExb4wmw29A4a97fP+5kgEm/kU0/jFq3eJjaTeiquCGEBiH36y3+5&#10;PKMZWPlMXaoVvZYARqSeIBzLLXqPFptlVUIRl8SoDWlOSjToRcnzaDsiMJ0r3qCPGG3bw4ZWTT3i&#10;Xzqq9i9Vl6acsMDXVka7RDNguCLmxqrT+BJNHei5RU05FCEYPO4fSpqzpsiR5OrULSbiuIh9grh3&#10;GvSjCBWwROOeY3k6l/Ai7N1BlLbKXrkjbd60Od6d4Mi6OTt4kagAY6oihGl4u4ET5JO0xePrl2lh&#10;0YIU7OfGxHDwL2XNRDd2h8qzROEuC9MH0pQTFvjCUjF149JLCcDPhKDKoRPMaU+PnTxPFVoO0qZu&#10;3NGwqqb6nDuJqQmmkwVrd6ftuw/LlhD9N2+NMZ2zQ9wzbJKdPnueEAaVYMQVMY3rKffGmdqHLxuE&#10;lNjDxTXLKSB9WpH+ViUyrjAoaxZaWq40PX+k/4JjbJRmnDDBwrRUXmgUkBcbYfeWncZXiG83pAo2&#10;TeMCFq6nD0s2jxens7abvia9xcY28R8tpe+t2/fog5ItjOmcHWI69+W3v8Xr6hxSnOzg1wI1u4ri&#10;CmiXyfG9PmSPeI4qhI8ZztOu1EqBcZX+adPStt7d5BnMYLsdLU04YYIvcIC81iiMmvifGHVYdxpf&#10;IFbYKrYeTE8eP6F+Y34X0yasmnlq6hYTcV6ECODbtmXf7+jB/UfUHttdeLqsen9iJ9KitOg5mvbH&#10;owMczve/ZgTTa/nqR+VsxwwC/sErV29KK9HjZeQLWuXuwgNMlAI/MWuaPIsO5aUJJ0ywMBWTFxqF&#10;9VvDKTl3ENND8SVitNS051iq0XGYmLohnkn1vrgmvnEh9h836kefDfqRO72xPUVFJJOr2GoA7Q0P&#10;o/jKOoBKKK36jNFN47BSjRVrthdpJXrcPX6Y5uTKrhULUAiMKxT743L60Z2jh+RZNHAbrjHfliac&#10;MMEX+BpTlxPk7r0HlKVCB5/c24URCqKyk3lhTTe0DY7310V0eeIoguksX8lTl4rU60k7tm8XxSVV&#10;wuFJIj/UhvUbKXM5fYVqjHj7jrZdGTMBoxp3pzkJzJyJVtaqyqMxffVotteF0nwTNvhCZ8hrjkLz&#10;Pt/67OqRt68oGlkG7BM+nYK1ulHIVq3qrUo8PEns10MqlqS56uj6ERYsZs5fK63DFlu7f+b2/N7+&#10;aVLTrhG2dRDZXntL003Y4AttK685Cn/MWiq+JSw7jUGDnqYmTN1pW0jcCxOmjqgbV7XNQErCwmRq&#10;k4j6LtSIDtlJdfL07i1a9HExCsrmvm0oIFb4LqxcIs+igW31BTOfNN2EDb7QTMwIee0CR46fo1RY&#10;vuVpkWXHMWjQk8RCReG6PWj7trifyu3eFUbzFy+n94o11fX75NymArV60FM7xQcurVtJARnSuXUb&#10;CmKhEBMVceOKPIsGtlNUukwuTTfhgy84RLt0DYhu/bhxP6/01RhMuERwbLkWn9Oe3XB+x+2eOcQu&#10;9Rv5MyXJUVPXJoSadBj0o7QMW+we+ZXbwwQC0qenTe1byTOYwXY6RZps4gBf8Gh57VHQ0qAkvHS7&#10;Br2XKI7ZoPMwsWSPNCgqAfEEMTozxy7pi3LApfH7LP2UyoTIpxG0ompF95ZpYvqLbSi2BQ/YTutK&#10;k00c4AsuLa89Cms2706Q6XYNei+xRN9r2I9iyV4lIJ7i/r276fd/AykFi5Jl5lL4lxAgu8/Oxuyb&#10;4TvFlpE5bpzGIUwgODvS6O6XZ9HANnqb+Z402cQBvu7X+aJ13r379x9S1opGhQ+DcUOsgiGb5YQp&#10;M0Q5bpWAeIqoDlyfR2rWGVyxgTd/re701E6m0gM/fe/2bAII0lyFMIEX+nOyfS6V5pq4wBduE2La&#10;dsD4eNnOYVDPhJC8LyZidPJusSY0d+Ey4YhWCYgnuGvXTlq6fLXYuoSiE5ZtQpgA0iKr8PLlC1pd&#10;vxYFZsyoFBhXCaHb8+0oeRYz2D57SlNNXOALbyTvQRT8F643Np3GATF9QG4okXQuR02xZQWpWbAR&#10;WJCfAXwd4me88peFeA9/w2NEi89aTkF8kQgVgI9ne0hInK7IWVZBsW4TngE2Xqtw5/A+UbkEUy+V&#10;wLhEnhIi0dyVrRvkWTSwbT5j5pCmmrjA1/8+U5cm7/LVG/TRJ9h0aqSEdTchJkly1dKEhsXoveLN&#10;KG/1rlSz03DqOHACDfrub5rwz3z65b9FNC1oJf0+eyn9PGMhjZnkT71HTqEWfb6l8q0HU87Knfiz&#10;TSkZjgUxYxHDair2d/mSfxDC0Lrv13Gajwl5lxBljqBOhAVYtgfPB9krT525JK1Bj0NTJrp9GmfO&#10;JqCvwsKitFOaaeIE3wCb5Yf63UYbm07dRJHpkkc5EJB3udOXbzVIpGhZvGY7nTp7iR49fCzvuuO4&#10;d+8Bf/YyrdywkyaziHX5aiJ93Lg/vV+iuTb6YmJU5c17HyGgKfLUpcl/+8dpBkv4snBObIWxFvGk&#10;uWpTmWYDIAryTlviJa1r2oAC3V3UMk1q2jnYZl892jBCmmjiBN8AmxoxU/2XiW91y4dm0Dli9AIx&#10;ep0FAuV/pvy3WOSJ8hQQh3aaxWrByq3UYcA4ylvtM3oTbeBRCUTK26Z9r+arT36VOtCmOEwSh0hv&#10;ZDGo2X6ICFOwbpOW10u5s5/unTgqN+1mVwqMS8yViwIypKULq2wyEUGYEka1XVfBNwBR4LqM+mfO&#10;XxHRsNaOQYPRUyspzWLAHfx/PNXqPnwS7Qg3J42LK5w/c5K2sMHPCJhPXQZ/T7mrfkbJc9cVxmjK&#10;zhjfhGC2//zbOM3DhJpx8xbKmnFWOxwg3Ml5ZLtu6255F/XwyDQuW1Za9EkxenrvtjyLBrZHdJpX&#10;pIkmXvBN2CjuiAWqI3l/Tn1ErEH7RMcWq5k8dYM/yJOjo5hw4MAB2hYSQnvDdwlHb8jWEJo4dSZV&#10;avWFyBiJHEjxOc0TsUIsDLODFsZp5spD+/dSVxZqldMbo0qU9bp/X1/5VkMkrW1YhwIyunkalzYN&#10;bevTXZ7DDBamH6RpJm7wjegj70kUfp22QKwIWT9Ag3oinQmC9OCArt91tN2KKXEJCNOWLVuiDBJT&#10;JcTtQKhm+M+j6u0Gc5vrRSXdj2ti5Fah5QDaG4fbUJDeZOOGzZS1fHuRa9ymTfyl0ubzH+Qd1OP2&#10;oX0UnD2rm1fjWJjSpaFzS7RMp5Zge/xUmmbiBt+LrHwzdDsWT5y+SO/wAzM29UZPdOjUn7Sk6cGr&#10;5J2Lf1gLk4kQATia4Wf57Z8AsVSP0QNGMKpr8wQxsnyFp5WT/pwdp0GVmDKOGj/VJqBStIkZXZiA&#10;J4Iqg7Nlo4UlioiCmZZgO8Q3Wwppmgb4Ziimc8NElRHrB2kQucYbihFltXZf0ckzF+Ud8w7YEyYT&#10;IVAH9u0R8UOfDRwn6rulyBdzqXR3EBkrSzboRbt4BBNXhS5FaabQUCpWr4dylIiFCqxoXrhkWz8u&#10;8vlTWlmjikjiphIYVxnNNG6iNEkDgGo699vMxcZ0zoowXmSkxNTti2/+pMgX5pJR3oKYhAkMCdGm&#10;N4cP7KWff5/JhtmMkrHRelKchIOZR0u//jlLTC1V7fIEMTKbEhUiYOtbS5qjJtXqNFzePT2u7djC&#10;opTRrXvjEFQZwNO48ysWy7OYwXZYTpqkAYBvSBamenWOv1GsH2ZiJPxJqCH3Sq7aNGWG/Xr28Q1H&#10;hCmK27cJcQqYs4gyfNpGpCHxhDhhxRLBpRXj2LekJYPbTVXbDFKGCIAIjZk0Xf08dw0fQv5uTnES&#10;nC0rLf6kuGo17ji/vCpN0oAJfGNsconW6zLKCLZkmpzcrzPnLN0k7453wilhYoYw4YPBUnraUq3E&#10;VhF31+JDXnasxM0KWhCnAZVw+PsHLxLnVvnSEN4BX+pJRbT3swf3aEmZkiI6WyUwrlIEVQ7qL89i&#10;BtufsRqnAt+YrvIeRWHG3NXCMWj9QBMTMYLASAmitGDFFnlnvBfOChOIqR1CC6bNnkdv83TH3aPk&#10;JNlrUrt+Y+lQHKc3wXaXpt1HKkMEQPhQq7W3qZwvcG7pAvJPy6MlNxa0xLECM6ajK5vWybOYwfZX&#10;XJqiAUvwjUnL1G3auX7jDqUt3Vq5xJpYCCNNzh04cLF+o6W3whVhMvEIT+u++naKiHVyV4YDbFT2&#10;q9ieNmzYRLvCdirP6wmG7wqjhUtW2qTOtSR8qJPtTOO2dGnv9oIDSDC3rFI5evFEvxWJ7W4vvySV&#10;pmjAGnyDFmq3ygzUb0+soyYEIiKSe+K/tvEm3orYCBNWsPbu3kXlm/e365Nxhog0R84lONgxXcTI&#10;THVeTxABlZ0GjuPRknplGWKFaZxq0+6Dc6dpXt5cFJzdjVtQmAg72PvdGHkWM9juhkoTNKAC36Cm&#10;8l5FYcX6ULFykRhyBFkT36iI5PYlxEaY4G+CDwhR2agUEqsYJ54CYwrXrMcosQoXlzm9w3hktmr1&#10;Oh7tt7Jbnh19ukaHYfKu6XH4N2xB+VApLq4SAZpB2TLTrf36bS9sc0hxkl2aoAEV+Aa9zbwq75lA&#10;xOMnlKe6bW7khEw4u1Fnr1zzL+iZnWyG3orYCJOJEJK6nbAtybVRE5znyfLUodxVO9HmTZvjdAoH&#10;YqWxz/CfhDCq2gdiNe7PgGXyrpkhYpdqVnF7+e/AjBloTcM6LESR8kwa2N7WSfMzEB34Rv0u71kU&#10;sOs6McU0wdn9fvFm8brnzVW4Q5j27d1Nf04P0tXzd4bwy2ElbPrseULkQkJClOfxBMN2htJ6WV3X&#10;nm8U7fugZHO6dFkfeQ1c2byOAjK6tzwTiIIDx/79Q57FDLa3jtL0DEQHvlE2hQr2Hz5Fb/BDjsvt&#10;C/HFlEU0v9I/QSvk1fsW3CFMyCiJqiX5a3QR++pU98kexYbmHLVo8NhJYqVPdXxP8hCPlrQMldGM&#10;lrLXoCY9x8o7pse2vt1FZLZKXFwl6sbNL5iXHl25IM+igW3tDr+8L03PQHTgG5WMb5hVyQaiym2+&#10;TPBbVBAagP1viN/yVbhDmEBULmnb/xvl/rLoiOkTEv1jT15cbTsxEdHsyPGUvWIHkTFA1T4Qz3je&#10;8s3yjpnx8NI5ml8gD83J7qcUGFcptqD07ibPYgbb2X/S7Aw4Ar5hA+W9i8K04JViXq560AmF2G7y&#10;TuHGPIXTf7P5EtwlTJiCfT9pmogGT+VAyl4h6ixiRev2EGlX4tqvBGIlbsg3k+3GLYEYAWar1JEe&#10;PLBNcaLlXXKv01tsQcmQji5vWC3PokNlaXIGHAHfsIwsTroy4jdv3aX0n7bheXvCLe8EP9qon/+T&#10;V+ybcJcwIbFawNzFwpEdU4I5iBI2yGb4tLWoQLKXR0tx6VcCMVravHkL+cU0WuJp+udjp8q7ZcaL&#10;pxG0vGoFCnLzhl1sAEaRzMhnuh1fGC2h/LeREM5Z8I1boN1CM3qNmiIerOqB+zqx5SRbxY509+4D&#10;ebW+CXcJU1hYKK1YsYbSl2kdbSQ4hAvZCf6PxWlmwAKRuSAu45VAhDkcOrCHvkRwaDSjJQjsa/yc&#10;d+09Ku+WGUhxixxJbo30Zs7+6EM6+OsEeRYz2L6+kqZmwBnwjasp72EUwviB4sEmRCc4BHfSdJv4&#10;Up+Du4QJCeY2wl9TuWO0kf+IE8LqHbJkwvEMkVAdz5PEShwiy7OUb0cpomlrUp5qVmg1SPhMrbGp&#10;YxsWJvdGegdn96N5+XPTwwtn5Fk0sG1hHplRmpoBZ8A37lW+gdjxrEPlNkMSnBMco6XslT+j+wq/&#10;g6/BXcIExzWCIvPW7Gp3aoToaSR+G/PjnyJ2SHUcTxNCiHN/PmpitHFLIHykfwcsl3fKjNuH9mpZ&#10;KnO4MUslE07vkF42W1AhTHOkmRlwBXwDbXY4zl6wLsFtUYFv6fvfg+QV+jbcKUx4zYOQAYUwQZRQ&#10;8gh76xAWEJeR3ZaEk33N2vViyhndyA6xaRnKthW+UmuEDR1Es92c3sTk9L6yeb08ixlsV1WliRlw&#10;BXwDMzB1Ow4fPHhMfpU7iVGGqgP4Gl/jzoz0uFeu3ZJX6NtwlzDtDA2l9Tw9ylaxg43BC1HKWZv6&#10;jvhJ7IGL67AAS2K01P3L8Q6MlqpSvzE2scP0+OpFWlAon4g1UgqMi0Qp8VV1qlPki+fyTBrYng7x&#10;S3JpYgZcBd/IAO2WmjH8pxk8yqii7AC+Roz+un71i7wy34f7nN87adny1SJHk2UpL4gSwgL6DmdR&#10;2gdR2qH8fFxw964wWsJt/LBkc7t74kD4RFHjb8+BE/IumXHw1x+Fg1olLrEhwg6O//ePPIsZbE+f&#10;S9MyEBvwjSwr72kUkOdaK1bg3rw9cU1st3glVy3avEMfT+rLcJcwiXCBOYsoFd8j5DjH/YJAIVtA&#10;/5ET412UQEwhW/f5OtoobxCjqRodbTfsPnt4n5aW/YSCsrg3GRyyVC4qWZSe3L4pz6SBbeke8yNp&#10;WgZiA76fSflmhmm31gyUu/F1X1PyPHWoSL3e9PyZfrjty3CXMCHA8ofJ00WebtwrjEggSl99N0VM&#10;n+Jz+gYiO2XwvCX0dmFtFGf9bE0UVVD8qtP85bZJ/k76TxepSFTiEhvO/ugj2jN2hDyLGWxHU6VZ&#10;GXAH+IZ2lPc2CltC94vRhjfXyI+J8DtgWpqQ4C5hwoioy2D+8slZWzi/X89fn77+6S8xStkRT45u&#10;E+Fox5aXWh2GiGlldKmAIaYFavegJ090FcpEwOPKGpUpMFNGpbi4SpQRRznx+6f0C9psQwhSKCRN&#10;yoA7wPc0FfOydosl+D6jLj/y2qg6hLcTgpqCO21I2EF5QQkD7hAmGH542E76tGk/SpKlmsgCOemv&#10;2fG6+mYiwgNQ+WTqtEBReiqmL0b4Qn/51yZWWBSbdHvqXKZ/mjS0TR0isEaakwF3gm+sTeq9ucs3&#10;83Suuk8mkUN+qVzVutCjR7qdNz4PdwgTluCXrVgjMkqkK9VKJI6Lrzgla8KvhTpxJer3EnXqVM/W&#10;RIQIYBuVdYjAy8jntLZRXQrI4N6y33Nz5qTAzBno+s4QeSYz2H7qSFMy4E7wjUXogC4n+NOnz6hQ&#10;nZ5iuKzqGN5MJIJr+8V4eSUJB+4QJiTxR8BizsodaemK1XSAf4+PiG5rmoomjJ6AqroxJ7FDfNqX&#10;3/8r74wZF1YukdtP3JtzKSB9OlrfojGfQR9aznaDYbkRIuAp8A3+W7vVZvwxa6mIqFV1DG8m2vz7&#10;zCXyKhIOYitMYqrGAjB6/FQRuKhtyFW/N66JEIYNGzZSlnLtot2oC2IFEVNQ1Ee0xMvIFyKTZECG&#10;9EpxcZkschC7CyuUfaqLNCEDngALU36mrvwstnH4VeroUwGX8Eu8xh17Rzg2eCcsuGPEtHVriNh/&#10;BnqLKIEYLaGseUzBlCAWNroP+1XeFTM8NVqKCqh8rneys71cZL4lTciAp8A32abezQ9/BIlhs6qD&#10;eCORuiUjf+uqtif4OtwhTN5IjNyC5iI8oFG04QGg+D/zyPFz8q5oMI+W3OxbYs5O8xGdnjNbnskM&#10;tpdh0nQMeBJ8r8tot9wMGHg61J+LYXjtLcQer3ItbHLhJQgkRGFCeMKe3WFUqeUAUVYqpkrBiK9r&#10;O8DWf+ix0VLmTLS8SnmbenGMuyxMH0jTMeBp8M2eJ298FJBgLclHZXmYXUNjLudSsoLIF41y0ti/&#10;hlUzCEhSPo67mSRNOWre51vZ8oSFvXv30oYNG4Q4uYsqsXCWSBy3detW5fFj4p5dO+mrbydTkvQV&#10;RZR3kpzRMFt1Sp6zFoVbbT9BlPfyimVp5rvvCv9SQHqNQZkzK8XGGYrtJzP+kmcyg+1ksLSXD5jF&#10;mXWZjZnlmFmEMXkLuL2VuVG9md1jyd58rDLysG4BHxM+pGjbxufswq/TcOMtcfXaLWrdbxw16/0N&#10;teo7jmp3Gi6+2SA2KhEyEUnIECQHZ7TYWsDvz/BpG8pboxt90mwAlWk50O0sUqcH/TZ7qWx5wsLp&#10;06dp//79dOjQIbcRS/TOZqTE+zdv3iwIcYFTfdeuXUI4MapTnUfFI4cP04H9B6jDgO9Fyh30q+hY&#10;seUgGj7BpnvSjfBQWtu0Hm3q0Io2dZTs1JrWt25Cc3LlcHkUBWFbWr40PWfhswTbyB0mbGke06Yc&#10;C/8NcSq7+PVLfo3/ggTcEHVNYhfAx/pHHtYt4OMNkoeONU6eumDXH4C4p6S5a4sh9/slmlP1DkNp&#10;zC+zaMHKrXT4xDkhcg8f2gyLDcQD7ty5I0TGEWGyFKPQ0FA6zKJy4cIFun37NkVERNDz5/G49UcE&#10;Xtvi0JSfxDK/SnQcITYAH5/+pzyaGWxLDhck5PfCQd5WmmH8gBvgL9sTa/CxJsnDugV8vL7y0LHG&#10;gSOnbYQJuaGR3B4xRMUb9BERuafO2pZoNuAdiIyMpPDwcDHiUQmRiRCkTSxG+BlidP36dXr6VL86&#10;5Y24e+IIzcmdXWSaVIlOTAzKnIWWli1Fzx7ck0eMHdj+vpamGPdILMKEWnSWwoQleizh5q7Wmf6b&#10;t8Y3N87a+dZNqDh37jxt2rTJRogsidERXk8cP8GjXF38rddjU4fWWg25PGrhiYkYLR2bZlvYQAfu&#10;M8vXh9LAb/+iZn2+pUY9x1LXrybS34ErWMBvyzeZwTY4RpqjEqmKNq3J/DNV4UbzUxZt+g/bVi35&#10;r9jBUpgeXblI65s3oTX169HaRg2j5Zq6dWlju1b09I45lYInhQlh+9v79aZVtWop22PNFVWr0KX1&#10;6+Sn9cIk/Eh+1an70F95aqCfi5sQ+TSC7hw9SOeWzKPDv0+i8DEjaMfnvWhbn660rW+3eGVIz89o&#10;x4Ce9PSu+5PJQaAPHTtDQUs20ne/B1K3Yb9SU+68Kv+JJ1jnsxFUvvkA+mrc3+hPslVEjx8/FoJj&#10;bwoHRzZECSOk6AQJZZJ27TtGM+asplG/zqJOg3+iRt3HUK2O6va4nXx9ZRr3pxnBq2SLNJj3yrno&#10;W8qSWRstPbQ/Wjp49AxVaDlQWwziL+WohaFs1UV4TYYybWiaVbsAfg6dpEnqkLJQ4x9TFWuylUWp&#10;Nf9cLmXhpo1YpDamKtR4nHyL67AUpvtnTlCwXxah2qhtHh39U6emeQVyU8R1815ajwrTi2e0vHJ5&#10;mvX++8r2WHNGqpR0KticnhbC9A4LE1bXUuSuTb/NULvWsK9o18gvWdgq0JycfjzfTytSUeB6kRw+&#10;IF26eOf0N16n3SO+1BlurMDHWR+yh/qO/p0K1+1JKQs11Dosd1bRaWNaeXIn+QsjScZKtGqTPrMN&#10;BMc0GrIm/g5n9tWrV+W79bh//yHNXbaZ2g74gXJU+UwkaRPnwfXhNc6urxYlyVSZ3i3ahM5aRIA/&#10;vXeblpT9RCzzq0THEYrRkqLktwk79xyh1B+3EH5UewtASLuDTdJfT9LHP3E/i2DmkWYpkLJog8b8&#10;mQ0pCzdslKpIk1X8s3/KIo3+fSd/w6wpCzfekapw47ryra6BTxglTA/OnaL5BfM5NMcNzpaNFn1c&#10;lCJumG8wH8ujwrS6Tg0KzOTYw/NPk5rOzDdHEUCY3uKRUlLuiJi6WePa9s20sW0LCsySUQgRVjdE&#10;Mng37/aOLZEWY1mlsvQ8mm9GRxHx+InYwvNxo36ULFdtsRKJzokMi/GyERpFKlkseo6cLFuo4caN&#10;G9GKElbWHj2yLdxw+epNGsOjIoiREFp+9tgREFNdOk+RDVbc4//m6otN7vlmFAvLBzyFy6185jER&#10;fXVZhTIiBEGFY6fOU5pSLYU4vs2iqGqbiUi2iGfwl1WRBLbFddIsBbh/LE5ZtGFpFrluEKIP8jRJ&#10;yZ8PT1WkYd+3ijYqz8K0QL7VNSQWYdqz/zglSV/JJt8Rpoh7vh0pdmH7p03LoyT3Bru5k3N4mB+Q&#10;Pg1dXGNbWcNZzOMRRMFa3bUhfS7vyGOF0WzGsm3p+k2U0Nfw4sULsay/hadq1qIEfxOW8PEeS7x4&#10;/oJ+/nueKAiANCM4bnxnnECoChZZqrXX19O4dWCPVhEle3blM3eEiFs6FagujPqYv3xKNOwrRDkm&#10;UTIRgclv5a9Pew/apP6tLwyzSZPk/L61PPJ7J2WRJp15xHQ+VeGmU1mMLrNY5XqvYON0LFY6IXMa&#10;iUWYzl28Ru0HjKfn3GlNgB9pa9cONOuD/2kdw0WnY5yQv01xTVu7d5Ktdw0ooNlx0ATRUREwat0p&#10;44sQDowm/g1aKVuq4cyZM0qHN/6G6R1W6ixx6OgZKt9iICXJXMWr9ktiJKIZ+0nZUoCn0C0aCxeB&#10;q6Ml7IlDgjlU7lVh9MSZYvqoapM9ivLq3D+qtEVIkxlsjyhcgGq9SVMVabT6rYKN8rIAdU1VtNGu&#10;d4o0KcpTuRNvF25cXf68QrNiF5FYhEmF0IF9adb7/1N+3tuI+41ihffPWHZs5wCjLVS7hzBabxgh&#10;mSgMgadalduwIVj4zeDEVsUsYfqGoE1rUVq2dgd9UKKZMCrVeeKNPFLByG3wOH0yjNNz/MWeNtXz&#10;doi5uJ+nTU3nFqv7+ZET5+htFD4o4HwufPih4F+ct0KfAphtsjts861CDQfw+2bD8f12kYYz8TcW&#10;o18hVPwlM5PZA39zGYlVmE7PC9Dm9W7ep+Qpoq2HpvwsW+88dvNUFknWIAAwFOuOGJ/EaOJNnj7s&#10;3n9MtlbDgYMHbXxLiGHauTPMJi4pcPEGejV3HeEjc3TKEldEm5Dx4o5Fufcnt67T4o+LidU01fN2&#10;hNjCggRzcEeo0KDbGCEuMe3ls0f4HQvX6alLA8w2iUC/d5IkKfeK8DMVabIsVaFGpZIUaP3W28Wa&#10;Fk9VtPFKzb80Mpk0Y9eQGIUJy+yLS5Vwy76kuCBWGcVwPcK1yrxYJk77CZyftbzOaEGMJgZ+p9/b&#10;de3adRtRwsgJYQF37+qzMMznb3WstMI3gtGX6hzxRW3kUY2Cl2yUrdWwe+SXwjfk6hQOvtDADGnp&#10;ymZzSIwlsGsBohTbkTEc4b/9t1geVQPbpRZ4WY7FqWjTYSmLNF3K/Wp5yqJNFjOH4O/i/7FBYhSm&#10;Y9P+1EZLis95G9EBA7gDXt5ku5LoCJBpIV+NrmKk5I2i9AqPJrJV6EC3bptXGbFVZOfOnUKELIUJ&#10;fqXTZ/R198P2HqW3CzYUDm5vuz7N4V2d6nQeKVur4Wb4TgrKmkkUClA98xiZB1O4NLT5s7byiHpg&#10;+1Tual3ckskVfrrM5drRbYt4P7bL+8wM0kwZI5O9VbI5ykAl1X53AxKbMCGvHIa/gR7IgeN2wuGd&#10;OjVt79tDtt55IGsBRiTeKEpi+ZxHEwGL9GWrT506bePwhkhhdQ4rbibcu/eQRbebiEPyxusTvp1C&#10;DYVvz4SXL57T2ib15X44F0dLLGjBfpnp1v5weVQ9Rk38TzxzVZucpgzhGGG9mv3y5Z/STD2DxCZM&#10;cB7jG8flb6s4JO7x/IJ56eElfYIxRzFz/lrRqWLKqBAfNK381Oo0XLZWw4MHD4QIqRze1gGUKLEN&#10;R77q+PFOXB+3bdTEmbK1Gk7M+lcEQ6qet2PMLeLswr76Qh5Rj2Mnz4tAYlcc3vaItD//K96Mzl0w&#10;33+2zWfM/NJU3Y/EJkwI/Q8QybnUn4uWcJTHIdGBj/5jW9/eEWBqlLl8e54qxX7JHCMb+CoQmOgu&#10;vsqdPSUbDzZXWwKrbSqHNzbvcn+Q79IimV/laaAqW4SzhHCr2ugy+XhJc9aiPNVR9cacleLxtcu0&#10;sFghCs7qeqVd8WVVKB89unxBHlWPht2/Fr4lCKPqWl2iHDV1HaovXc/PY7E0VfcjsQnTgZ/Hi28c&#10;1WeUZAFDIi9kGgzMmD7OOPN/7/H12uZsdhTfTPLXRhMudlAYGOKcTHmpXstbV2zlcAdfy1tPxNYM&#10;/3G6bK0GjIjUMUub6fJlfRnBWp+NECMuV1ecIGhiKwpPJbEo8Dq3SdVWV/gqfxkk47YtXLlVtlbD&#10;ziGf85cN9z0XHd6gWJ2d9JM8oh4LV4XwPanhkVAQ08qpPg5L2HwFaa7uRWITptBBfYXjUPUZG/Ko&#10;BfuXNrVvJco3X926Jc54ef16enhR/a0YE+DwRgS1K6mFRaBj9hrCuMq2GCgC9BZwh9+26xCFhh92&#10;C3fsPkzbdx2kp0/MKYKw/I+cSdYOb/weGrqTnlnkTgoJO0CvsGg6a4AQMWy3wYjiHf65TpeRNH5q&#10;MK3YGCbapGqrK9zO9yp8v77y7bUdW8Tugjk5c6j7mgNE31+O7UiPzGEHJjx4+JjyVu9KyXN7JmjW&#10;5MhHCIIl2EZ38Iv7nN4mJDZhCunZmadyaZWfsSY28IYNdVuuujgDlncx9FZ1MHuE8/j1AvU1vw+P&#10;RjaE7JFHixucOHFCOVrCtA7/s0T7gRPESEd1HfaI60M8EaZ/mJJYTyE9CYx6V9etIeKOXN5dwF+S&#10;/ulS07llC+VR9YAvSzi83TmFsyK+CJLxKHPN5l3yrBrYTltKk3UfEpswbWrXVq6IqD9nIr7ZgrNn&#10;o7tHEYXvO+B7RuVbDhQ+DlXnUhFGi9HVG/nr0eTp6o7vSdy7d0/4kVQpTfD3W7fM6V2uXr9FqT9p&#10;KRyyqmtREdeH3OoZyrSmlRt3yiPFHY7+NUWLWVL0M4eI1Vke5WPkrsLRE+fpHZ56O+vwhtA4uzCC&#10;Evxlmg3QrY5yn8M3x+vSbN2DxCZMW7p0dEyYsmfne1GAIq6pU2l4Kw4fP0spCzakN3jKoupYKmKk&#10;9AYL09I12+VR3AcEQyI7wM2bN+0S2QFUWSkhVJjePXtmnvL5L1rv1GhJy1JaW0xtcW+sgZgfTL0W&#10;rNjC3Cr8Qna5aiv5L1hLu/YelZ824+benWI0c2H1UjPXLKMzC4JoYdFCwl5U/cwRoi9io++dw/vl&#10;2fRo1ENzeL9dxPGQCUzZhd+Iqfq/PYqpftZqNGv+Wnl2DWyrn0uzdQ8SmzBtH9DToamclvIkB90/&#10;7fretPiAVonY8Wmc6Ghs6FP+c1vqdx0gOhs3bhTCY4/WfiUT8T8k/rcEEruJVSer67BHGN9bLLzb&#10;wlAV2wwkjBv50wyREuXVvHW1tCiCNdWEozxzFUrmV8PmWBCMOTmz0uw0H1JAxnR6ZkgrN4i76PDm&#10;z2F1ds+3o+TZ9Fi0epuYfjvrb8M9HPjNn9q0GMG3ivfYIwI389boSo8emTcOs61eY/5Pmm7skdiE&#10;ae+3Y7gDpVZ+xppYiTv46wT5Sd9Ah0E/io6q6lAqolPW6TxCftr9iE1dORHpfeqUPJKWAqVY/d4i&#10;T7vqWlTEtztKeVkCeagqtR5MSdJXoOR5tPxMmNJExzeZ8Nv96b9MHkUDdvWvrldTJPAT/cYi3COK&#10;Vv3KGWLb1JLSJZXZSjHaQ4Ap9rSprt0eMW3HdBjijGkgRsvOhl3gXvz091zZEg1srz9I0409Epsw&#10;nQqa7bAwYdQ0J4cf7Z/wHd0+tJ+e3rktUpc+e3DXI3weEbsc1S9eRNLHjfuLqYuqM1nzTfgleLSA&#10;bR2eQmyECY7vK1fM/ev8hav0QYnmDvtSUrDBYTuF5ebZl5EvqXX/750KzISPCobY/gvbL6l934+N&#10;ZcBkNGRRQz8+u0gvACYgCZ4rAaZJMlelCX/OkUch6vzVRCHgzuwzhLgh35VlnnC2VwRtZZXmGzsk&#10;NmG6fVAm5nJk2ZaH0RAnEV7A07rFnxSnpeVL0ZJyHmDZT2h5lXK0tnF9CundjQ5O+pGubFlPzx+p&#10;sxKqcOPGbS1MwEHHMBzkla1y7rgbsREmTPFu3zYnjdvCU6gUPMJJyYKquh5rwti+/OFf+WkN2FqB&#10;GCpMYVWfsaYQJZ7GFazZne7e0y/TX960lvtjes/sIjA5vDuoHd7mCG/HFwFAhBNglGU5DTt55pJI&#10;9+vssSDWKGpgCbZZkQIl1khswhT57CmtqlXV4eOYKPYn8TUHZc3qOWbJQkj8hcRhCAINzJSBlpYr&#10;Q/t+GCsKRcSEk2cv0TvcwRwdlsNwf5m2QH7aM4iNMMH5bVlYIGDhOuHvwdRKdT2WhM8FsViIvzLh&#10;+MkLItr8NScMUGQsYCHcY1VJ9zH3e3xRiX7kgQSDwX5+opTT3ROH5Rn1aNxzrPANOjPKwX2Dbyl4&#10;6SZ5FDOGfP+PEBrV5+wRQvZ/hRvT8VPmeDu2WaC4NGHXwQdJVMIEHP79V5r9oQ9kF+ChPPL1YKqw&#10;oGhBOjHLtqKrJbbvOSKW0eEzUXUkSwrD5WlciJUj191wVZggSigwgOooJsC/4+iKHAQlS4UOPMox&#10;C9uPf811yvgw1cX5Zi3Qr0Bxb6QtXdqLDdYuO7VjoIjwnqyO8F6yZrvTEd4iQDJ7DapklYzPhKs8&#10;JUtburW4b6rPqyj2O/KXW9sB4+VRNLDdrpYm7DoSozA9uXWDFpYo4jP5mECMptBZdw0fzDdDn7nR&#10;hDWbdtErues41GHxbfdhqZZ06aq5/JYnEBthQqiAZUK4n/6d77CwwM9WpunnOiNsKwIznVgYyFyF&#10;Boy1rdN2eOokza/kiUIVPPrCFqhVtasp0+ViCpa/pvMOb0S8p+DPbAlVhxwAP/wRzPfXOZ8Vjoug&#10;VUTOW4Jtt7o0Y9eQGIUJEGlN2dBjs0UgroncTLPef4/2fDdaXoUei1aGiAA4R6Y6+Gb0q9hBpA7x&#10;JNwpTN//7fiIBxVBanTUZy7A7/i76v2WFH4lHgkg84FlICFwddsmCsqWySEbcYVwGWDryrWdIfKM&#10;eoydNNtp8RCbcBUjG2tg1bNA7R4iR5byOApqW1VqUE2re822i60DyaUpO4/EIkx8rFtMXanR8NHD&#10;aNYH7/uWOMEZny41XVpvW5hw7ZZwSsGdypGpHIQpe6WOPiVMzoyYhDB10odBoEJJTMJkcnbnqdZF&#10;7Dm0BLIDLC4Fv1JGz0zhZMxS+Jhh8ox6wJfzf/yl44yPDMT7/49f4eQGbty4QwcOn6Ijx87qePL0&#10;RRoxYTol43uEjBKqY6mIEXqS7NV5irlNHN8EtreO0pSdB384sQgTxrBdtN/MCB/1ldgu4EvTukAe&#10;6qsyD+xwwseE96Uv24Zu3HJPnXt7iC8fE7agVGo9RH5SQ+Pe34hvd9X7QfhMMFp4v1hT2nfIHD8F&#10;IMHbxrbNRb/ylF8JCx+iPtwDvSCa0FhEeMPh7URSPAgtj7BMmRwe81SwRP0+IkwEK3GWfK9oU/ro&#10;4xbq48RArPCWaNCXLEvts82dY6aS5uwc+IOuC9MnECZd8qhf5WHdAj5eH3lodwjTOXlMm4z+p4Nn&#10;06KSRcW3FQQK9dtUx/QacvsCMqSzyfd8Qq7KvenAqhx8A2/x+/Yd8mxku6vCBEKc9Kty64UD15Gp&#10;KlLtIjr5SYRZvIeOnxbtiOt1FmvkDl++Hhvm9UDktScXTDASRqS4vRzei3k04kqEN8IrspRvH5Ua&#10;F9kUEC6BlVtExVsT/UJ1nJgodhDwvf070KZQ5lBhzM6CP+iaMPn50cIShXl4a17G5mP9LQ/rFvDx&#10;+slDu0OYLjBfk8e1cT5F3LxGByb+QMsqfirm+KIseNo0LAAZROoTOJ+DsjLx6mYGZ3MwrsqCs1On&#10;pl3DBsvWa0CwW8ZP2zq0wVXbilLdJq2tuxEbYcLnbt82z75Ddh3SKuk6YJxCnPl9R46bs39u2LZH&#10;7I5XfV6kQ8lazSbxPnBmfqDYBSC2KSmeReypTeF2jdCP8EyIcng7GDhrokks/pytRatfvHydR0Qt&#10;nVp5c4ZISohqMJbxXmxrCERLLQzaGfAHA7RDsDCdPUnzC+R1SJjEJtcCeejBeV1y+GB5WLeA2/a1&#10;PC49f3yfllcuJwxZ1R5rCmGapxOmi8y3cVz+NTn//Jv2Hz0QfX01ZCMdmvwzbe/fi9Y3b0yr6lSj&#10;ZZXLsmiVEcLlVlb6lBaXLsnihBimDA5PEyDQq3g699Kithqcl85EfuMbGFtYPInYCJN15DdSuzoT&#10;+Q2h+X3WEvlprcjBp80GiOu2nA6J+B5MdyboE9cBt/btFvFEiDNTPQd3EFO4peVL07P76incN5P9&#10;Rfssr80RiulVwz5R0yuke4FQObMvzlminWMnRY11BNjWnHfx8IeigmMiblyjhcWK8Ggo5p3QprQg&#10;tw/sk58WDdghD+sW8PGC5KHp8fUrWlpSHqmp2qMjQvnTp6XzK8ydko+FOYsuNQP/rQ3zvPYO+4h8&#10;8VQI1vPHDzzCp/fuiERi61s11RyrqmuyIp7RwqIFbQIvxaZMB/fKwSn6UckWdOnKDflp9yM2wiT2&#10;yp02502CgRWp14uSObhqhCV1pOggi7Cd7bsPU0q+boi3SZwQFoDNwdZAn1v66Sdi1OwpvxJW4QIy&#10;pacrm6xjpTScOH2R3uU2OpPmBdQc0jVo2bpQcZwd4YfpNb5vzmSdcIWv5uM+9XELumwRhsI29oSZ&#10;U5qdY+AP/CA/z0byUCi3Q98OqALKw1vLfTx8rIfMNPLQsQIf5y1m1Nfl9dCtPFriaVzOmP0/WFYP&#10;ypKRrmw1T1P4WLv5xSbTHv/9A/77KH7VliziEdh+srRcKTFlVF2XJcU+vpz8xXDI/MUA/DZzCY8U&#10;HA8ixKjCeluBOxHbqRxygFvCmewCYiTExjnHKtJ52bodwsGN0QP8LfW6jNI5bYEXTx5r5bs96OwG&#10;4bcKHzNUntUWTXt9Ix3e6mtU0ZRtsl5XLSMBRtWV2wwR98KToyVBFnvc1z6j9RMStq850uQcA3/A&#10;7MeJfE6r69dyyo9jneGRj7eCmU0e3iXw5yFKui3hB3763uFyytrepRx095g56IuPt0oe3i74PdWY&#10;k5k7mbbbueMAu4YO1oxBcV06Iio8cya6ERYmP6kBmRnf5KmOo05M4fDMX4+27tSnF3EXkPZkw4YN&#10;YlrmLJEuBfvlnjx5Io9GNGPuaiGmqmtREatsWcq3o2vX9Y/z2MkL1Lz3t1S93Vdil74lnj96KCK7&#10;p72WQvgZ8Tw8wf/+7x1aUb2iGBCogPxYSV3I4S0c2/nq0Z6D2jaa2QvWiXvm6P7A2BJ9KiXz0DF9&#10;/iu2qdLS1GIGv7mB/JxASM9uYq+W0hisKKYTPL2KuKlPpsbHxMhpKRM7ROvza0mmH/ND5nv8t5T8&#10;mgqvzHf55zTMAszazG+YR/jvUXj+8L7Y5OrISALEiiHiTZ7e1e18VtbB4r/XYU7it4zjV0SJYfT0&#10;O1OfST6OgEwG/o4US7AjTKjnX7rp5zyNcSyDJb6JkV8nc7m2ota9u4EkcRcvXqRLly65RHzWMpbp&#10;wqXropSQo34mEZfExl2+xUC6f18hALa7M+jR1YtiO8ixf/6gY/9O9RixNcreXjg4vAvUQoS345lI&#10;QbFNhEcsPUegSxPdf/CIclb5zC3FLx2laAOP8lDT0BJsU5ul2cUMfnN+ZtTjOfjrj2JFSmkM1kRF&#10;UBaxrT0/408qnrAF+BRPmajgeZN5nolVMrxeZz5g2j3AzqFfaDv8VW1QEE7kdU0b8ifNjmE+fH95&#10;yVHgv33E/1J7HOMJoYM+d+xaIUw8sr2x0zZV7Pg/54jOqeo0KgrjzVlLrOit2qQXOm9Ek15jhdio&#10;rkVJYSjVxRYV7Mr3BXw7JcCllCav8ugXPp5Ll6+L43yN1CguOM5jS4zyXuE+tWm73tXANtdQml/0&#10;4Pe+yW+O2h58eeNaCsyQTnR8pUEoCF/Tli7t6P4Z/Q7s2AK5j8KG89SGj+9Ue1Kn5nm7TYh8RXnJ&#10;UeC/Rb8rNo6BWmHYw4cRn+q6LAk/WrBfFrq5z7Ya64VL1+h9HlW85uCoAoQ44VsVZZp6jZwsEoh5&#10;K5avD9XimYo4PsUR4pu9Jn1Yorkwemxa9VYIhze311mHNwgRGve7tmZ06swles/F48SWws+VoyZV&#10;bD2YkAPLBLY5DBFflSYYPfjNS7WPkciUh3QOiK1RGYQ9BqRNSwsK5xc+p8sb14gVDZTjdhYvXz4X&#10;Ands2p8iPMA/TRrnAh5RBy59Wrq4RhfodZev8QN5uQL8ewX5vyg8vXuXnt2/H6d8eu8u3T99nM4u&#10;nkcrqlVy2L8XnD07zcufm+6dUid56zlishg1OePsxHsR/4NhOAyjQbfRNHnGItq0Y58oc3363BU6&#10;dfayx3n63GU6fPwcPbTIGWQJ7F8r3XSAUwUXQEwxYKS4PuSt6jjoR5oxd43IsHCUp7FxdX1IT3Ps&#10;1AUx7VahGSLUszrn8AbxxZK7Wucon1mbAeO14yjeGxfUYuWq0dxl+sUHtr0e0gyjB78xausHsL1/&#10;TyEIKoOIjljKx+eQPGth8SK0pn4t4bPaNfJLOvDz93T0zyl00n+WCHw08XRwEB2ZOpn2fj+Gdnze&#10;R6QpRSwVnIOubBMJzpqVFn9cTJeKlK9Pl4aB/5SC/6bz9sLpPC9/Phblj+OWH5cU14tI7kBcr4Mr&#10;QPjiWFLmExY39UwU37qxKRUNB6ZWELK6yFiAvVYf8BTh/ZLNPcoPSragN1k8itbtFRWtDJy/dF2X&#10;3EwUd+S2ORIFriKS6WHlCsQo8d1iTePm+vgcmOK0Y9FAxlFrYMXQ2ZQmoEkE4OgG1mzZLa4N1/k6&#10;P8tYk/sR+oTq3NERIRuF6vSgCIsIfLY9rIC/I83RPviNcExHlaLAiAejDmemTzry5+AYx7c/fFAO&#10;r2zw+/AZkbxddVwHKOq6264U9paXKsC/69I2Xtmyjq83TVQUdpwT1+vkvUZszfrmjeQVqDFswjRK&#10;kqlKrGuNwUiw0oPO6WkKwchaVeQcMmHH7kOUltswfc5q+RcNNToOE8bn7MjCmtr1qdvjTr7BRHVj&#10;jEYxzbKG5vDu7nRKExBfInDwY9oUEfGEKrccRG/kqUsfQgx5+hpbYgr8PxZvZ7Ncghi5T5mhj6hn&#10;GxwjzTF68BujNulgw+KaRnXZWNMrjcJbidieoGyZdbE9fF2PmRnkZZpEOGp55kXEI1pRg6dQiLpW&#10;HNNbCQFGYQUTkFj+xCm9X+j+/UeUr0ZXsaM+tsYbJ4QfiEXJMhod07k81bpQkrTlqWj93vT0qbmU&#10;0+FjZ0U9NUdTCcc3TVtEVNteAFcd3khoh8rEm3nKDeAeIRPB2fNX3MoTfExRDMJJ4cQ2IuRev2WR&#10;rYFtEAthUXZpF/wm3dfv5Q2rKQD7g3wlJQhPgVAXHtNQS/B1BcpLFODfdb3i4KSfaPaHHkom7yny&#10;6ApTPyxUmLDv8EnKVbEDXZCrMSYgtSzq6ceHA9RZogOnL91KFzU85hct4X7KIlrg3iSrgpxTUHWY&#10;/+/s1CeuKZbQs9cQ1VkiFVM4kXebr9HZ5ySc+jyFa9X/e3kkz2Le8s3ifE5NoXHt/IyGyQwHJrAt&#10;xry3lt/3Cr9Rt8Sz4/Pe2o5qD0a+uouIcZpfKB89vGAO6uLrAYrJS4Qo6WK24HSem1ebdqqO6a2E&#10;L2pZxbI82jPH5UwLXklJ/leKqrX7ip5ZjCqAP2YtEUbt6s7xuKAYTfBoCQGUJmBpHzmlTfmHsPkU&#10;U4oz/O1tia5f/SIiuK2P6U3EVA75xu1lc2je5zth8M6ObHFc+BIt8257EpgqVmg1SEwdVe2xR0wB&#10;3yvWhE6fvSyPJOzzObOgNE/74DdVlZ8RwB6uFdUqkn/atF4tTpjCISr89Nyo/cgCfD1B8tIgvAjq&#10;1O043tK5HQknvw8IryVn8ZfFkb8my6vQULvTcJG9Et9M/cb8Lv9qBvLx4H/eKE5iNOFXnWpZJXbT&#10;KsyajVULlqxONfla+eHKd3E/ffKM6ncdLa7P+tjeQpRMGmlV384EhD8k5dGUK6M+hAcM/u5veSQN&#10;3M+PMRHgvNwNXMbULaut3bKbkueo5VR7xTPmLx6UirIEH3uJNNHowe/VjbfunTpGi0oWIX8U9PNC&#10;A0Y8z+wP3repVMoXjAxomeVlQXR1eUXPL13AgpvadQd/fJDvP8qbr6heSbeNYd+hE2JbCXwN6Cww&#10;5qmzoyJAojBsAosTj5wwXXD2m9mTxLcpvvWxZG+CvQqzJj/NqIkz5Ts1oIglwhswcnIkUV5cEUv1&#10;SFpXsHYPevzYNvwB7cb/XHF4Y+qLoNjrN/S13Zh+stu7DXxM3U4I7C/E6qEzoQjYQIytMuH7j8uj&#10;aOBjV5CnsQ9+UyqmueYN4+7xwyI9B3w4XmPIbKRIzzLrw/dp90jb2mh8DZ3kJUFsC/HvUbs0MRLE&#10;FhdHY4a8gny9WDWckz0r3QjXR3u37D9OGLGpA0B4Xs9Tl9bxN5s14KN5jf+HSG/LThOfxLf+D39E&#10;JZIQq1Nw2tszVoz6MMLA9NUSz549p57DJ4nYHSSKwwhL9fm4JNqanO81RhkqfPdboLh+1WdjIgQa&#10;PjZLcD//XnZ7t4KPq4v7Q/EBZCtwdgSOfoovEEvwsUPlaaIHvzcXv1mXCwP74bZ07UhIQ4vEaUrj&#10;iUNixTAwc0Y6NMUmISUu9A95KQL8+2b5L4E9Y0eKxFyq43olWZSwaohI7wsr9SOhFRtCuePrk59h&#10;NJScO03qj1vQwaPmtCEmYJuAWK3jqY8YPVl0nLgkzgtfRclGfXWrbaN/mRmtseJzaHeK3HUoUJHo&#10;7t+glWJbBqYO8Tl1FdMXFo9uQ3+RLdPj1FnXI7Oxhw4pYJ5Y3Dfu53C+vSu7vdvBx9d9E4iKxjw6&#10;V7XPHtFPkaxv9aZd8iga+Ngt5GmiB7+xGPOa/FwUTgXPEqk5YNhixBHHIygEXaK6ycqaVURCN2tw&#10;m1H7OKo6A//eUfuPBiT+CvbLLDMQqM/hTUTQKhYgFpcuISrzWuLqtVuUrUJ7EfFrLS7CH8MdIE+1&#10;zuJ91kARAsQ5vSfTf8THkjtio/Ctu82ith02EiMEIKZ4GRg9DBorXT/9ZVtCG3FCbQf8QK/yvUEg&#10;pivBgbElMhtkLt+Op1rmasKWaN7X5PB2bmQnpus8jVrC011LcF/vJru9RyA1Icq5d/jYGUqJ+DYn&#10;723SHLVE5P5ziwo0fNgTzDfkqaIHvxE7/m22Pz+9f5uO/vWbcIxj2RrBkWKa4YnQglyacQak4/Ok&#10;TS2StWPXN/LlWIPbOptfLEUJ2Qyi1s9fvoykdc0a8LG82JnP1ytK+GTMKMQf2052j/rKJoPDo0eP&#10;qULLgWJobK9jC3FioyzXfAA9skrtYcLx0xeo39d/UNpSrcQUCIYOg7f27bidGE1krkr9req2CT8R&#10;tzkmHxiuDT4WOPx/tKjDb42toftFepN3CmujF0xhxQqZh69PiAeLTtAS2y9PYAUc3tx2V+4zRKn2&#10;Z/qFAu7nCGJyvVySg+Dz6FaYeo2cIkamzoy6tRXYajRz3hp5FA187AHyNDGD3/weU58rUwIF+S6u&#10;XUGhA/uxYHxKQTzV8E/zkVjpwtQDS/jwA0Gw4KQWoyvVCIv/hv1wWlZMPyFyKPqH9B+IQF9QpABt&#10;7tSWziwIpmd2avlzG0fLJkeB/6YrXH/4j0k0/a03hQPZ24h7hmmyiLjPnZNW161JB34ZL/KwW+PG&#10;zTtUBYm/HBlGy+lEw+5j6MVzfTI0S1y+coOm+i+j+l1HUYZP24hvexwfnQ7iB8ESZGNyCzNWouyV&#10;OtHdu+b80PNXbBHnikk0hODy9BWZHZGk3xFgU/L3fwSJyimIhsZUSAixFGO3XhuYtjw14HuuAspC&#10;IeAQ74k6tzVxz3H/WaR15Ok3/Gu79x2TR9PAfb2G7PYeBZ8nJzNqf8m5i9dECXU8T5u2Rsd05fk5&#10;tKArFqN5Pu4N5v/kqRwDf6AVU+9Ot8DzRw/o5p4wOv7fP7RzcH+RK3tZ+dI0v1B+MQIIyppJVIEI&#10;yJBWjLAQuSwS/qdDwv+0hAIASNWLYgiI0dnYtiXt+WYUnV+2MNq6/dym/cxqsplR4L+VlW8RQPt2&#10;fNGLNrZrIZKAbfYWdm5HW7t3orChA+nQb7/SuaUL6N5JdDp1Fpgtofsob/Wu4uGqjFZF8Q3FHbrz&#10;l7b+OBWuXb/N5zlAf85eSsN//k9kjWzH06Jmvb6h+l1GUYOuo2PJUVS9zZe0cqM5xQoi1xHhndyB&#10;fOUwWNTEC92jS9sVhaf37+r2SloDucPh48BCwKDv/6H2X0wQe9dQHgnCrG6z46zXZSTV7zxS+JBU&#10;WL5uB1Vv+2XUea3Z9vMfqPuwX8VoEqNZS3bjvyMuzRLc11fIbh8n4PPp0lPOWrBOxJJZtzV6TqXP&#10;hvxMO62eIR97vDyN4+APYcXuc6atR1WBZw/v0sNLF+j2wf10det6urBqCZ1btoBOzwmiU/7+gmcW&#10;zKVzyxfS5Y2rhf8H70eK2ZjAbUA+p0FMm3kp/xvBoqgEGgX+Xf7km0CFi35jfhNR3NhV75JfgsVp&#10;wDe2Ja+9AaNYAGOKQxKpcrNU4anpF+J+qPDw0jlaUaMyLS5Vgk7M/CdagUoI4H4NR00h2fXjBHzO&#10;dMyYjdQF8HHhc8gqT+Uc+MMQqLbMlcxH2iHjBny+Hcy+TLtDPv7fQPl2nwZyNYftPSrEJG1pzQcE&#10;h7GrMUhCnHhaN8Jqa0B8A/FL0WVCgP9CZDvgtncYOIEePzan2rXE3aMHaWm50iIgOChLZjEyX/Lp&#10;J7T3uzF0MzyMIp+pP+fL4L6uzMzqafB5v5FNcDv42P7yNK6Dj5OVD9SBOYN5mOnWp8/HQ8bLDczh&#10;zOLytHbB7ykgP+pTQG6eazzfPnz8LAUv2UiDx/1FnzTuJ1KAQJDctWqG5XMY+PcymZg3AFOfJH7q&#10;7RgYGSbPU1fEAn03RR/ZbwlUmVlYtACJjecWCxvwc8JlEOyXlVbySAq1+E4Fz6abe3fRo8vnHRqd&#10;R4eXkc7nHHMXuK+jJFla2fXjFHze/zHN+0vcDHka94CPl4wbm41ZhdmbiQoswcyN/PNuJkLlTzGv&#10;MZFSF86uS0wsFcJXtIU5l/kDswd/rgy/fiQP7xD4/YWZPZmd4okdmTi/eSeqRGTkSxo3eTZVavEF&#10;Ne4+hup1HklV2g6hCq0HUdGGfShT2baiSKNwfmarRklz1/ZIHA5GXfBRjf8Dj8Z9OHPuCvUd/ZtY&#10;LcSevZiIQgB4RToQew5v3As4qxessJ+C/dzieTQnlx+J0ld2VluxsIJQEywyYHUXQrWgaEFaXrEs&#10;ra5Tm9Y2bkgb2janDW2aOUZ+78raVejYdNvtPwA//zBmS5B/Rd77BlZsyH+vzK9lmeXsEH0Zqa+V&#10;5M87X0jSjeA2pLduk5sY8/45d4Jv5KtMpPLFSh8U93/8+zvM15nJ5NsSBPjaqjJttpEfPXmeUn/S&#10;UluR4VGAYK5alCx3HTEqghB5eikbFFMjFr8JU2MvToeOnaHeo6bQBywgYhXPdF2OkK9ddb2aP6kq&#10;FanbUxzfHrDSGpgxnVaowokQELEC7KetAEPQsIqMHFeOEO+dkSqV2BqEWozW4OeOXPbpZVcwYMC7&#10;wJ2zu+yrOuw/fIo+KtFcC4x00ontTmriVN0lccL2jzWbd1PLfuPobYgITzddiWC2JqZzCK6EKCFA&#10;EoGgKkQ+f8rTskEixEJUjo6ruDQ+D8I7llUoTY+v2c5k+Jk/YpaQXcCAAe8Ed9KogqKWQB19+I9S&#10;5KvnVHCauymmdSwqoyaqd75b4vnTZ7Rr3zEa8+ssKlqvNyXDiMfPfVHVEGlkeHw9b12a+M98eVZb&#10;RNy8RhvbthAR8SI+TiUgniCLEkZXiKu7e0y3ndQSTeSjN2DAu8HipAxNDly8QewbsrcaFVcUBQh4&#10;hDJ0vC4eNQqrN4ZRk55fsxj1ojekMx5TT3dOOVMiMpungTkqd6KN2/fKM9vi1v5wEcw7O7UDRUHd&#10;SRYlbXeDn6gKrQI/5y/kIzdgwPvBffZ17rTK3jx5+kJh6BAHlcHGFd/Cal3mKtRrxCQRpmAJFDbI&#10;j02/acoTUquoPu8qMUpCIjgIY5OeY5X7+kxA5P+8vDltVt7igiipFZglA11YvUy2Rg9+vhPl4zZg&#10;wHfAHRf79pS1ljCNgmHGdx4hUxBm6/7j6EmEPurj/r2HVKvDMPF/RJKrPu8KsbUEU9ofFRtxTUAM&#10;4d7vRovtOkFZs8a9KGXPLtJMnwrS54AygZ/rXPmYDRjwPXAHxj4j/W5cCaxqCaPnKY3KgOOKWiK2&#10;KlSz41C6Y1E+CUBSs2a9v3VLMjZ8HmJcsFZ3UdfNHhBrhOV5bGhGplKVcHiSIjtq6g/pyFSt5LY1&#10;+HluZjq2K96AAW8Fd+JPmLbR8i9fij1SMFZ3jkhcJfw9JRv2EdUxLIFpHlL34v+YgjkbhW4KmER8&#10;EvaD2Vt1A1BGDMVXEcGtEg1PEyEFSLGz/0d9DX4T+DlCUd+Xj9aAAd8Gd+i6TJuQYVSYbdjdS3JX&#10;IyuBX3Xyq9jBZic78Mu/C+jVPHUoWe7aQmyUx7CiiE3KWo3SlWljNx0IgGSj+38aR4FZMmo5v+J4&#10;6gYi2wVGSkg5owI/P8QqZZGP1ICBhAHu1O1kH9cBeaHrdBouplMq445LQnAQBPl+sSbK9CKrNoaJ&#10;UtsI1FR93kQcJ0XeekKU4ODG7n57uH/mJG1o1VSbuqEQaDyIEnJizfrgfQod3F+2Sg9+dkiyHacb&#10;Zw0YiDNwB9eVZjcBKUBEEjie1qkMPS5pmnql4JGRdU03ACJTo8NQMcpDPJP11M40SkKa378DlstP&#10;qXF6rr+IEUJFZqVgxAVZlBAftePznjxttc1fxc8Mu9/LyEdowEDCBHd0fSpCibt372vilJXFyUk/&#10;jrsZFY3Nbek7egpFWqREBeB3GvnTDCFeCJCEmIEoCIDI8obdxihLYpuAgMnt/XuI3FyIFYqXUZIk&#10;RGl73+72RAl10GrKR2fAQMIGd/bvZN/X4Q6LU7kWX0hxir+tKyaKlTQeGaGG3RWLarkmYGqHrJQY&#10;6YHYlGxZwFKFCyuXiNQkqMADv45KLOKKEKXNndqJ7S7W4GcUyWwmH5kBA4kD3OmnSBvQAUv25SFO&#10;XjCtMxFTs5xVPqMdu223ZSD7Zcs+34kVRqTrtYfH1y7xdKkXIWd8fDm4oyh8ShClNvQiQp1ejJ9P&#10;B/moDBhIXLArTjxyEuLkBdM60OQUT1mwgUi/6yxOBc2iRR8XE3mSsCSvFIu4InxKH31IIT07Kwtc&#10;APxcuspHZMBA4gQbgXLD2p27D6hCC+9wiIMQJ6RpwYpc5yE/0b175qIC9nD7QDhtbNtc5ENChsl4&#10;HSWBPHVEufXt/Xqw+NhN+NZFPhoDBhIv2BCSsjihDJUNMK0T1VG8aFpnStdbtG5P2r1fueOGIm5c&#10;ofCvh/PoKJtIe4tRilIo4pAiTukjFiWsvpmLNFvDECUDBkxgg4A4zdJsQ4+oOCdvCMI0EcGYOWrS&#10;24Ua0lSe2nHbRVsjnz2l4zP+5mlbUW3aFl9xSVbE9BGl5XeNGMKtVBepMKZvBgwowLYBcVLmbY2I&#10;wJ61b1icKrs19UhsKPxO2WtS9ood6KncABxx7RILQQ5CjUCVQMQHUUoMPqU93yijNAT4vnu0oq0B&#10;Az4Pe+KE7SudBv8oRk7xnZXARARiFq7TwyxM1y/TohJFKdgvm1Ik4pR5tIrO8G8dmKjM3SdgiJIB&#10;Aw6CjeVXaTc2+OKbqcLHI8o6KcQiLum1wsTTx+CsWUXB1WP//iHaZg2+x0BbecsNGDDgCNholEGY&#10;wLeT/cWGW+Tcdna3vzvplcLEooTqKMF+menMfHXJKk2TXraUt9qAAQPOgI3nS2lLNoDTGVtCsA0E&#10;/h6VcHiaXidMLEqoajIvXy66tEEdgc739AnTiOg2YCA2YCPqKW3KBgtXbhUVbZPmcr6EuDvoVcLE&#10;ooTQhMWlS4jilirwvURFk9ry1howYCA2YGNqxXwm7UsHZIPM+GkbkYgtrqd1NsJ04wotKlksXoQJ&#10;K2+ralWlBxfUNen4/iF1SXl5Sw0YMOAOsGFVZ8O6K6zMCidOX6Di9XvHeSCmtTA9vHSWFhYpyMLk&#10;pxQPTxDlnLTNuG3o6V11YQO+dxf5pai8lQYMGHAn2MCKSyOzwZ0796hulxEinMATZcZVtBam+6eO&#10;0vz8ubXASoWIuJVYeUM4QOqPROCkKm0JwPfrMDOHvIUGDBjwBNjIsjGVhdhevoikz79Gfm6tSq6n&#10;p3Y2wnT6GM0vkMfzwiRX3oIyZ6Sj/yjDvgT4PoXwS7zW+zdgINGADe495irN/GyB2nWv5a0rilR6&#10;0ikeL8KElbd06Wh+oXx0cY39DJl8f5B+M6W8ZQYMGIgLsNGlYOP7W1ihAqs27qT0pVuLeCeVqLiD&#10;cS5MSFmS+kNaUb0S3TlqvwQU3xekk0kqb5UBAwbiGmyEwzRztAUq6pZq3F84xZEVQCUusWGcCVOe&#10;XOKYyA4Q0vMzenoPC2xq8P0YJG+NAQMG4hNsjM2ZylSMjx5F0GdDfhLipPmd3De1ixNhkv6kwEzp&#10;6eAv48V5VODrf8hsKm+JAQMGvAFslB8zT0k7tcGkaQvoDSR6c2MwZlwIE4ImFxQrSBdX28+cietm&#10;lpS3woABA94ENs60TLtO8a07D4jc3UjZ647qv54UJlGq+8MPaF3T+nT/zAlxfBVwvbhueQsMGDDg&#10;jWBbTcaG+otmtra4duM2Nek1VpvauVDy25IeESY5dUPRgvAxwyjyWYQ4tgp8ncjCkExeugEDBrwd&#10;bLQdmA81E7bFhD+D6c389USRAVfFyRPC5J8mNS0sVojOL7MttmkCrovZUV6qAQMGfAlsvIgUPyDt&#10;2QYhYQeoUO3u2qqdC8nn3CZMMoob+902tmlGD86dFsdTga9nL7OYvEQDBgz4ItiW32FDnqmZtS3u&#10;339IXYdOFJuAk+dxLiDTPcKUmwLSp6fg7Fnp0JSJrDyR4lgq8HVMY6aSl2bAgAFfBxt0T6Zdh03w&#10;ko1aloKs1RzOKx4rYUJsEvJxf/gBraxVlW7s3iGOoQK3+x6zk7wUAwYMJCSwcZdk7pP2boOLl69T&#10;k55fi9pxjiSgc12YtIRuQVky0Z6xI+j5I/s16ri9m5h55CUYMGAgIYJtPSUb+lTN7NX4N2gFpS3V&#10;UoyeoosYd1qY8miZB+BLwraSqyGbxOdU4DZGMr/mH1+RTTdgwEBCBxs9osWvajJgi9PnLmslo/yq&#10;S99T7IUpIH06Cs6WmUdJI3mUdF98RgVuF7InlJFNNWDAQGICC0Am5iJNDtQIWLSOslXoIFburCuz&#10;OCRMWHHLllVsvl3TsDZdC90q3msP3J7xzLdkEw0YMJBYwULQnTVBmR0TuHHzDvUZPUWkUkGRS1PU&#10;eEzChAq4/qlTixQlR6ZOosjnT8X7VOA27GdWlE0yYMCAASFOuZnLpE4ogS0tFVoNEr4nTO+iEyaE&#10;AARmykDb+/WgB+fsbuGDIAETmMYoyYABA2qwQHRj3pC6YYvIl8I5nqNyJ0qSphzlqdaZnlkIU7Bf&#10;Fpr1wfu0tlEdurJ5vfi7PfB5djLLylMbMGDAgH2wWMD35C/1Q4nbt+/R0PH/Urmmn9Ojh1rGlbvH&#10;DtLKGhXppP8MFp0X4m8q8LGxpWQo//iqPKUBAwYMOAYWj3pM+6kiGbfv3KNnz7RCAM8fPaTnj+3H&#10;JAF8vEXMfPIUBgwYMOA8WEveZCEZzrS/vu8A+POoVmIkcjNgwID7wKKSg2l3z5098GduMlHq3CgM&#10;YMCAAc+ABaY8C43dZHQm8HueMSczM8mPGjBgwIBnwYJTm7lO6pAO/PelzCLyrQYMGDAQt2ABgoN8&#10;mxQk+JEay38ZMOAgkiT5fxSsVbAAn4OqAAAAAElFTkSuQmCC"/>
  <p:tag name="ISPRING_PRESENTERDATA_0" val="UXVlc3Rpb25zPyBQbGVhc2UgY2FsbCBvciBlbWFpbCB1cyE=|VVNDQ0EgRWR1Y2F0aW9uIGFuZCBUcmFpbmluZyBEZXBhcnRtZW50|c3VwcG9ydEB1c2NjYWluc3RydWN0b3JzLmNvbQ==||e0Y0QkRCQThGLTRBMDUtNDYxMS1BRDkyLThGMkFCRkRDMzU1Mn0=||SVNQUklOR19QUkVTRU5URVJfUEhPVE9fMA==|MQ==||SVNQUklOR19QUkVTRU5URVJfUEhPVE9fMA==|ODc3LTU3Ny00ODAw"/>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BRANCHING_PROPERTIES" val="&lt;BranchingProperties&gt;&lt;nextAction&gt;&lt;action&gt;2&lt;/action&gt;&lt;slide&gt;505&lt;/slide&gt;&lt;/nextAction&gt;&lt;prevAction&gt;&lt;action&gt;0&lt;/action&gt;&lt;/prevAction&gt;&lt;lock&gt;0&lt;/lock&gt;&lt;/BranchingProperties&gt;&#10;"/>
  <p:tag name="ISPRING_SLIDE_ID" val="{04726D1A-7747-4049-B078-06E8B66FE9DF}"/>
  <p:tag name="GENSWF_ADVANCE_TIME" val="52.252"/>
</p:tagLst>
</file>

<file path=ppt/tags/tag11.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BRANCHING_PROPERTIES" val="&lt;BranchingProperties&gt;&lt;nextAction&gt;&lt;action&gt;2&lt;/action&gt;&lt;slide&gt;506&lt;/slide&gt;&lt;/nextAction&gt;&lt;prevAction&gt;&lt;action&gt;2&lt;/action&gt;&lt;slide&gt;504&lt;/slide&gt;&lt;/prevAction&gt;&lt;lock&gt;0&lt;/lock&gt;&lt;/BranchingProperties&gt;&#10;"/>
  <p:tag name="ISPRING_SLIDE_ID" val="{D8934D32-A6F4-4A28-A3C3-58BEB2AA4F8B}"/>
  <p:tag name="GENSWF_ADVANCE_TIME" val="47.314"/>
</p:tagLst>
</file>

<file path=ppt/tags/tag1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GENSWF_ADVANCE_TIME" val="201.501"/>
  <p:tag name="ISPRING_SLIDE_BRANCHING_PROPERTIES" val="&lt;BranchingProperties&gt;&lt;nextAction&gt;&lt;action&gt;2&lt;/action&gt;&lt;slide&gt;507&lt;/slide&gt;&lt;/nextAction&gt;&lt;prevAction&gt;&lt;action&gt;2&lt;/action&gt;&lt;slide&gt;505&lt;/slide&gt;&lt;/prevAction&gt;&lt;lock&gt;0&lt;/lock&gt;&lt;/BranchingProperties&gt;&#10;"/>
  <p:tag name="ISPRING_SLIDE_ID" val="{FA12EAF1-AB82-4F01-9069-1496E615A095}"/>
</p:tagLst>
</file>

<file path=ppt/tags/tag13.xml><?xml version="1.0" encoding="utf-8"?>
<p:tagLst xmlns:a="http://schemas.openxmlformats.org/drawingml/2006/main" xmlns:r="http://schemas.openxmlformats.org/officeDocument/2006/relationships" xmlns:p="http://schemas.openxmlformats.org/presentationml/2006/main">
  <p:tag name="GENSWF_ADVANCE_TIME" val="150.25"/>
  <p:tag name="ISPRING_CUSTOM_TIMING_USED" val="1"/>
  <p:tag name="ISPRING_SLIDE_INDENT_LEVEL" val="0"/>
  <p:tag name="ISPRING_PLAYER_LAYOUT_TYPE" val="Full"/>
  <p:tag name="ISPRING_SLIDE_BRANCHING_PROPERTIES" val="&lt;BranchingProperties&gt;&lt;nextAction&gt;&lt;action&gt;0&lt;/action&gt;&lt;/nextAction&gt;&lt;prevAction&gt;&lt;action&gt;2&lt;/action&gt;&lt;slide&gt;506&lt;/slide&gt;&lt;/prevAction&gt;&lt;lock&gt;0&lt;/lock&gt;&lt;/BranchingProperties&gt;&#10;"/>
  <p:tag name="ISPRING_SLIDE_ID" val="{5D870362-9F17-4A39-8AAC-EE9366C7FAF7}"/>
</p:tagLst>
</file>

<file path=ppt/tags/tag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GENSWF_ADVANCE_TIME" val="1"/>
  <p:tag name="ISPRING_SLIDE_ID" val="{86F2E561-D112-4BED-9BE4-D18B99A79803}"/>
</p:tagLst>
</file>

<file path=ppt/tags/tag3.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GENSWF_ADVANCE_TIME" val="135"/>
  <p:tag name="ISPRING_SLIDE_ID" val="{1C623997-2E9E-422D-83CF-0B62DAFE7248}"/>
</p:tagLst>
</file>

<file path=ppt/tags/tag4.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DBE42557-5D1D-4D49-8E90-091921A396E3}"/>
  <p:tag name="GENSWF_ADVANCE_TIME" val="57.324"/>
</p:tagLst>
</file>

<file path=ppt/tags/tag5.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43.48"/>
  <p:tag name="ISPRING_SLIDE_INDENT_LEVEL" val="0"/>
  <p:tag name="ISPRING_PLAYER_LAYOUT_TYPE" val="Full"/>
  <p:tag name="ISPRING_SLIDE_ID" val="{E0AC126F-6C16-4744-AF58-E4F5712F0424}"/>
</p:tagLst>
</file>

<file path=ppt/tags/tag6.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43.48"/>
  <p:tag name="ISPRING_SLIDE_INDENT_LEVEL" val="0"/>
  <p:tag name="ISPRING_PLAYER_LAYOUT_TYPE" val="Full"/>
  <p:tag name="ISPRING_SLIDE_ID" val="{E0AC126F-6C16-4744-AF58-E4F5712F0424}"/>
</p:tagLst>
</file>

<file path=ppt/tags/tag7.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ID" val="{5AF17DF6-606C-4FBC-9F1D-037FF282746E}"/>
  <p:tag name="GENSWF_ADVANCE_TIME" val="67.601"/>
</p:tagLst>
</file>

<file path=ppt/tags/tag8.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31.57"/>
  <p:tag name="ISPRING_SLIDE_INDENT_LEVEL" val="0"/>
  <p:tag name="ISPRING_PLAYER_LAYOUT_TYPE" val="Full"/>
  <p:tag name="ISPRING_SLIDE_ID" val="{F41B4698-758B-4868-A9C7-1074475E32CE}"/>
</p:tagLst>
</file>

<file path=ppt/tags/tag9.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ISPRING_SLIDE_BRANCHING_PROPERTIES" val="&lt;BranchingProperties&gt;&lt;nextAction&gt;&lt;action&gt;2&lt;/action&gt;&lt;slide&gt;505&lt;/slide&gt;&lt;/nextAction&gt;&lt;prevAction&gt;&lt;action&gt;0&lt;/action&gt;&lt;/prevAction&gt;&lt;lock&gt;0&lt;/lock&gt;&lt;/BranchingProperties&gt;&#10;"/>
  <p:tag name="ISPRING_SLIDE_ID" val="{04726D1A-7747-4049-B078-06E8B66FE9DF}"/>
  <p:tag name="GENSWF_ADVANCE_TIME" val="52.252"/>
</p:tagLst>
</file>

<file path=ppt/theme/theme1.xml><?xml version="1.0" encoding="utf-8"?>
<a:theme xmlns:a="http://schemas.openxmlformats.org/drawingml/2006/main" name="Office Theme - No Graphics">
  <a:themeElements>
    <a:clrScheme name="">
      <a:dk1>
        <a:srgbClr val="000000"/>
      </a:dk1>
      <a:lt1>
        <a:srgbClr val="FFFFFF"/>
      </a:lt1>
      <a:dk2>
        <a:srgbClr val="000000"/>
      </a:dk2>
      <a:lt2>
        <a:srgbClr val="00000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 No Graphics">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lnDef>
  </a:objectDefaults>
  <a:extraClrSchemeLst>
    <a:extraClrScheme>
      <a:clrScheme name="Office Theme - No Graphic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00000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sym typeface="Arial"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18198</TotalTime>
  <Pages>0</Pages>
  <Words>986</Words>
  <Characters>0</Characters>
  <Application>Microsoft Macintosh PowerPoint</Application>
  <PresentationFormat>On-screen Show (4:3)</PresentationFormat>
  <Lines>0</Lines>
  <Paragraphs>50</Paragraphs>
  <Slides>12</Slides>
  <Notes>12</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12</vt:i4>
      </vt:variant>
    </vt:vector>
  </HeadingPairs>
  <TitlesOfParts>
    <vt:vector size="19" baseType="lpstr">
      <vt:lpstr>Calibri</vt:lpstr>
      <vt:lpstr>ＭＳ Ｐゴシック</vt:lpstr>
      <vt:lpstr>Palatino-Roman</vt:lpstr>
      <vt:lpstr>ヒラギノ角ゴ ProN W3</vt:lpstr>
      <vt:lpstr>Arial</vt:lpstr>
      <vt:lpstr>Office Theme - No Graphics</vt:lpstr>
      <vt:lpstr>Office Theme</vt:lpstr>
      <vt:lpstr>Concealed Carry and Home Defense Fundamentals</vt:lpstr>
      <vt:lpstr>Course Agenda</vt:lpstr>
      <vt:lpstr>Introduction</vt:lpstr>
      <vt:lpstr>Introduction</vt:lpstr>
      <vt:lpstr>Introduction</vt:lpstr>
      <vt:lpstr>Introduction</vt:lpstr>
      <vt:lpstr>Introduction</vt:lpstr>
      <vt:lpstr>Introduction</vt:lpstr>
      <vt:lpstr>Introduction</vt:lpstr>
      <vt:lpstr>Introduction</vt:lpstr>
      <vt:lpstr>Introduction</vt:lpstr>
      <vt:lpstr>Introduction</vt:lpstr>
    </vt:vector>
  </TitlesOfParts>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 Introduction</dc:title>
  <dc:subject/>
  <dc:creator>Michael Martin</dc:creator>
  <cp:keywords/>
  <dc:description/>
  <cp:lastModifiedBy>Michael Martin</cp:lastModifiedBy>
  <cp:revision>511</cp:revision>
  <dcterms:modified xsi:type="dcterms:W3CDTF">2019-01-10T13:57:28Z</dcterms:modified>
</cp:coreProperties>
</file>