
<file path=[Content_Types].xml><?xml version="1.0" encoding="utf-8"?>
<Types xmlns="http://schemas.openxmlformats.org/package/2006/content-types">
  <Default Extension="xml" ContentType="application/xml"/>
  <Default Extension="jpeg" ContentType="image/jpeg"/>
  <Default Extension="tiff" ContentType="image/tiff"/>
  <Default Extension="mp4" ContentType="video/unknown"/>
  <Default Extension="rels" ContentType="application/vnd.openxmlformats-package.relationships+xml"/>
  <Default Extension="tif" ContentType="image/tif"/>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tags/tag9.xml" ContentType="application/vnd.openxmlformats-officedocument.presentationml.tags+xml"/>
  <Override PartName="/ppt/notesSlides/notesSlide8.xml" ContentType="application/vnd.openxmlformats-officedocument.presentationml.notesSlide+xml"/>
  <Override PartName="/ppt/tags/tag10.xml" ContentType="application/vnd.openxmlformats-officedocument.presentationml.tags+xml"/>
  <Override PartName="/ppt/notesSlides/notesSlide9.xml" ContentType="application/vnd.openxmlformats-officedocument.presentationml.notesSlide+xml"/>
  <Override PartName="/ppt/tags/tag11.xml" ContentType="application/vnd.openxmlformats-officedocument.presentationml.tags+xml"/>
  <Override PartName="/ppt/notesSlides/notesSlide10.xml" ContentType="application/vnd.openxmlformats-officedocument.presentationml.notesSlide+xml"/>
  <Override PartName="/ppt/tags/tag12.xml" ContentType="application/vnd.openxmlformats-officedocument.presentationml.tags+xml"/>
  <Override PartName="/ppt/notesSlides/notesSlide11.xml" ContentType="application/vnd.openxmlformats-officedocument.presentationml.notesSlide+xml"/>
  <Override PartName="/ppt/tags/tag13.xml" ContentType="application/vnd.openxmlformats-officedocument.presentationml.tags+xml"/>
  <Override PartName="/ppt/notesSlides/notesSlide12.xml" ContentType="application/vnd.openxmlformats-officedocument.presentationml.notesSlide+xml"/>
  <Override PartName="/ppt/tags/tag14.xml" ContentType="application/vnd.openxmlformats-officedocument.presentationml.tags+xml"/>
  <Override PartName="/ppt/notesSlides/notesSlide13.xml" ContentType="application/vnd.openxmlformats-officedocument.presentationml.notesSlide+xml"/>
  <Override PartName="/ppt/tags/tag15.xml" ContentType="application/vnd.openxmlformats-officedocument.presentationml.tags+xml"/>
  <Override PartName="/ppt/notesSlides/notesSlide14.xml" ContentType="application/vnd.openxmlformats-officedocument.presentationml.notesSlide+xml"/>
  <Override PartName="/ppt/tags/tag16.xml" ContentType="application/vnd.openxmlformats-officedocument.presentationml.tags+xml"/>
  <Override PartName="/ppt/notesSlides/notesSlide15.xml" ContentType="application/vnd.openxmlformats-officedocument.presentationml.notesSlide+xml"/>
  <Override PartName="/ppt/tags/tag17.xml" ContentType="application/vnd.openxmlformats-officedocument.presentationml.tags+xml"/>
  <Override PartName="/ppt/notesSlides/notesSlide16.xml" ContentType="application/vnd.openxmlformats-officedocument.presentationml.notesSlide+xml"/>
  <Override PartName="/ppt/tags/tag18.xml" ContentType="application/vnd.openxmlformats-officedocument.presentationml.tags+xml"/>
  <Override PartName="/ppt/notesSlides/notesSlide17.xml" ContentType="application/vnd.openxmlformats-officedocument.presentationml.notesSlide+xml"/>
  <Override PartName="/ppt/tags/tag19.xml" ContentType="application/vnd.openxmlformats-officedocument.presentationml.tags+xml"/>
  <Override PartName="/ppt/notesSlides/notesSlide18.xml" ContentType="application/vnd.openxmlformats-officedocument.presentationml.notesSlide+xml"/>
  <Override PartName="/ppt/tags/tag20.xml" ContentType="application/vnd.openxmlformats-officedocument.presentationml.tags+xml"/>
  <Override PartName="/ppt/notesSlides/notesSlide19.xml" ContentType="application/vnd.openxmlformats-officedocument.presentationml.notesSlide+xml"/>
  <Override PartName="/ppt/tags/tag21.xml" ContentType="application/vnd.openxmlformats-officedocument.presentationml.tags+xml"/>
  <Override PartName="/ppt/notesSlides/notesSlide20.xml" ContentType="application/vnd.openxmlformats-officedocument.presentationml.notesSlide+xml"/>
  <Override PartName="/ppt/tags/tag22.xml" ContentType="application/vnd.openxmlformats-officedocument.presentationml.tags+xml"/>
  <Override PartName="/ppt/notesSlides/notesSlide21.xml" ContentType="application/vnd.openxmlformats-officedocument.presentationml.notesSlide+xml"/>
  <Override PartName="/ppt/tags/tag23.xml" ContentType="application/vnd.openxmlformats-officedocument.presentationml.tags+xml"/>
  <Override PartName="/ppt/notesSlides/notesSlide22.xml" ContentType="application/vnd.openxmlformats-officedocument.presentationml.notesSlide+xml"/>
  <Override PartName="/ppt/tags/tag24.xml" ContentType="application/vnd.openxmlformats-officedocument.presentationml.tags+xml"/>
  <Override PartName="/ppt/notesSlides/notesSlide23.xml" ContentType="application/vnd.openxmlformats-officedocument.presentationml.notesSlide+xml"/>
  <Override PartName="/ppt/tags/tag25.xml" ContentType="application/vnd.openxmlformats-officedocument.presentationml.tags+xml"/>
  <Override PartName="/ppt/notesSlides/notesSlide24.xml" ContentType="application/vnd.openxmlformats-officedocument.presentationml.notesSlide+xml"/>
  <Override PartName="/ppt/tags/tag26.xml" ContentType="application/vnd.openxmlformats-officedocument.presentationml.tags+xml"/>
  <Override PartName="/ppt/notesSlides/notesSlide25.xml" ContentType="application/vnd.openxmlformats-officedocument.presentationml.notesSlide+xml"/>
  <Override PartName="/ppt/tags/tag27.xml" ContentType="application/vnd.openxmlformats-officedocument.presentationml.tags+xml"/>
  <Override PartName="/ppt/notesSlides/notesSlide26.xml" ContentType="application/vnd.openxmlformats-officedocument.presentationml.notesSlide+xml"/>
  <Override PartName="/ppt/tags/tag28.xml" ContentType="application/vnd.openxmlformats-officedocument.presentationml.tags+xml"/>
  <Override PartName="/ppt/notesSlides/notesSlide27.xml" ContentType="application/vnd.openxmlformats-officedocument.presentationml.notesSlide+xml"/>
  <Override PartName="/ppt/tags/tag29.xml" ContentType="application/vnd.openxmlformats-officedocument.presentationml.tags+xml"/>
  <Override PartName="/ppt/notesSlides/notesSlide28.xml" ContentType="application/vnd.openxmlformats-officedocument.presentationml.notesSlide+xml"/>
  <Override PartName="/ppt/tags/tag30.xml" ContentType="application/vnd.openxmlformats-officedocument.presentationml.tags+xml"/>
  <Override PartName="/ppt/notesSlides/notesSlide29.xml" ContentType="application/vnd.openxmlformats-officedocument.presentationml.notesSlide+xml"/>
  <Override PartName="/ppt/tags/tag31.xml" ContentType="application/vnd.openxmlformats-officedocument.presentationml.tags+xml"/>
  <Override PartName="/ppt/notesSlides/notesSlide30.xml" ContentType="application/vnd.openxmlformats-officedocument.presentationml.notesSlide+xml"/>
  <Override PartName="/ppt/tags/tag32.xml" ContentType="application/vnd.openxmlformats-officedocument.presentationml.tags+xml"/>
  <Override PartName="/ppt/notesSlides/notesSlide31.xml" ContentType="application/vnd.openxmlformats-officedocument.presentationml.notesSlide+xml"/>
  <Override PartName="/ppt/tags/tag33.xml" ContentType="application/vnd.openxmlformats-officedocument.presentationml.tags+xml"/>
  <Override PartName="/ppt/notesSlides/notesSlide32.xml" ContentType="application/vnd.openxmlformats-officedocument.presentationml.notesSlide+xml"/>
  <Override PartName="/ppt/tags/tag34.xml" ContentType="application/vnd.openxmlformats-officedocument.presentationml.tags+xml"/>
  <Override PartName="/ppt/notesSlides/notesSlide33.xml" ContentType="application/vnd.openxmlformats-officedocument.presentationml.notesSlide+xml"/>
  <Override PartName="/ppt/tags/tag35.xml" ContentType="application/vnd.openxmlformats-officedocument.presentationml.tags+xml"/>
  <Override PartName="/ppt/notesSlides/notesSlide34.xml" ContentType="application/vnd.openxmlformats-officedocument.presentationml.notesSlide+xml"/>
  <Override PartName="/ppt/tags/tag36.xml" ContentType="application/vnd.openxmlformats-officedocument.presentationml.tags+xml"/>
  <Override PartName="/ppt/notesSlides/notesSlide35.xml" ContentType="application/vnd.openxmlformats-officedocument.presentationml.notesSlide+xml"/>
  <Override PartName="/ppt/tags/tag37.xml" ContentType="application/vnd.openxmlformats-officedocument.presentationml.tags+xml"/>
  <Override PartName="/ppt/notesSlides/notesSlide36.xml" ContentType="application/vnd.openxmlformats-officedocument.presentationml.notesSlide+xml"/>
  <Override PartName="/ppt/tags/tag38.xml" ContentType="application/vnd.openxmlformats-officedocument.presentationml.tags+xml"/>
  <Override PartName="/ppt/notesSlides/notesSlide37.xml" ContentType="application/vnd.openxmlformats-officedocument.presentationml.notesSlide+xml"/>
  <Override PartName="/ppt/tags/tag39.xml" ContentType="application/vnd.openxmlformats-officedocument.presentationml.tags+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9" r:id="rId1"/>
  </p:sldMasterIdLst>
  <p:notesMasterIdLst>
    <p:notesMasterId r:id="rId43"/>
  </p:notesMasterIdLst>
  <p:sldIdLst>
    <p:sldId id="309" r:id="rId2"/>
    <p:sldId id="463" r:id="rId3"/>
    <p:sldId id="480" r:id="rId4"/>
    <p:sldId id="481" r:id="rId5"/>
    <p:sldId id="461" r:id="rId6"/>
    <p:sldId id="412" r:id="rId7"/>
    <p:sldId id="462" r:id="rId8"/>
    <p:sldId id="454" r:id="rId9"/>
    <p:sldId id="312" r:id="rId10"/>
    <p:sldId id="413" r:id="rId11"/>
    <p:sldId id="414" r:id="rId12"/>
    <p:sldId id="314" r:id="rId13"/>
    <p:sldId id="428" r:id="rId14"/>
    <p:sldId id="455" r:id="rId15"/>
    <p:sldId id="429" r:id="rId16"/>
    <p:sldId id="316" r:id="rId17"/>
    <p:sldId id="423" r:id="rId18"/>
    <p:sldId id="464" r:id="rId19"/>
    <p:sldId id="465" r:id="rId20"/>
    <p:sldId id="466" r:id="rId21"/>
    <p:sldId id="467" r:id="rId22"/>
    <p:sldId id="424" r:id="rId23"/>
    <p:sldId id="318" r:id="rId24"/>
    <p:sldId id="442" r:id="rId25"/>
    <p:sldId id="469" r:id="rId26"/>
    <p:sldId id="470" r:id="rId27"/>
    <p:sldId id="471" r:id="rId28"/>
    <p:sldId id="472" r:id="rId29"/>
    <p:sldId id="473" r:id="rId30"/>
    <p:sldId id="474" r:id="rId31"/>
    <p:sldId id="475" r:id="rId32"/>
    <p:sldId id="476" r:id="rId33"/>
    <p:sldId id="322" r:id="rId34"/>
    <p:sldId id="320" r:id="rId35"/>
    <p:sldId id="321" r:id="rId36"/>
    <p:sldId id="415" r:id="rId37"/>
    <p:sldId id="323" r:id="rId38"/>
    <p:sldId id="416" r:id="rId39"/>
    <p:sldId id="444" r:id="rId40"/>
    <p:sldId id="478" r:id="rId41"/>
    <p:sldId id="479" r:id="rId42"/>
  </p:sldIdLst>
  <p:sldSz cx="9144000" cy="6858000" type="screen4x3"/>
  <p:notesSz cx="6858000" cy="9144000"/>
  <p:custDataLst>
    <p:tags r:id="rId45"/>
  </p:custDataLst>
  <p:defaultTextStyle>
    <a:defPPr>
      <a:defRPr lang="en-US"/>
    </a:defPPr>
    <a:lvl1pPr algn="l" rtl="0" fontAlgn="base">
      <a:spcBef>
        <a:spcPct val="0"/>
      </a:spcBef>
      <a:spcAft>
        <a:spcPct val="0"/>
      </a:spcAft>
      <a:defRPr sz="2400" kern="1200">
        <a:solidFill>
          <a:srgbClr val="000000"/>
        </a:solidFill>
        <a:latin typeface="Arial" charset="0"/>
        <a:ea typeface="ヒラギノ角ゴ ProN W3" charset="0"/>
        <a:cs typeface="ヒラギノ角ゴ ProN W3" charset="0"/>
        <a:sym typeface="Arial" charset="0"/>
      </a:defRPr>
    </a:lvl1pPr>
    <a:lvl2pPr marL="457200" algn="l" rtl="0" fontAlgn="base">
      <a:spcBef>
        <a:spcPct val="0"/>
      </a:spcBef>
      <a:spcAft>
        <a:spcPct val="0"/>
      </a:spcAft>
      <a:defRPr sz="2400" kern="1200">
        <a:solidFill>
          <a:srgbClr val="000000"/>
        </a:solidFill>
        <a:latin typeface="Arial" charset="0"/>
        <a:ea typeface="ヒラギノ角ゴ ProN W3" charset="0"/>
        <a:cs typeface="ヒラギノ角ゴ ProN W3" charset="0"/>
        <a:sym typeface="Arial" charset="0"/>
      </a:defRPr>
    </a:lvl2pPr>
    <a:lvl3pPr marL="914400" algn="l" rtl="0" fontAlgn="base">
      <a:spcBef>
        <a:spcPct val="0"/>
      </a:spcBef>
      <a:spcAft>
        <a:spcPct val="0"/>
      </a:spcAft>
      <a:defRPr sz="2400" kern="1200">
        <a:solidFill>
          <a:srgbClr val="000000"/>
        </a:solidFill>
        <a:latin typeface="Arial" charset="0"/>
        <a:ea typeface="ヒラギノ角ゴ ProN W3" charset="0"/>
        <a:cs typeface="ヒラギノ角ゴ ProN W3" charset="0"/>
        <a:sym typeface="Arial" charset="0"/>
      </a:defRPr>
    </a:lvl3pPr>
    <a:lvl4pPr marL="1371600" algn="l" rtl="0" fontAlgn="base">
      <a:spcBef>
        <a:spcPct val="0"/>
      </a:spcBef>
      <a:spcAft>
        <a:spcPct val="0"/>
      </a:spcAft>
      <a:defRPr sz="2400" kern="1200">
        <a:solidFill>
          <a:srgbClr val="000000"/>
        </a:solidFill>
        <a:latin typeface="Arial" charset="0"/>
        <a:ea typeface="ヒラギノ角ゴ ProN W3" charset="0"/>
        <a:cs typeface="ヒラギノ角ゴ ProN W3" charset="0"/>
        <a:sym typeface="Arial" charset="0"/>
      </a:defRPr>
    </a:lvl4pPr>
    <a:lvl5pPr marL="1828800" algn="l" rtl="0" fontAlgn="base">
      <a:spcBef>
        <a:spcPct val="0"/>
      </a:spcBef>
      <a:spcAft>
        <a:spcPct val="0"/>
      </a:spcAft>
      <a:defRPr sz="2400" kern="1200">
        <a:solidFill>
          <a:srgbClr val="000000"/>
        </a:solidFill>
        <a:latin typeface="Arial" charset="0"/>
        <a:ea typeface="ヒラギノ角ゴ ProN W3" charset="0"/>
        <a:cs typeface="ヒラギノ角ゴ ProN W3" charset="0"/>
        <a:sym typeface="Arial" charset="0"/>
      </a:defRPr>
    </a:lvl5pPr>
    <a:lvl6pPr marL="2286000" algn="l" defTabSz="457200" rtl="0" eaLnBrk="1" latinLnBrk="0" hangingPunct="1">
      <a:defRPr sz="2400" kern="1200">
        <a:solidFill>
          <a:srgbClr val="000000"/>
        </a:solidFill>
        <a:latin typeface="Arial" charset="0"/>
        <a:ea typeface="ヒラギノ角ゴ ProN W3" charset="0"/>
        <a:cs typeface="ヒラギノ角ゴ ProN W3" charset="0"/>
        <a:sym typeface="Arial" charset="0"/>
      </a:defRPr>
    </a:lvl6pPr>
    <a:lvl7pPr marL="2743200" algn="l" defTabSz="457200" rtl="0" eaLnBrk="1" latinLnBrk="0" hangingPunct="1">
      <a:defRPr sz="2400" kern="1200">
        <a:solidFill>
          <a:srgbClr val="000000"/>
        </a:solidFill>
        <a:latin typeface="Arial" charset="0"/>
        <a:ea typeface="ヒラギノ角ゴ ProN W3" charset="0"/>
        <a:cs typeface="ヒラギノ角ゴ ProN W3" charset="0"/>
        <a:sym typeface="Arial" charset="0"/>
      </a:defRPr>
    </a:lvl7pPr>
    <a:lvl8pPr marL="3200400" algn="l" defTabSz="457200" rtl="0" eaLnBrk="1" latinLnBrk="0" hangingPunct="1">
      <a:defRPr sz="2400" kern="1200">
        <a:solidFill>
          <a:srgbClr val="000000"/>
        </a:solidFill>
        <a:latin typeface="Arial" charset="0"/>
        <a:ea typeface="ヒラギノ角ゴ ProN W3" charset="0"/>
        <a:cs typeface="ヒラギノ角ゴ ProN W3" charset="0"/>
        <a:sym typeface="Arial" charset="0"/>
      </a:defRPr>
    </a:lvl8pPr>
    <a:lvl9pPr marL="3657600" algn="l" defTabSz="457200" rtl="0" eaLnBrk="1" latinLnBrk="0" hangingPunct="1">
      <a:defRPr sz="2400" kern="1200">
        <a:solidFill>
          <a:srgbClr val="000000"/>
        </a:solidFill>
        <a:latin typeface="Arial" charset="0"/>
        <a:ea typeface="ヒラギノ角ゴ ProN W3" charset="0"/>
        <a:cs typeface="ヒラギノ角ゴ ProN W3" charset="0"/>
        <a:sym typeface="Arial" charset="0"/>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8C0E"/>
    <a:srgbClr val="A30101"/>
    <a:srgbClr val="FFFFCC"/>
    <a:srgbClr val="FF493B"/>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4913" autoAdjust="0"/>
    <p:restoredTop sz="86441" autoAdjust="0"/>
  </p:normalViewPr>
  <p:slideViewPr>
    <p:cSldViewPr>
      <p:cViewPr varScale="1">
        <p:scale>
          <a:sx n="100" d="100"/>
          <a:sy n="100" d="100"/>
        </p:scale>
        <p:origin x="-936" y="-10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5200"/>
    </p:cViewPr>
  </p:sorterViewPr>
  <p:gridSpacing cx="76200" cy="76200"/>
</p:viewPr>
</file>

<file path=ppt/_rels/presentation.xml.rels><?xml version="1.0" encoding="UTF-8" standalone="yes"?>
<Relationships xmlns="http://schemas.openxmlformats.org/package/2006/relationships"><Relationship Id="rId46" Type="http://schemas.openxmlformats.org/officeDocument/2006/relationships/presProps" Target="presProps.xml"/><Relationship Id="rId47" Type="http://schemas.openxmlformats.org/officeDocument/2006/relationships/viewProps" Target="viewProps.xml"/><Relationship Id="rId48" Type="http://schemas.openxmlformats.org/officeDocument/2006/relationships/theme" Target="theme/theme1.xml"/><Relationship Id="rId49" Type="http://schemas.openxmlformats.org/officeDocument/2006/relationships/tableStyles" Target="tableStyle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notesMaster" Target="notesMasters/notesMaster1.xml"/><Relationship Id="rId44" Type="http://schemas.openxmlformats.org/officeDocument/2006/relationships/printerSettings" Target="printerSettings/printerSettings1.bin"/><Relationship Id="rId45"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6AC755C-34E0-434C-B5D4-4AA27A19201D}" type="datetimeFigureOut">
              <a:rPr lang="en-US" smtClean="0"/>
              <a:t>6/23/15</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9D39124-8E8B-45E5-883F-F05AB861E102}" type="slidenum">
              <a:rPr lang="en-US" smtClean="0"/>
              <a:t>‹#›</a:t>
            </a:fld>
            <a:endParaRPr lang="en-US"/>
          </a:p>
        </p:txBody>
      </p:sp>
    </p:spTree>
    <p:extLst>
      <p:ext uri="{BB962C8B-B14F-4D97-AF65-F5344CB8AC3E}">
        <p14:creationId xmlns:p14="http://schemas.microsoft.com/office/powerpoint/2010/main" val="10569551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9D39124-8E8B-45E5-883F-F05AB861E102}" type="slidenum">
              <a:rPr lang="en-US" smtClean="0"/>
              <a:t>1</a:t>
            </a:fld>
            <a:endParaRPr lang="en-US"/>
          </a:p>
        </p:txBody>
      </p:sp>
    </p:spTree>
    <p:extLst>
      <p:ext uri="{BB962C8B-B14F-4D97-AF65-F5344CB8AC3E}">
        <p14:creationId xmlns:p14="http://schemas.microsoft.com/office/powerpoint/2010/main" val="38111205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9D39124-8E8B-45E5-883F-F05AB861E102}" type="slidenum">
              <a:rPr lang="en-US" smtClean="0"/>
              <a:t>12</a:t>
            </a:fld>
            <a:endParaRPr lang="en-US"/>
          </a:p>
        </p:txBody>
      </p:sp>
    </p:spTree>
    <p:extLst>
      <p:ext uri="{BB962C8B-B14F-4D97-AF65-F5344CB8AC3E}">
        <p14:creationId xmlns:p14="http://schemas.microsoft.com/office/powerpoint/2010/main" val="13610519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9D39124-8E8B-45E5-883F-F05AB861E102}" type="slidenum">
              <a:rPr lang="en-US" smtClean="0"/>
              <a:t>13</a:t>
            </a:fld>
            <a:endParaRPr lang="en-US"/>
          </a:p>
        </p:txBody>
      </p:sp>
    </p:spTree>
    <p:extLst>
      <p:ext uri="{BB962C8B-B14F-4D97-AF65-F5344CB8AC3E}">
        <p14:creationId xmlns:p14="http://schemas.microsoft.com/office/powerpoint/2010/main" val="24135354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9D39124-8E8B-45E5-883F-F05AB861E102}" type="slidenum">
              <a:rPr lang="en-US" smtClean="0"/>
              <a:t>14</a:t>
            </a:fld>
            <a:endParaRPr lang="en-US"/>
          </a:p>
        </p:txBody>
      </p:sp>
    </p:spTree>
    <p:extLst>
      <p:ext uri="{BB962C8B-B14F-4D97-AF65-F5344CB8AC3E}">
        <p14:creationId xmlns:p14="http://schemas.microsoft.com/office/powerpoint/2010/main" val="31267604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9D39124-8E8B-45E5-883F-F05AB861E102}" type="slidenum">
              <a:rPr lang="en-US" smtClean="0"/>
              <a:t>15</a:t>
            </a:fld>
            <a:endParaRPr lang="en-US"/>
          </a:p>
        </p:txBody>
      </p:sp>
    </p:spTree>
    <p:extLst>
      <p:ext uri="{BB962C8B-B14F-4D97-AF65-F5344CB8AC3E}">
        <p14:creationId xmlns:p14="http://schemas.microsoft.com/office/powerpoint/2010/main" val="3773754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9D39124-8E8B-45E5-883F-F05AB861E102}" type="slidenum">
              <a:rPr lang="en-US" smtClean="0"/>
              <a:t>16</a:t>
            </a:fld>
            <a:endParaRPr lang="en-US"/>
          </a:p>
        </p:txBody>
      </p:sp>
    </p:spTree>
    <p:extLst>
      <p:ext uri="{BB962C8B-B14F-4D97-AF65-F5344CB8AC3E}">
        <p14:creationId xmlns:p14="http://schemas.microsoft.com/office/powerpoint/2010/main" val="418156920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9D39124-8E8B-45E5-883F-F05AB861E102}" type="slidenum">
              <a:rPr lang="en-US" smtClean="0"/>
              <a:t>17</a:t>
            </a:fld>
            <a:endParaRPr lang="en-US"/>
          </a:p>
        </p:txBody>
      </p:sp>
    </p:spTree>
    <p:extLst>
      <p:ext uri="{BB962C8B-B14F-4D97-AF65-F5344CB8AC3E}">
        <p14:creationId xmlns:p14="http://schemas.microsoft.com/office/powerpoint/2010/main" val="396305607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9D39124-8E8B-45E5-883F-F05AB861E102}" type="slidenum">
              <a:rPr lang="en-US" smtClean="0"/>
              <a:t>18</a:t>
            </a:fld>
            <a:endParaRPr lang="en-US"/>
          </a:p>
        </p:txBody>
      </p:sp>
    </p:spTree>
    <p:extLst>
      <p:ext uri="{BB962C8B-B14F-4D97-AF65-F5344CB8AC3E}">
        <p14:creationId xmlns:p14="http://schemas.microsoft.com/office/powerpoint/2010/main" val="309743353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9D39124-8E8B-45E5-883F-F05AB861E102}" type="slidenum">
              <a:rPr lang="en-US" smtClean="0"/>
              <a:t>19</a:t>
            </a:fld>
            <a:endParaRPr lang="en-US"/>
          </a:p>
        </p:txBody>
      </p:sp>
    </p:spTree>
    <p:extLst>
      <p:ext uri="{BB962C8B-B14F-4D97-AF65-F5344CB8AC3E}">
        <p14:creationId xmlns:p14="http://schemas.microsoft.com/office/powerpoint/2010/main" val="74443781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9D39124-8E8B-45E5-883F-F05AB861E102}" type="slidenum">
              <a:rPr lang="en-US" smtClean="0"/>
              <a:t>20</a:t>
            </a:fld>
            <a:endParaRPr lang="en-US"/>
          </a:p>
        </p:txBody>
      </p:sp>
    </p:spTree>
    <p:extLst>
      <p:ext uri="{BB962C8B-B14F-4D97-AF65-F5344CB8AC3E}">
        <p14:creationId xmlns:p14="http://schemas.microsoft.com/office/powerpoint/2010/main" val="181596781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9D39124-8E8B-45E5-883F-F05AB861E102}" type="slidenum">
              <a:rPr lang="en-US" smtClean="0"/>
              <a:t>21</a:t>
            </a:fld>
            <a:endParaRPr lang="en-US"/>
          </a:p>
        </p:txBody>
      </p:sp>
    </p:spTree>
    <p:extLst>
      <p:ext uri="{BB962C8B-B14F-4D97-AF65-F5344CB8AC3E}">
        <p14:creationId xmlns:p14="http://schemas.microsoft.com/office/powerpoint/2010/main" val="5134678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9D39124-8E8B-45E5-883F-F05AB861E102}" type="slidenum">
              <a:rPr lang="en-US" smtClean="0"/>
              <a:t>2</a:t>
            </a:fld>
            <a:endParaRPr lang="en-US"/>
          </a:p>
        </p:txBody>
      </p:sp>
    </p:spTree>
    <p:extLst>
      <p:ext uri="{BB962C8B-B14F-4D97-AF65-F5344CB8AC3E}">
        <p14:creationId xmlns:p14="http://schemas.microsoft.com/office/powerpoint/2010/main" val="67203408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9D39124-8E8B-45E5-883F-F05AB861E102}" type="slidenum">
              <a:rPr lang="en-US" smtClean="0"/>
              <a:t>22</a:t>
            </a:fld>
            <a:endParaRPr lang="en-US"/>
          </a:p>
        </p:txBody>
      </p:sp>
    </p:spTree>
    <p:extLst>
      <p:ext uri="{BB962C8B-B14F-4D97-AF65-F5344CB8AC3E}">
        <p14:creationId xmlns:p14="http://schemas.microsoft.com/office/powerpoint/2010/main" val="65114662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9D39124-8E8B-45E5-883F-F05AB861E102}" type="slidenum">
              <a:rPr lang="en-US" smtClean="0"/>
              <a:t>23</a:t>
            </a:fld>
            <a:endParaRPr lang="en-US"/>
          </a:p>
        </p:txBody>
      </p:sp>
    </p:spTree>
    <p:extLst>
      <p:ext uri="{BB962C8B-B14F-4D97-AF65-F5344CB8AC3E}">
        <p14:creationId xmlns:p14="http://schemas.microsoft.com/office/powerpoint/2010/main" val="32288377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9D39124-8E8B-45E5-883F-F05AB861E102}" type="slidenum">
              <a:rPr lang="en-US" smtClean="0"/>
              <a:t>24</a:t>
            </a:fld>
            <a:endParaRPr lang="en-US"/>
          </a:p>
        </p:txBody>
      </p:sp>
    </p:spTree>
    <p:extLst>
      <p:ext uri="{BB962C8B-B14F-4D97-AF65-F5344CB8AC3E}">
        <p14:creationId xmlns:p14="http://schemas.microsoft.com/office/powerpoint/2010/main" val="72534677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9D39124-8E8B-45E5-883F-F05AB861E102}" type="slidenum">
              <a:rPr lang="en-US" smtClean="0"/>
              <a:t>25</a:t>
            </a:fld>
            <a:endParaRPr lang="en-US"/>
          </a:p>
        </p:txBody>
      </p:sp>
    </p:spTree>
    <p:extLst>
      <p:ext uri="{BB962C8B-B14F-4D97-AF65-F5344CB8AC3E}">
        <p14:creationId xmlns:p14="http://schemas.microsoft.com/office/powerpoint/2010/main" val="45660476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9D39124-8E8B-45E5-883F-F05AB861E102}" type="slidenum">
              <a:rPr lang="en-US" smtClean="0"/>
              <a:t>26</a:t>
            </a:fld>
            <a:endParaRPr lang="en-US"/>
          </a:p>
        </p:txBody>
      </p:sp>
    </p:spTree>
    <p:extLst>
      <p:ext uri="{BB962C8B-B14F-4D97-AF65-F5344CB8AC3E}">
        <p14:creationId xmlns:p14="http://schemas.microsoft.com/office/powerpoint/2010/main" val="115006390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9D39124-8E8B-45E5-883F-F05AB861E102}" type="slidenum">
              <a:rPr lang="en-US" smtClean="0"/>
              <a:t>27</a:t>
            </a:fld>
            <a:endParaRPr lang="en-US"/>
          </a:p>
        </p:txBody>
      </p:sp>
    </p:spTree>
    <p:extLst>
      <p:ext uri="{BB962C8B-B14F-4D97-AF65-F5344CB8AC3E}">
        <p14:creationId xmlns:p14="http://schemas.microsoft.com/office/powerpoint/2010/main" val="91817632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9D39124-8E8B-45E5-883F-F05AB861E102}" type="slidenum">
              <a:rPr lang="en-US" smtClean="0"/>
              <a:t>28</a:t>
            </a:fld>
            <a:endParaRPr lang="en-US"/>
          </a:p>
        </p:txBody>
      </p:sp>
    </p:spTree>
    <p:extLst>
      <p:ext uri="{BB962C8B-B14F-4D97-AF65-F5344CB8AC3E}">
        <p14:creationId xmlns:p14="http://schemas.microsoft.com/office/powerpoint/2010/main" val="69805141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9D39124-8E8B-45E5-883F-F05AB861E102}" type="slidenum">
              <a:rPr lang="en-US" smtClean="0"/>
              <a:t>29</a:t>
            </a:fld>
            <a:endParaRPr lang="en-US"/>
          </a:p>
        </p:txBody>
      </p:sp>
    </p:spTree>
    <p:extLst>
      <p:ext uri="{BB962C8B-B14F-4D97-AF65-F5344CB8AC3E}">
        <p14:creationId xmlns:p14="http://schemas.microsoft.com/office/powerpoint/2010/main" val="206632202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9D39124-8E8B-45E5-883F-F05AB861E102}" type="slidenum">
              <a:rPr lang="en-US" smtClean="0"/>
              <a:t>30</a:t>
            </a:fld>
            <a:endParaRPr lang="en-US"/>
          </a:p>
        </p:txBody>
      </p:sp>
    </p:spTree>
    <p:extLst>
      <p:ext uri="{BB962C8B-B14F-4D97-AF65-F5344CB8AC3E}">
        <p14:creationId xmlns:p14="http://schemas.microsoft.com/office/powerpoint/2010/main" val="1722331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9D39124-8E8B-45E5-883F-F05AB861E102}" type="slidenum">
              <a:rPr lang="en-US" smtClean="0"/>
              <a:t>31</a:t>
            </a:fld>
            <a:endParaRPr lang="en-US"/>
          </a:p>
        </p:txBody>
      </p:sp>
    </p:spTree>
    <p:extLst>
      <p:ext uri="{BB962C8B-B14F-4D97-AF65-F5344CB8AC3E}">
        <p14:creationId xmlns:p14="http://schemas.microsoft.com/office/powerpoint/2010/main" val="20618658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9D39124-8E8B-45E5-883F-F05AB861E102}" type="slidenum">
              <a:rPr lang="en-US" smtClean="0"/>
              <a:t>5</a:t>
            </a:fld>
            <a:endParaRPr lang="en-US"/>
          </a:p>
        </p:txBody>
      </p:sp>
    </p:spTree>
    <p:extLst>
      <p:ext uri="{BB962C8B-B14F-4D97-AF65-F5344CB8AC3E}">
        <p14:creationId xmlns:p14="http://schemas.microsoft.com/office/powerpoint/2010/main" val="236432870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9D39124-8E8B-45E5-883F-F05AB861E102}" type="slidenum">
              <a:rPr lang="en-US" smtClean="0"/>
              <a:t>32</a:t>
            </a:fld>
            <a:endParaRPr lang="en-US"/>
          </a:p>
        </p:txBody>
      </p:sp>
    </p:spTree>
    <p:extLst>
      <p:ext uri="{BB962C8B-B14F-4D97-AF65-F5344CB8AC3E}">
        <p14:creationId xmlns:p14="http://schemas.microsoft.com/office/powerpoint/2010/main" val="227415832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9D39124-8E8B-45E5-883F-F05AB861E102}" type="slidenum">
              <a:rPr lang="en-US" smtClean="0"/>
              <a:t>33</a:t>
            </a:fld>
            <a:endParaRPr lang="en-US"/>
          </a:p>
        </p:txBody>
      </p:sp>
    </p:spTree>
    <p:extLst>
      <p:ext uri="{BB962C8B-B14F-4D97-AF65-F5344CB8AC3E}">
        <p14:creationId xmlns:p14="http://schemas.microsoft.com/office/powerpoint/2010/main" val="12032632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9D39124-8E8B-45E5-883F-F05AB861E102}" type="slidenum">
              <a:rPr lang="en-US" smtClean="0"/>
              <a:t>34</a:t>
            </a:fld>
            <a:endParaRPr lang="en-US"/>
          </a:p>
        </p:txBody>
      </p:sp>
    </p:spTree>
    <p:extLst>
      <p:ext uri="{BB962C8B-B14F-4D97-AF65-F5344CB8AC3E}">
        <p14:creationId xmlns:p14="http://schemas.microsoft.com/office/powerpoint/2010/main" val="424290524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9D39124-8E8B-45E5-883F-F05AB861E102}" type="slidenum">
              <a:rPr lang="en-US" smtClean="0"/>
              <a:t>35</a:t>
            </a:fld>
            <a:endParaRPr lang="en-US"/>
          </a:p>
        </p:txBody>
      </p:sp>
    </p:spTree>
    <p:extLst>
      <p:ext uri="{BB962C8B-B14F-4D97-AF65-F5344CB8AC3E}">
        <p14:creationId xmlns:p14="http://schemas.microsoft.com/office/powerpoint/2010/main" val="86802445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9D39124-8E8B-45E5-883F-F05AB861E102}" type="slidenum">
              <a:rPr lang="en-US" smtClean="0"/>
              <a:t>36</a:t>
            </a:fld>
            <a:endParaRPr lang="en-US"/>
          </a:p>
        </p:txBody>
      </p:sp>
    </p:spTree>
    <p:extLst>
      <p:ext uri="{BB962C8B-B14F-4D97-AF65-F5344CB8AC3E}">
        <p14:creationId xmlns:p14="http://schemas.microsoft.com/office/powerpoint/2010/main" val="341523255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9D39124-8E8B-45E5-883F-F05AB861E102}" type="slidenum">
              <a:rPr lang="en-US" smtClean="0"/>
              <a:t>37</a:t>
            </a:fld>
            <a:endParaRPr lang="en-US"/>
          </a:p>
        </p:txBody>
      </p:sp>
    </p:spTree>
    <p:extLst>
      <p:ext uri="{BB962C8B-B14F-4D97-AF65-F5344CB8AC3E}">
        <p14:creationId xmlns:p14="http://schemas.microsoft.com/office/powerpoint/2010/main" val="303616033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9D39124-8E8B-45E5-883F-F05AB861E102}" type="slidenum">
              <a:rPr lang="en-US" smtClean="0"/>
              <a:t>38</a:t>
            </a:fld>
            <a:endParaRPr lang="en-US"/>
          </a:p>
        </p:txBody>
      </p:sp>
    </p:spTree>
    <p:extLst>
      <p:ext uri="{BB962C8B-B14F-4D97-AF65-F5344CB8AC3E}">
        <p14:creationId xmlns:p14="http://schemas.microsoft.com/office/powerpoint/2010/main" val="132013135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9D39124-8E8B-45E5-883F-F05AB861E102}" type="slidenum">
              <a:rPr lang="en-US" smtClean="0"/>
              <a:t>39</a:t>
            </a:fld>
            <a:endParaRPr lang="en-US"/>
          </a:p>
        </p:txBody>
      </p:sp>
    </p:spTree>
    <p:extLst>
      <p:ext uri="{BB962C8B-B14F-4D97-AF65-F5344CB8AC3E}">
        <p14:creationId xmlns:p14="http://schemas.microsoft.com/office/powerpoint/2010/main" val="411128976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C641810-2440-4A77-8153-F43B4F3CF27B}" type="slidenum">
              <a:rPr lang="en-US" smtClean="0"/>
              <a:t>40</a:t>
            </a:fld>
            <a:endParaRPr lang="en-US"/>
          </a:p>
        </p:txBody>
      </p:sp>
    </p:spTree>
    <p:extLst>
      <p:ext uri="{BB962C8B-B14F-4D97-AF65-F5344CB8AC3E}">
        <p14:creationId xmlns:p14="http://schemas.microsoft.com/office/powerpoint/2010/main" val="34188636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9D39124-8E8B-45E5-883F-F05AB861E102}" type="slidenum">
              <a:rPr lang="en-US" smtClean="0"/>
              <a:t>6</a:t>
            </a:fld>
            <a:endParaRPr lang="en-US"/>
          </a:p>
        </p:txBody>
      </p:sp>
    </p:spTree>
    <p:extLst>
      <p:ext uri="{BB962C8B-B14F-4D97-AF65-F5344CB8AC3E}">
        <p14:creationId xmlns:p14="http://schemas.microsoft.com/office/powerpoint/2010/main" val="7563798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9D39124-8E8B-45E5-883F-F05AB861E102}" type="slidenum">
              <a:rPr lang="en-US" smtClean="0"/>
              <a:t>7</a:t>
            </a:fld>
            <a:endParaRPr lang="en-US"/>
          </a:p>
        </p:txBody>
      </p:sp>
    </p:spTree>
    <p:extLst>
      <p:ext uri="{BB962C8B-B14F-4D97-AF65-F5344CB8AC3E}">
        <p14:creationId xmlns:p14="http://schemas.microsoft.com/office/powerpoint/2010/main" val="23567030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9D39124-8E8B-45E5-883F-F05AB861E102}" type="slidenum">
              <a:rPr lang="en-US" smtClean="0"/>
              <a:t>8</a:t>
            </a:fld>
            <a:endParaRPr lang="en-US"/>
          </a:p>
        </p:txBody>
      </p:sp>
    </p:spTree>
    <p:extLst>
      <p:ext uri="{BB962C8B-B14F-4D97-AF65-F5344CB8AC3E}">
        <p14:creationId xmlns:p14="http://schemas.microsoft.com/office/powerpoint/2010/main" val="29097829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9D39124-8E8B-45E5-883F-F05AB861E102}" type="slidenum">
              <a:rPr lang="en-US" smtClean="0"/>
              <a:t>9</a:t>
            </a:fld>
            <a:endParaRPr lang="en-US"/>
          </a:p>
        </p:txBody>
      </p:sp>
    </p:spTree>
    <p:extLst>
      <p:ext uri="{BB962C8B-B14F-4D97-AF65-F5344CB8AC3E}">
        <p14:creationId xmlns:p14="http://schemas.microsoft.com/office/powerpoint/2010/main" val="23502278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9D39124-8E8B-45E5-883F-F05AB861E102}" type="slidenum">
              <a:rPr lang="en-US" smtClean="0"/>
              <a:t>10</a:t>
            </a:fld>
            <a:endParaRPr lang="en-US"/>
          </a:p>
        </p:txBody>
      </p:sp>
    </p:spTree>
    <p:extLst>
      <p:ext uri="{BB962C8B-B14F-4D97-AF65-F5344CB8AC3E}">
        <p14:creationId xmlns:p14="http://schemas.microsoft.com/office/powerpoint/2010/main" val="18415670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9D39124-8E8B-45E5-883F-F05AB861E102}" type="slidenum">
              <a:rPr lang="en-US" smtClean="0"/>
              <a:t>11</a:t>
            </a:fld>
            <a:endParaRPr lang="en-US"/>
          </a:p>
        </p:txBody>
      </p:sp>
    </p:spTree>
    <p:extLst>
      <p:ext uri="{BB962C8B-B14F-4D97-AF65-F5344CB8AC3E}">
        <p14:creationId xmlns:p14="http://schemas.microsoft.com/office/powerpoint/2010/main" val="14135312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Text Box 3"/>
          <p:cNvSpPr txBox="1">
            <a:spLocks noGrp="1" noChangeArrowheads="1"/>
          </p:cNvSpPr>
          <p:nvPr>
            <p:ph type="sldNum" sz="quarter" idx="10"/>
          </p:nvPr>
        </p:nvSpPr>
        <p:spPr>
          <a:xfrm>
            <a:off x="8780463" y="4100513"/>
            <a:ext cx="166687" cy="152400"/>
          </a:xfrm>
          <a:prstGeom prst="rect">
            <a:avLst/>
          </a:prstGeom>
          <a:ln/>
        </p:spPr>
        <p:txBody>
          <a:bodyPr/>
          <a:lstStyle>
            <a:lvl1pPr>
              <a:defRPr/>
            </a:lvl1pPr>
          </a:lstStyle>
          <a:p>
            <a:pPr>
              <a:defRPr/>
            </a:pPr>
            <a:fld id="{11DB69A6-44B6-0347-9E16-6CDE4BF67EFD}" type="slidenum">
              <a:rPr lang="en-US"/>
              <a:pPr>
                <a:defRPr/>
              </a:pPr>
              <a:t>‹#›</a:t>
            </a:fld>
            <a:endParaRPr lang="en-US"/>
          </a:p>
        </p:txBody>
      </p:sp>
    </p:spTree>
    <p:extLst>
      <p:ext uri="{BB962C8B-B14F-4D97-AF65-F5344CB8AC3E}">
        <p14:creationId xmlns:p14="http://schemas.microsoft.com/office/powerpoint/2010/main" val="102189361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xfrm>
            <a:off x="8780463" y="4100513"/>
            <a:ext cx="166687" cy="152400"/>
          </a:xfrm>
          <a:prstGeom prst="rect">
            <a:avLst/>
          </a:prstGeom>
          <a:ln/>
        </p:spPr>
        <p:txBody>
          <a:bodyPr/>
          <a:lstStyle>
            <a:lvl1pPr>
              <a:defRPr/>
            </a:lvl1pPr>
          </a:lstStyle>
          <a:p>
            <a:pPr>
              <a:defRPr/>
            </a:pPr>
            <a:fld id="{399081A9-FBA4-D740-B0E5-B6DB2B2DB368}" type="slidenum">
              <a:rPr lang="en-US"/>
              <a:pPr>
                <a:defRPr/>
              </a:pPr>
              <a:t>‹#›</a:t>
            </a:fld>
            <a:endParaRPr lang="en-US"/>
          </a:p>
        </p:txBody>
      </p:sp>
    </p:spTree>
    <p:extLst>
      <p:ext uri="{BB962C8B-B14F-4D97-AF65-F5344CB8AC3E}">
        <p14:creationId xmlns:p14="http://schemas.microsoft.com/office/powerpoint/2010/main" val="14067878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45225" y="215900"/>
            <a:ext cx="1997075" cy="53721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54000" y="215900"/>
            <a:ext cx="5838825" cy="53721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xfrm>
            <a:off x="8780463" y="4100513"/>
            <a:ext cx="166687" cy="152400"/>
          </a:xfrm>
          <a:prstGeom prst="rect">
            <a:avLst/>
          </a:prstGeom>
          <a:ln/>
        </p:spPr>
        <p:txBody>
          <a:bodyPr/>
          <a:lstStyle>
            <a:lvl1pPr>
              <a:defRPr/>
            </a:lvl1pPr>
          </a:lstStyle>
          <a:p>
            <a:pPr>
              <a:defRPr/>
            </a:pPr>
            <a:fld id="{DE23FCCA-1AF1-6B4F-880B-105199DF197C}" type="slidenum">
              <a:rPr lang="en-US"/>
              <a:pPr>
                <a:defRPr/>
              </a:pPr>
              <a:t>‹#›</a:t>
            </a:fld>
            <a:endParaRPr lang="en-US"/>
          </a:p>
        </p:txBody>
      </p:sp>
    </p:spTree>
    <p:extLst>
      <p:ext uri="{BB962C8B-B14F-4D97-AF65-F5344CB8AC3E}">
        <p14:creationId xmlns:p14="http://schemas.microsoft.com/office/powerpoint/2010/main" val="3139248346"/>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Title &amp; Subtitle">
    <p:bg>
      <p:bgPr>
        <a:blipFill rotWithShape="1">
          <a:blip r:embed="rId2" cstate="print">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6" name="Shape 6"/>
          <p:cNvSpPr>
            <a:spLocks noGrp="1"/>
          </p:cNvSpPr>
          <p:nvPr>
            <p:ph type="title"/>
          </p:nvPr>
        </p:nvSpPr>
        <p:spPr>
          <a:xfrm>
            <a:off x="1000125" y="3687961"/>
            <a:ext cx="7411641" cy="1848445"/>
          </a:xfrm>
          <a:prstGeom prst="rect">
            <a:avLst/>
          </a:prstGeom>
        </p:spPr>
        <p:txBody>
          <a:bodyPr lIns="0" tIns="0" rIns="0" bIns="0" anchor="b"/>
          <a:lstStyle>
            <a:lvl1pPr marL="0">
              <a:lnSpc>
                <a:spcPct val="100000"/>
              </a:lnSpc>
              <a:defRPr sz="5344">
                <a:solidFill>
                  <a:srgbClr val="DEDDDE"/>
                </a:solidFill>
                <a:latin typeface="+mj-lt"/>
                <a:ea typeface="+mj-ea"/>
                <a:cs typeface="+mj-cs"/>
                <a:sym typeface="Helvetica Neue Bold Condensed"/>
              </a:defRPr>
            </a:lvl1pPr>
          </a:lstStyle>
          <a:p>
            <a:pPr lvl="0">
              <a:defRPr sz="1800">
                <a:solidFill>
                  <a:srgbClr val="000000"/>
                </a:solidFill>
              </a:defRPr>
            </a:pPr>
            <a:r>
              <a:rPr sz="5344">
                <a:solidFill>
                  <a:srgbClr val="DEDDDE"/>
                </a:solidFill>
              </a:rPr>
              <a:t>Title Text</a:t>
            </a:r>
          </a:p>
        </p:txBody>
      </p:sp>
      <p:sp>
        <p:nvSpPr>
          <p:cNvPr id="7" name="Shape 7"/>
          <p:cNvSpPr>
            <a:spLocks noGrp="1"/>
          </p:cNvSpPr>
          <p:nvPr>
            <p:ph type="body" idx="1"/>
          </p:nvPr>
        </p:nvSpPr>
        <p:spPr>
          <a:xfrm>
            <a:off x="1000125" y="5527477"/>
            <a:ext cx="7411641" cy="1134070"/>
          </a:xfrm>
          <a:prstGeom prst="rect">
            <a:avLst/>
          </a:prstGeom>
        </p:spPr>
        <p:txBody>
          <a:bodyPr lIns="0" tIns="0" rIns="0" bIns="0" anchor="t"/>
          <a:lstStyle>
            <a:lvl1pPr marL="0" indent="0">
              <a:spcBef>
                <a:spcPts val="0"/>
              </a:spcBef>
              <a:buSzTx/>
              <a:buNone/>
              <a:defRPr sz="3234">
                <a:solidFill>
                  <a:srgbClr val="6696B6"/>
                </a:solidFill>
                <a:latin typeface="+mj-lt"/>
                <a:ea typeface="+mj-ea"/>
                <a:cs typeface="+mj-cs"/>
                <a:sym typeface="Helvetica Neue Bold Condensed"/>
              </a:defRPr>
            </a:lvl1pPr>
            <a:lvl2pPr marL="0" indent="0">
              <a:spcBef>
                <a:spcPts val="0"/>
              </a:spcBef>
              <a:buSzTx/>
              <a:buNone/>
              <a:defRPr sz="3234">
                <a:solidFill>
                  <a:srgbClr val="6696B6"/>
                </a:solidFill>
                <a:latin typeface="+mj-lt"/>
                <a:ea typeface="+mj-ea"/>
                <a:cs typeface="+mj-cs"/>
                <a:sym typeface="Helvetica Neue Bold Condensed"/>
              </a:defRPr>
            </a:lvl2pPr>
            <a:lvl3pPr marL="0" indent="0">
              <a:spcBef>
                <a:spcPts val="0"/>
              </a:spcBef>
              <a:buSzTx/>
              <a:buNone/>
              <a:defRPr sz="3234">
                <a:solidFill>
                  <a:srgbClr val="6696B6"/>
                </a:solidFill>
                <a:latin typeface="+mj-lt"/>
                <a:ea typeface="+mj-ea"/>
                <a:cs typeface="+mj-cs"/>
                <a:sym typeface="Helvetica Neue Bold Condensed"/>
              </a:defRPr>
            </a:lvl3pPr>
            <a:lvl4pPr marL="0" indent="0">
              <a:spcBef>
                <a:spcPts val="0"/>
              </a:spcBef>
              <a:buSzTx/>
              <a:buNone/>
              <a:defRPr sz="3234">
                <a:solidFill>
                  <a:srgbClr val="6696B6"/>
                </a:solidFill>
                <a:latin typeface="+mj-lt"/>
                <a:ea typeface="+mj-ea"/>
                <a:cs typeface="+mj-cs"/>
                <a:sym typeface="Helvetica Neue Bold Condensed"/>
              </a:defRPr>
            </a:lvl4pPr>
            <a:lvl5pPr marL="0" indent="0">
              <a:spcBef>
                <a:spcPts val="0"/>
              </a:spcBef>
              <a:buSzTx/>
              <a:buNone/>
              <a:defRPr sz="3234">
                <a:solidFill>
                  <a:srgbClr val="6696B6"/>
                </a:solidFill>
                <a:latin typeface="+mj-lt"/>
                <a:ea typeface="+mj-ea"/>
                <a:cs typeface="+mj-cs"/>
                <a:sym typeface="Helvetica Neue Bold Condensed"/>
              </a:defRPr>
            </a:lvl5pPr>
          </a:lstStyle>
          <a:p>
            <a:pPr lvl="0">
              <a:defRPr sz="1800">
                <a:solidFill>
                  <a:srgbClr val="000000"/>
                </a:solidFill>
              </a:defRPr>
            </a:pPr>
            <a:r>
              <a:rPr sz="3234">
                <a:solidFill>
                  <a:srgbClr val="6696B6"/>
                </a:solidFill>
              </a:rPr>
              <a:t>Body Level One</a:t>
            </a:r>
          </a:p>
          <a:p>
            <a:pPr lvl="1">
              <a:defRPr sz="1800">
                <a:solidFill>
                  <a:srgbClr val="000000"/>
                </a:solidFill>
              </a:defRPr>
            </a:pPr>
            <a:r>
              <a:rPr sz="3234">
                <a:solidFill>
                  <a:srgbClr val="6696B6"/>
                </a:solidFill>
              </a:rPr>
              <a:t>Body Level Two</a:t>
            </a:r>
          </a:p>
          <a:p>
            <a:pPr lvl="2">
              <a:defRPr sz="1800">
                <a:solidFill>
                  <a:srgbClr val="000000"/>
                </a:solidFill>
              </a:defRPr>
            </a:pPr>
            <a:r>
              <a:rPr sz="3234">
                <a:solidFill>
                  <a:srgbClr val="6696B6"/>
                </a:solidFill>
              </a:rPr>
              <a:t>Body Level Three</a:t>
            </a:r>
          </a:p>
          <a:p>
            <a:pPr lvl="3">
              <a:defRPr sz="1800">
                <a:solidFill>
                  <a:srgbClr val="000000"/>
                </a:solidFill>
              </a:defRPr>
            </a:pPr>
            <a:r>
              <a:rPr sz="3234">
                <a:solidFill>
                  <a:srgbClr val="6696B6"/>
                </a:solidFill>
              </a:rPr>
              <a:t>Body Level Four</a:t>
            </a:r>
          </a:p>
          <a:p>
            <a:pPr lvl="4">
              <a:defRPr sz="1800">
                <a:solidFill>
                  <a:srgbClr val="000000"/>
                </a:solidFill>
              </a:defRPr>
            </a:pPr>
            <a:r>
              <a:rPr sz="3234">
                <a:solidFill>
                  <a:srgbClr val="6696B6"/>
                </a:solidFill>
              </a:rPr>
              <a:t>Body Level Five</a:t>
            </a:r>
          </a:p>
        </p:txBody>
      </p:sp>
    </p:spTree>
    <p:extLst>
      <p:ext uri="{BB962C8B-B14F-4D97-AF65-F5344CB8AC3E}">
        <p14:creationId xmlns:p14="http://schemas.microsoft.com/office/powerpoint/2010/main" val="3561511633"/>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xfrm>
            <a:off x="8780463" y="4100513"/>
            <a:ext cx="166687" cy="152400"/>
          </a:xfrm>
          <a:prstGeom prst="rect">
            <a:avLst/>
          </a:prstGeom>
          <a:ln/>
        </p:spPr>
        <p:txBody>
          <a:bodyPr/>
          <a:lstStyle>
            <a:lvl1pPr>
              <a:defRPr/>
            </a:lvl1pPr>
          </a:lstStyle>
          <a:p>
            <a:pPr>
              <a:defRPr/>
            </a:pPr>
            <a:fld id="{89A9F04B-CCB0-B24D-903C-4F5E3E0FA90F}" type="slidenum">
              <a:rPr lang="en-US"/>
              <a:pPr>
                <a:defRPr/>
              </a:pPr>
              <a:t>‹#›</a:t>
            </a:fld>
            <a:endParaRPr lang="en-US"/>
          </a:p>
        </p:txBody>
      </p:sp>
    </p:spTree>
    <p:extLst>
      <p:ext uri="{BB962C8B-B14F-4D97-AF65-F5344CB8AC3E}">
        <p14:creationId xmlns:p14="http://schemas.microsoft.com/office/powerpoint/2010/main" val="2355256747"/>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800658961"/>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Text Box 3"/>
          <p:cNvSpPr txBox="1">
            <a:spLocks noGrp="1" noChangeArrowheads="1"/>
          </p:cNvSpPr>
          <p:nvPr>
            <p:ph type="sldNum" sz="quarter" idx="10"/>
          </p:nvPr>
        </p:nvSpPr>
        <p:spPr>
          <a:xfrm>
            <a:off x="8780463" y="4100513"/>
            <a:ext cx="166687" cy="152400"/>
          </a:xfrm>
          <a:prstGeom prst="rect">
            <a:avLst/>
          </a:prstGeom>
          <a:ln/>
        </p:spPr>
        <p:txBody>
          <a:bodyPr/>
          <a:lstStyle>
            <a:lvl1pPr>
              <a:defRPr/>
            </a:lvl1pPr>
          </a:lstStyle>
          <a:p>
            <a:pPr>
              <a:defRPr/>
            </a:pPr>
            <a:fld id="{D3C6F69E-87E6-D543-BBD0-4F67586BF86F}" type="slidenum">
              <a:rPr lang="en-US"/>
              <a:pPr>
                <a:defRPr/>
              </a:pPr>
              <a:t>‹#›</a:t>
            </a:fld>
            <a:endParaRPr lang="en-US"/>
          </a:p>
        </p:txBody>
      </p:sp>
    </p:spTree>
    <p:extLst>
      <p:ext uri="{BB962C8B-B14F-4D97-AF65-F5344CB8AC3E}">
        <p14:creationId xmlns:p14="http://schemas.microsoft.com/office/powerpoint/2010/main" val="2723638943"/>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79400" y="1485900"/>
            <a:ext cx="3905250" cy="41021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337050" y="1485900"/>
            <a:ext cx="3905250" cy="41021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Box 3"/>
          <p:cNvSpPr txBox="1">
            <a:spLocks noGrp="1" noChangeArrowheads="1"/>
          </p:cNvSpPr>
          <p:nvPr>
            <p:ph type="sldNum" sz="quarter" idx="10"/>
          </p:nvPr>
        </p:nvSpPr>
        <p:spPr>
          <a:xfrm>
            <a:off x="8780463" y="4100513"/>
            <a:ext cx="166687" cy="152400"/>
          </a:xfrm>
          <a:prstGeom prst="rect">
            <a:avLst/>
          </a:prstGeom>
          <a:ln/>
        </p:spPr>
        <p:txBody>
          <a:bodyPr/>
          <a:lstStyle>
            <a:lvl1pPr>
              <a:defRPr/>
            </a:lvl1pPr>
          </a:lstStyle>
          <a:p>
            <a:pPr>
              <a:defRPr/>
            </a:pPr>
            <a:fld id="{E3099EDA-4E60-6647-B3EB-A6AFCBF02785}" type="slidenum">
              <a:rPr lang="en-US"/>
              <a:pPr>
                <a:defRPr/>
              </a:pPr>
              <a:t>‹#›</a:t>
            </a:fld>
            <a:endParaRPr lang="en-US"/>
          </a:p>
        </p:txBody>
      </p:sp>
    </p:spTree>
    <p:extLst>
      <p:ext uri="{BB962C8B-B14F-4D97-AF65-F5344CB8AC3E}">
        <p14:creationId xmlns:p14="http://schemas.microsoft.com/office/powerpoint/2010/main" val="1800197936"/>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ext Box 3"/>
          <p:cNvSpPr txBox="1">
            <a:spLocks noGrp="1" noChangeArrowheads="1"/>
          </p:cNvSpPr>
          <p:nvPr>
            <p:ph type="sldNum" sz="quarter" idx="10"/>
          </p:nvPr>
        </p:nvSpPr>
        <p:spPr>
          <a:xfrm>
            <a:off x="8780463" y="4100513"/>
            <a:ext cx="166687" cy="152400"/>
          </a:xfrm>
          <a:prstGeom prst="rect">
            <a:avLst/>
          </a:prstGeom>
          <a:ln/>
        </p:spPr>
        <p:txBody>
          <a:bodyPr/>
          <a:lstStyle>
            <a:lvl1pPr>
              <a:defRPr/>
            </a:lvl1pPr>
          </a:lstStyle>
          <a:p>
            <a:pPr>
              <a:defRPr/>
            </a:pPr>
            <a:fld id="{C94C0226-D48F-744C-A518-8EC781A7C49E}" type="slidenum">
              <a:rPr lang="en-US"/>
              <a:pPr>
                <a:defRPr/>
              </a:pPr>
              <a:t>‹#›</a:t>
            </a:fld>
            <a:endParaRPr lang="en-US"/>
          </a:p>
        </p:txBody>
      </p:sp>
    </p:spTree>
    <p:extLst>
      <p:ext uri="{BB962C8B-B14F-4D97-AF65-F5344CB8AC3E}">
        <p14:creationId xmlns:p14="http://schemas.microsoft.com/office/powerpoint/2010/main" val="232808943"/>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Box 3"/>
          <p:cNvSpPr txBox="1">
            <a:spLocks noGrp="1" noChangeArrowheads="1"/>
          </p:cNvSpPr>
          <p:nvPr>
            <p:ph type="sldNum" sz="quarter" idx="10"/>
          </p:nvPr>
        </p:nvSpPr>
        <p:spPr>
          <a:xfrm>
            <a:off x="8780463" y="4100513"/>
            <a:ext cx="166687" cy="152400"/>
          </a:xfrm>
          <a:prstGeom prst="rect">
            <a:avLst/>
          </a:prstGeom>
          <a:ln/>
        </p:spPr>
        <p:txBody>
          <a:bodyPr/>
          <a:lstStyle>
            <a:lvl1pPr>
              <a:defRPr/>
            </a:lvl1pPr>
          </a:lstStyle>
          <a:p>
            <a:pPr>
              <a:defRPr/>
            </a:pPr>
            <a:fld id="{CBC06FFB-8574-F64F-871C-0F5DC4BCACF5}" type="slidenum">
              <a:rPr lang="en-US"/>
              <a:pPr>
                <a:defRPr/>
              </a:pPr>
              <a:t>‹#›</a:t>
            </a:fld>
            <a:endParaRPr lang="en-US"/>
          </a:p>
        </p:txBody>
      </p:sp>
    </p:spTree>
    <p:extLst>
      <p:ext uri="{BB962C8B-B14F-4D97-AF65-F5344CB8AC3E}">
        <p14:creationId xmlns:p14="http://schemas.microsoft.com/office/powerpoint/2010/main" val="4206326196"/>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 Box 3"/>
          <p:cNvSpPr txBox="1">
            <a:spLocks noGrp="1" noChangeArrowheads="1"/>
          </p:cNvSpPr>
          <p:nvPr>
            <p:ph type="sldNum" sz="quarter" idx="10"/>
          </p:nvPr>
        </p:nvSpPr>
        <p:spPr>
          <a:xfrm>
            <a:off x="8780463" y="4100513"/>
            <a:ext cx="166687" cy="152400"/>
          </a:xfrm>
          <a:prstGeom prst="rect">
            <a:avLst/>
          </a:prstGeom>
          <a:ln/>
        </p:spPr>
        <p:txBody>
          <a:bodyPr/>
          <a:lstStyle>
            <a:lvl1pPr>
              <a:defRPr/>
            </a:lvl1pPr>
          </a:lstStyle>
          <a:p>
            <a:pPr>
              <a:defRPr/>
            </a:pPr>
            <a:fld id="{9C82BC18-25E8-7640-A3F6-42ADE75176DE}" type="slidenum">
              <a:rPr lang="en-US"/>
              <a:pPr>
                <a:defRPr/>
              </a:pPr>
              <a:t>‹#›</a:t>
            </a:fld>
            <a:endParaRPr lang="en-US"/>
          </a:p>
        </p:txBody>
      </p:sp>
    </p:spTree>
    <p:extLst>
      <p:ext uri="{BB962C8B-B14F-4D97-AF65-F5344CB8AC3E}">
        <p14:creationId xmlns:p14="http://schemas.microsoft.com/office/powerpoint/2010/main" val="1788230137"/>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3"/>
          <p:cNvSpPr txBox="1">
            <a:spLocks noGrp="1" noChangeArrowheads="1"/>
          </p:cNvSpPr>
          <p:nvPr>
            <p:ph type="sldNum" sz="quarter" idx="10"/>
          </p:nvPr>
        </p:nvSpPr>
        <p:spPr>
          <a:xfrm>
            <a:off x="8780463" y="4100513"/>
            <a:ext cx="166687" cy="152400"/>
          </a:xfrm>
          <a:prstGeom prst="rect">
            <a:avLst/>
          </a:prstGeom>
          <a:ln/>
        </p:spPr>
        <p:txBody>
          <a:bodyPr/>
          <a:lstStyle>
            <a:lvl1pPr>
              <a:defRPr/>
            </a:lvl1pPr>
          </a:lstStyle>
          <a:p>
            <a:pPr>
              <a:defRPr/>
            </a:pPr>
            <a:fld id="{FDD9847A-BDBC-204A-9CE5-403C09C8ABC2}" type="slidenum">
              <a:rPr lang="en-US"/>
              <a:pPr>
                <a:defRPr/>
              </a:pPr>
              <a:t>‹#›</a:t>
            </a:fld>
            <a:endParaRPr lang="en-US"/>
          </a:p>
        </p:txBody>
      </p:sp>
    </p:spTree>
    <p:extLst>
      <p:ext uri="{BB962C8B-B14F-4D97-AF65-F5344CB8AC3E}">
        <p14:creationId xmlns:p14="http://schemas.microsoft.com/office/powerpoint/2010/main" val="1799904547"/>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Arial" charset="0"/>
            </a:endParaRP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3"/>
          <p:cNvSpPr txBox="1">
            <a:spLocks noGrp="1" noChangeArrowheads="1"/>
          </p:cNvSpPr>
          <p:nvPr>
            <p:ph type="sldNum" sz="quarter" idx="10"/>
          </p:nvPr>
        </p:nvSpPr>
        <p:spPr>
          <a:xfrm>
            <a:off x="8780463" y="4100513"/>
            <a:ext cx="166687" cy="152400"/>
          </a:xfrm>
          <a:prstGeom prst="rect">
            <a:avLst/>
          </a:prstGeom>
          <a:ln/>
        </p:spPr>
        <p:txBody>
          <a:bodyPr/>
          <a:lstStyle>
            <a:lvl1pPr>
              <a:defRPr/>
            </a:lvl1pPr>
          </a:lstStyle>
          <a:p>
            <a:pPr>
              <a:defRPr/>
            </a:pPr>
            <a:fld id="{EA513DFE-AC75-224B-BED0-5B274B41D0E5}" type="slidenum">
              <a:rPr lang="en-US"/>
              <a:pPr>
                <a:defRPr/>
              </a:pPr>
              <a:t>‹#›</a:t>
            </a:fld>
            <a:endParaRPr lang="en-US"/>
          </a:p>
        </p:txBody>
      </p:sp>
    </p:spTree>
    <p:extLst>
      <p:ext uri="{BB962C8B-B14F-4D97-AF65-F5344CB8AC3E}">
        <p14:creationId xmlns:p14="http://schemas.microsoft.com/office/powerpoint/2010/main" val="1824452421"/>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9" name="Rectangle 1"/>
          <p:cNvSpPr>
            <a:spLocks noGrp="1" noChangeArrowheads="1"/>
          </p:cNvSpPr>
          <p:nvPr>
            <p:ph type="title"/>
          </p:nvPr>
        </p:nvSpPr>
        <p:spPr bwMode="auto">
          <a:xfrm>
            <a:off x="254000" y="256032"/>
            <a:ext cx="8585200" cy="711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91440" bIns="50800" numCol="1" anchor="ctr" anchorCtr="0" compatLnSpc="1">
            <a:prstTxWarp prst="textNoShape">
              <a:avLst/>
            </a:prstTxWarp>
          </a:bodyPr>
          <a:lstStyle/>
          <a:p>
            <a:pPr lvl="0"/>
            <a:r>
              <a:rPr lang="en-US">
                <a:sym typeface="Arial" charset="0"/>
              </a:rPr>
              <a:t>Click to edit Master title style</a:t>
            </a:r>
          </a:p>
        </p:txBody>
      </p:sp>
      <p:sp>
        <p:nvSpPr>
          <p:cNvPr id="2050" name="Rectangle 2"/>
          <p:cNvSpPr>
            <a:spLocks noGrp="1" noChangeArrowheads="1"/>
          </p:cNvSpPr>
          <p:nvPr>
            <p:ph type="body" idx="1"/>
          </p:nvPr>
        </p:nvSpPr>
        <p:spPr bwMode="auto">
          <a:xfrm>
            <a:off x="279400" y="1485900"/>
            <a:ext cx="7962900" cy="410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91440" bIns="50800" numCol="1" anchor="t" anchorCtr="0" compatLnSpc="1">
            <a:prstTxWarp prst="textNoShape">
              <a:avLst/>
            </a:prstTxWarp>
          </a:bodyPr>
          <a:lstStyle/>
          <a:p>
            <a:pPr lvl="0"/>
            <a:r>
              <a:rPr lang="en-US">
                <a:sym typeface="Arial" charset="0"/>
              </a:rPr>
              <a:t>Click to edit Master text styles</a:t>
            </a:r>
          </a:p>
          <a:p>
            <a:pPr lvl="1"/>
            <a:r>
              <a:rPr lang="en-US">
                <a:sym typeface="Arial" charset="0"/>
              </a:rPr>
              <a:t>Second level</a:t>
            </a:r>
          </a:p>
          <a:p>
            <a:pPr lvl="2"/>
            <a:r>
              <a:rPr lang="en-US">
                <a:sym typeface="Arial" charset="0"/>
              </a:rPr>
              <a:t>Third level</a:t>
            </a:r>
          </a:p>
          <a:p>
            <a:pPr lvl="3"/>
            <a:r>
              <a:rPr lang="en-US">
                <a:sym typeface="Arial" charset="0"/>
              </a:rPr>
              <a:t>Fourth level</a:t>
            </a:r>
          </a:p>
          <a:p>
            <a:pPr lvl="4"/>
            <a:r>
              <a:rPr lang="en-US">
                <a:sym typeface="Arial" charset="0"/>
              </a:rPr>
              <a:t>Fifth level</a:t>
            </a:r>
          </a:p>
        </p:txBody>
      </p:sp>
      <p:cxnSp>
        <p:nvCxnSpPr>
          <p:cNvPr id="14" name="Straight Connector 13"/>
          <p:cNvCxnSpPr/>
          <p:nvPr userDrawn="1"/>
        </p:nvCxnSpPr>
        <p:spPr bwMode="auto">
          <a:xfrm>
            <a:off x="182880" y="228600"/>
            <a:ext cx="8686800" cy="0"/>
          </a:xfrm>
          <a:prstGeom prst="line">
            <a:avLst/>
          </a:prstGeom>
          <a:solidFill>
            <a:srgbClr val="4F81BD"/>
          </a:solidFill>
          <a:ln w="508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15" name="Straight Connector 14"/>
          <p:cNvCxnSpPr/>
          <p:nvPr userDrawn="1"/>
        </p:nvCxnSpPr>
        <p:spPr bwMode="auto">
          <a:xfrm>
            <a:off x="182880" y="6629400"/>
            <a:ext cx="8686800" cy="0"/>
          </a:xfrm>
          <a:prstGeom prst="line">
            <a:avLst/>
          </a:prstGeom>
          <a:solidFill>
            <a:srgbClr val="4F81BD"/>
          </a:solidFill>
          <a:ln w="1905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Lst>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hf hdr="0" ftr="0" dt="0"/>
  <p:txStyles>
    <p:titleStyle>
      <a:lvl1pPr marL="39688" indent="-39688" algn="l" rtl="0" eaLnBrk="0" fontAlgn="base" hangingPunct="0">
        <a:spcBef>
          <a:spcPct val="0"/>
        </a:spcBef>
        <a:spcAft>
          <a:spcPct val="0"/>
        </a:spcAft>
        <a:defRPr lang="en-US" sz="3200">
          <a:solidFill>
            <a:srgbClr val="4A7594"/>
          </a:solidFill>
          <a:latin typeface="+mj-lt"/>
          <a:ea typeface="+mj-ea"/>
          <a:cs typeface="+mj-cs"/>
          <a:sym typeface="Arial" charset="0"/>
        </a:defRPr>
      </a:lvl1pPr>
      <a:lvl2pPr marL="39688" indent="-39688" algn="l" rtl="0" eaLnBrk="0" fontAlgn="base" hangingPunct="0">
        <a:spcBef>
          <a:spcPct val="0"/>
        </a:spcBef>
        <a:spcAft>
          <a:spcPct val="0"/>
        </a:spcAft>
        <a:defRPr sz="3600">
          <a:solidFill>
            <a:schemeClr val="tx1"/>
          </a:solidFill>
          <a:latin typeface="Arial" charset="0"/>
          <a:ea typeface="ヒラギノ角ゴ ProN W3" charset="0"/>
          <a:cs typeface="ヒラギノ角ゴ ProN W3" charset="0"/>
          <a:sym typeface="Arial" charset="0"/>
        </a:defRPr>
      </a:lvl2pPr>
      <a:lvl3pPr marL="39688" indent="-39688" algn="l" rtl="0" eaLnBrk="0" fontAlgn="base" hangingPunct="0">
        <a:spcBef>
          <a:spcPct val="0"/>
        </a:spcBef>
        <a:spcAft>
          <a:spcPct val="0"/>
        </a:spcAft>
        <a:defRPr sz="3600">
          <a:solidFill>
            <a:schemeClr val="tx1"/>
          </a:solidFill>
          <a:latin typeface="Arial" charset="0"/>
          <a:ea typeface="ヒラギノ角ゴ ProN W3" charset="0"/>
          <a:cs typeface="ヒラギノ角ゴ ProN W3" charset="0"/>
          <a:sym typeface="Arial" charset="0"/>
        </a:defRPr>
      </a:lvl3pPr>
      <a:lvl4pPr marL="39688" indent="-39688" algn="l" rtl="0" eaLnBrk="0" fontAlgn="base" hangingPunct="0">
        <a:spcBef>
          <a:spcPct val="0"/>
        </a:spcBef>
        <a:spcAft>
          <a:spcPct val="0"/>
        </a:spcAft>
        <a:defRPr sz="3600">
          <a:solidFill>
            <a:schemeClr val="tx1"/>
          </a:solidFill>
          <a:latin typeface="Arial" charset="0"/>
          <a:ea typeface="ヒラギノ角ゴ ProN W3" charset="0"/>
          <a:cs typeface="ヒラギノ角ゴ ProN W3" charset="0"/>
          <a:sym typeface="Arial" charset="0"/>
        </a:defRPr>
      </a:lvl4pPr>
      <a:lvl5pPr marL="39688" indent="-39688" algn="l" rtl="0" eaLnBrk="0" fontAlgn="base" hangingPunct="0">
        <a:spcBef>
          <a:spcPct val="0"/>
        </a:spcBef>
        <a:spcAft>
          <a:spcPct val="0"/>
        </a:spcAft>
        <a:defRPr sz="3600">
          <a:solidFill>
            <a:schemeClr val="tx1"/>
          </a:solidFill>
          <a:latin typeface="Arial" charset="0"/>
          <a:ea typeface="ヒラギノ角ゴ ProN W3" charset="0"/>
          <a:cs typeface="ヒラギノ角ゴ ProN W3" charset="0"/>
          <a:sym typeface="Arial" charset="0"/>
        </a:defRPr>
      </a:lvl5pPr>
      <a:lvl6pPr marL="496888" algn="l" rtl="0" fontAlgn="base">
        <a:spcBef>
          <a:spcPct val="0"/>
        </a:spcBef>
        <a:spcAft>
          <a:spcPct val="0"/>
        </a:spcAft>
        <a:defRPr sz="3600">
          <a:solidFill>
            <a:schemeClr val="tx1"/>
          </a:solidFill>
          <a:latin typeface="Arial" charset="0"/>
          <a:ea typeface="ヒラギノ角ゴ ProN W3" charset="0"/>
          <a:cs typeface="ヒラギノ角ゴ ProN W3" charset="0"/>
          <a:sym typeface="Arial" charset="0"/>
        </a:defRPr>
      </a:lvl6pPr>
      <a:lvl7pPr marL="954088" algn="l" rtl="0" fontAlgn="base">
        <a:spcBef>
          <a:spcPct val="0"/>
        </a:spcBef>
        <a:spcAft>
          <a:spcPct val="0"/>
        </a:spcAft>
        <a:defRPr sz="3600">
          <a:solidFill>
            <a:schemeClr val="tx1"/>
          </a:solidFill>
          <a:latin typeface="Arial" charset="0"/>
          <a:ea typeface="ヒラギノ角ゴ ProN W3" charset="0"/>
          <a:cs typeface="ヒラギノ角ゴ ProN W3" charset="0"/>
          <a:sym typeface="Arial" charset="0"/>
        </a:defRPr>
      </a:lvl7pPr>
      <a:lvl8pPr marL="1411288" algn="l" rtl="0" fontAlgn="base">
        <a:spcBef>
          <a:spcPct val="0"/>
        </a:spcBef>
        <a:spcAft>
          <a:spcPct val="0"/>
        </a:spcAft>
        <a:defRPr sz="3600">
          <a:solidFill>
            <a:schemeClr val="tx1"/>
          </a:solidFill>
          <a:latin typeface="Arial" charset="0"/>
          <a:ea typeface="ヒラギノ角ゴ ProN W3" charset="0"/>
          <a:cs typeface="ヒラギノ角ゴ ProN W3" charset="0"/>
          <a:sym typeface="Arial" charset="0"/>
        </a:defRPr>
      </a:lvl8pPr>
      <a:lvl9pPr marL="1868488" algn="l" rtl="0" fontAlgn="base">
        <a:spcBef>
          <a:spcPct val="0"/>
        </a:spcBef>
        <a:spcAft>
          <a:spcPct val="0"/>
        </a:spcAft>
        <a:defRPr sz="3600">
          <a:solidFill>
            <a:schemeClr val="tx1"/>
          </a:solidFill>
          <a:latin typeface="Arial" charset="0"/>
          <a:ea typeface="ヒラギノ角ゴ ProN W3" charset="0"/>
          <a:cs typeface="ヒラギノ角ゴ ProN W3" charset="0"/>
          <a:sym typeface="Arial" charset="0"/>
        </a:defRPr>
      </a:lvl9pPr>
    </p:titleStyle>
    <p:bodyStyle>
      <a:lvl1pPr marL="382588" indent="-342900" algn="l" rtl="0" eaLnBrk="0" fontAlgn="base" hangingPunct="0">
        <a:spcBef>
          <a:spcPts val="800"/>
        </a:spcBef>
        <a:spcAft>
          <a:spcPct val="0"/>
        </a:spcAft>
        <a:buClr>
          <a:srgbClr val="000000"/>
        </a:buClr>
        <a:buSzPct val="100000"/>
        <a:buFont typeface="Arial" charset="0"/>
        <a:buChar char="•"/>
        <a:defRPr sz="2200">
          <a:solidFill>
            <a:schemeClr val="tx1"/>
          </a:solidFill>
          <a:latin typeface="+mn-lt"/>
          <a:ea typeface="+mn-ea"/>
          <a:cs typeface="+mn-cs"/>
          <a:sym typeface="Arial" charset="0"/>
        </a:defRPr>
      </a:lvl1pPr>
      <a:lvl2pPr marL="731838" indent="-285750" algn="l" rtl="0" eaLnBrk="0" fontAlgn="base" hangingPunct="0">
        <a:spcBef>
          <a:spcPts val="700"/>
        </a:spcBef>
        <a:spcAft>
          <a:spcPct val="0"/>
        </a:spcAft>
        <a:buClr>
          <a:srgbClr val="000000"/>
        </a:buClr>
        <a:buSzPct val="100000"/>
        <a:buFont typeface="Arial" charset="0"/>
        <a:buChar char="»"/>
        <a:defRPr>
          <a:solidFill>
            <a:schemeClr val="tx1"/>
          </a:solidFill>
          <a:latin typeface="+mn-lt"/>
          <a:ea typeface="+mn-ea"/>
          <a:cs typeface="+mn-cs"/>
          <a:sym typeface="Arial" charset="0"/>
        </a:defRPr>
      </a:lvl2pPr>
      <a:lvl3pPr marL="1131888" indent="-228600" algn="l" rtl="0" eaLnBrk="0" fontAlgn="base" hangingPunct="0">
        <a:spcBef>
          <a:spcPts val="600"/>
        </a:spcBef>
        <a:spcAft>
          <a:spcPct val="0"/>
        </a:spcAft>
        <a:buClr>
          <a:srgbClr val="000000"/>
        </a:buClr>
        <a:buSzPct val="100000"/>
        <a:buFont typeface="Arial" charset="0"/>
        <a:buChar char="•"/>
        <a:defRPr sz="1400">
          <a:solidFill>
            <a:schemeClr val="tx1"/>
          </a:solidFill>
          <a:latin typeface="+mn-lt"/>
          <a:ea typeface="+mn-ea"/>
          <a:cs typeface="+mn-cs"/>
          <a:sym typeface="Arial" charset="0"/>
        </a:defRPr>
      </a:lvl3pPr>
      <a:lvl4pPr marL="1589088" indent="-228600" algn="l" rtl="0" eaLnBrk="0" fontAlgn="base" hangingPunct="0">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4pPr>
      <a:lvl5pPr marL="2046288" indent="-228600" algn="l" rtl="0" eaLnBrk="0" fontAlgn="base" hangingPunct="0">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5pPr>
      <a:lvl6pPr marL="2503488" indent="-228600" algn="l" rtl="0" fontAlgn="base">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6pPr>
      <a:lvl7pPr marL="2960688" indent="-228600" algn="l" rtl="0" fontAlgn="base">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7pPr>
      <a:lvl8pPr marL="3417888" indent="-228600" algn="l" rtl="0" fontAlgn="base">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8pPr>
      <a:lvl9pPr marL="3875088" indent="-228600" algn="l" rtl="0" fontAlgn="base">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4" Type="http://schemas.openxmlformats.org/officeDocument/2006/relationships/image" Target="../media/image2.jpeg"/><Relationship Id="rId1" Type="http://schemas.openxmlformats.org/officeDocument/2006/relationships/tags" Target="../tags/tag2.xml"/><Relationship Id="rId2"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8.xml"/><Relationship Id="rId4" Type="http://schemas.openxmlformats.org/officeDocument/2006/relationships/image" Target="../media/image10.jpeg"/><Relationship Id="rId1" Type="http://schemas.openxmlformats.org/officeDocument/2006/relationships/tags" Target="../tags/tag9.xml"/><Relationship Id="rId2"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9.xml"/><Relationship Id="rId4" Type="http://schemas.openxmlformats.org/officeDocument/2006/relationships/image" Target="../media/image11.jpeg"/><Relationship Id="rId1" Type="http://schemas.openxmlformats.org/officeDocument/2006/relationships/tags" Target="../tags/tag10.xml"/><Relationship Id="rId2"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tags" Target="../tags/tag11.xml"/><Relationship Id="rId2" Type="http://schemas.openxmlformats.org/officeDocument/2006/relationships/slideLayout" Target="../slideLayouts/slideLayout2.xml"/><Relationship Id="rId3" Type="http://schemas.openxmlformats.org/officeDocument/2006/relationships/notesSlide" Target="../notesSlides/notesSlide10.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1.xml"/><Relationship Id="rId4" Type="http://schemas.openxmlformats.org/officeDocument/2006/relationships/image" Target="../media/image12.jpeg"/><Relationship Id="rId1" Type="http://schemas.openxmlformats.org/officeDocument/2006/relationships/tags" Target="../tags/tag12.xml"/><Relationship Id="rId2"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2.xml"/><Relationship Id="rId4" Type="http://schemas.openxmlformats.org/officeDocument/2006/relationships/image" Target="../media/image13.png"/><Relationship Id="rId1" Type="http://schemas.openxmlformats.org/officeDocument/2006/relationships/tags" Target="../tags/tag13.xml"/><Relationship Id="rId2"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3.xml"/><Relationship Id="rId4" Type="http://schemas.openxmlformats.org/officeDocument/2006/relationships/image" Target="../media/image14.jpeg"/><Relationship Id="rId5" Type="http://schemas.openxmlformats.org/officeDocument/2006/relationships/image" Target="../media/image15.jpeg"/><Relationship Id="rId6" Type="http://schemas.openxmlformats.org/officeDocument/2006/relationships/image" Target="../media/image16.jpeg"/><Relationship Id="rId1" Type="http://schemas.openxmlformats.org/officeDocument/2006/relationships/tags" Target="../tags/tag14.xml"/><Relationship Id="rId2"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4.xml"/><Relationship Id="rId4" Type="http://schemas.openxmlformats.org/officeDocument/2006/relationships/image" Target="../media/image17.jpeg"/><Relationship Id="rId5" Type="http://schemas.openxmlformats.org/officeDocument/2006/relationships/image" Target="../media/image18.jpeg"/><Relationship Id="rId6" Type="http://schemas.openxmlformats.org/officeDocument/2006/relationships/image" Target="../media/image19.jpeg"/><Relationship Id="rId1" Type="http://schemas.openxmlformats.org/officeDocument/2006/relationships/tags" Target="../tags/tag15.xml"/><Relationship Id="rId2"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video" Target="../media/media3.mp4"/><Relationship Id="rId4" Type="http://schemas.openxmlformats.org/officeDocument/2006/relationships/slideLayout" Target="../slideLayouts/slideLayout2.xml"/><Relationship Id="rId5" Type="http://schemas.openxmlformats.org/officeDocument/2006/relationships/notesSlide" Target="../notesSlides/notesSlide15.xml"/><Relationship Id="rId6" Type="http://schemas.openxmlformats.org/officeDocument/2006/relationships/image" Target="../media/image20.png"/><Relationship Id="rId1" Type="http://schemas.openxmlformats.org/officeDocument/2006/relationships/tags" Target="../tags/tag16.xml"/><Relationship Id="rId2" Type="http://schemas.microsoft.com/office/2007/relationships/media" Target="../media/media3.mp4"/></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6.xml"/><Relationship Id="rId4" Type="http://schemas.openxmlformats.org/officeDocument/2006/relationships/slide" Target="slide19.xml"/><Relationship Id="rId5" Type="http://schemas.openxmlformats.org/officeDocument/2006/relationships/image" Target="../media/image21.png"/><Relationship Id="rId1" Type="http://schemas.openxmlformats.org/officeDocument/2006/relationships/tags" Target="../tags/tag17.xml"/><Relationship Id="rId2"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7.xml"/><Relationship Id="rId4" Type="http://schemas.openxmlformats.org/officeDocument/2006/relationships/image" Target="../media/image22.tif"/><Relationship Id="rId5" Type="http://schemas.openxmlformats.org/officeDocument/2006/relationships/slide" Target="slide19.xml"/><Relationship Id="rId6" Type="http://schemas.openxmlformats.org/officeDocument/2006/relationships/image" Target="../media/image23.png"/><Relationship Id="rId7" Type="http://schemas.openxmlformats.org/officeDocument/2006/relationships/slide" Target="slide20.xml"/><Relationship Id="rId8" Type="http://schemas.openxmlformats.org/officeDocument/2006/relationships/slide" Target="slide21.xml"/><Relationship Id="rId9" Type="http://schemas.openxmlformats.org/officeDocument/2006/relationships/slide" Target="slide22.xml"/><Relationship Id="rId1" Type="http://schemas.openxmlformats.org/officeDocument/2006/relationships/tags" Target="../tags/tag18.xml"/><Relationship Id="rId2"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tags" Target="../tags/tag3.xml"/><Relationship Id="rId2" Type="http://schemas.openxmlformats.org/officeDocument/2006/relationships/slideLayout" Target="../slideLayouts/slideLayout2.xml"/><Relationship Id="rId3"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8.xml"/><Relationship Id="rId4" Type="http://schemas.openxmlformats.org/officeDocument/2006/relationships/image" Target="../media/image22.tif"/><Relationship Id="rId5" Type="http://schemas.openxmlformats.org/officeDocument/2006/relationships/image" Target="../media/image24.png"/><Relationship Id="rId6" Type="http://schemas.openxmlformats.org/officeDocument/2006/relationships/slide" Target="slide19.xml"/><Relationship Id="rId7" Type="http://schemas.openxmlformats.org/officeDocument/2006/relationships/image" Target="../media/image23.png"/><Relationship Id="rId8" Type="http://schemas.openxmlformats.org/officeDocument/2006/relationships/slide" Target="slide20.xml"/><Relationship Id="rId9" Type="http://schemas.openxmlformats.org/officeDocument/2006/relationships/slide" Target="slide21.xml"/><Relationship Id="rId10" Type="http://schemas.openxmlformats.org/officeDocument/2006/relationships/slide" Target="slide22.xml"/><Relationship Id="rId1" Type="http://schemas.openxmlformats.org/officeDocument/2006/relationships/tags" Target="../tags/tag19.xml"/><Relationship Id="rId2"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9.xml"/><Relationship Id="rId4" Type="http://schemas.openxmlformats.org/officeDocument/2006/relationships/image" Target="../media/image25.png"/><Relationship Id="rId5" Type="http://schemas.openxmlformats.org/officeDocument/2006/relationships/image" Target="../media/image26.png"/><Relationship Id="rId6" Type="http://schemas.openxmlformats.org/officeDocument/2006/relationships/slide" Target="slide19.xml"/><Relationship Id="rId7" Type="http://schemas.openxmlformats.org/officeDocument/2006/relationships/image" Target="../media/image23.png"/><Relationship Id="rId8" Type="http://schemas.openxmlformats.org/officeDocument/2006/relationships/slide" Target="slide20.xml"/><Relationship Id="rId9" Type="http://schemas.openxmlformats.org/officeDocument/2006/relationships/slide" Target="slide21.xml"/><Relationship Id="rId10" Type="http://schemas.openxmlformats.org/officeDocument/2006/relationships/slide" Target="slide22.xml"/><Relationship Id="rId1" Type="http://schemas.openxmlformats.org/officeDocument/2006/relationships/tags" Target="../tags/tag20.xml"/><Relationship Id="rId2"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tags" Target="../tags/tag21.xml"/><Relationship Id="rId2" Type="http://schemas.openxmlformats.org/officeDocument/2006/relationships/slideLayout" Target="../slideLayouts/slideLayout2.xml"/><Relationship Id="rId3" Type="http://schemas.openxmlformats.org/officeDocument/2006/relationships/notesSlide" Target="../notesSlides/notesSlide20.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1.xml"/><Relationship Id="rId4" Type="http://schemas.openxmlformats.org/officeDocument/2006/relationships/image" Target="../media/image27.jpeg"/><Relationship Id="rId5" Type="http://schemas.openxmlformats.org/officeDocument/2006/relationships/image" Target="../media/image28.jpeg"/><Relationship Id="rId1" Type="http://schemas.openxmlformats.org/officeDocument/2006/relationships/tags" Target="../tags/tag22.xml"/><Relationship Id="rId2"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2.xml"/><Relationship Id="rId4" Type="http://schemas.openxmlformats.org/officeDocument/2006/relationships/slide" Target="slide25.xml"/><Relationship Id="rId5" Type="http://schemas.openxmlformats.org/officeDocument/2006/relationships/image" Target="../media/image29.png"/><Relationship Id="rId1" Type="http://schemas.openxmlformats.org/officeDocument/2006/relationships/tags" Target="../tags/tag23.xml"/><Relationship Id="rId2"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1" Type="http://schemas.openxmlformats.org/officeDocument/2006/relationships/slide" Target="slide29.xml"/><Relationship Id="rId12" Type="http://schemas.openxmlformats.org/officeDocument/2006/relationships/slide" Target="slide30.xml"/><Relationship Id="rId13" Type="http://schemas.openxmlformats.org/officeDocument/2006/relationships/slide" Target="slide31.xml"/><Relationship Id="rId14" Type="http://schemas.openxmlformats.org/officeDocument/2006/relationships/slide" Target="slide32.xml"/><Relationship Id="rId15" Type="http://schemas.openxmlformats.org/officeDocument/2006/relationships/slide" Target="slide33.xml"/><Relationship Id="rId1" Type="http://schemas.openxmlformats.org/officeDocument/2006/relationships/tags" Target="../tags/tag24.xml"/><Relationship Id="rId2" Type="http://schemas.openxmlformats.org/officeDocument/2006/relationships/slideLayout" Target="../slideLayouts/slideLayout12.xml"/><Relationship Id="rId3" Type="http://schemas.openxmlformats.org/officeDocument/2006/relationships/notesSlide" Target="../notesSlides/notesSlide23.xml"/><Relationship Id="rId4" Type="http://schemas.openxmlformats.org/officeDocument/2006/relationships/image" Target="../media/image30.tif"/><Relationship Id="rId5" Type="http://schemas.openxmlformats.org/officeDocument/2006/relationships/image" Target="../media/image31.tif"/><Relationship Id="rId6" Type="http://schemas.openxmlformats.org/officeDocument/2006/relationships/image" Target="../media/image32.tiff"/><Relationship Id="rId7" Type="http://schemas.openxmlformats.org/officeDocument/2006/relationships/slide" Target="slide26.xml"/><Relationship Id="rId8" Type="http://schemas.openxmlformats.org/officeDocument/2006/relationships/image" Target="../media/image23.png"/><Relationship Id="rId9" Type="http://schemas.openxmlformats.org/officeDocument/2006/relationships/slide" Target="slide27.xml"/><Relationship Id="rId10" Type="http://schemas.openxmlformats.org/officeDocument/2006/relationships/slide" Target="slide28.xml"/></Relationships>
</file>

<file path=ppt/slides/_rels/slide26.xml.rels><?xml version="1.0" encoding="UTF-8" standalone="yes"?>
<Relationships xmlns="http://schemas.openxmlformats.org/package/2006/relationships"><Relationship Id="rId11" Type="http://schemas.openxmlformats.org/officeDocument/2006/relationships/slide" Target="slide30.xml"/><Relationship Id="rId12" Type="http://schemas.openxmlformats.org/officeDocument/2006/relationships/slide" Target="slide31.xml"/><Relationship Id="rId13" Type="http://schemas.openxmlformats.org/officeDocument/2006/relationships/slide" Target="slide32.xml"/><Relationship Id="rId14" Type="http://schemas.openxmlformats.org/officeDocument/2006/relationships/slide" Target="slide33.xml"/><Relationship Id="rId1" Type="http://schemas.openxmlformats.org/officeDocument/2006/relationships/tags" Target="../tags/tag25.xml"/><Relationship Id="rId2" Type="http://schemas.openxmlformats.org/officeDocument/2006/relationships/slideLayout" Target="../slideLayouts/slideLayout12.xml"/><Relationship Id="rId3" Type="http://schemas.openxmlformats.org/officeDocument/2006/relationships/notesSlide" Target="../notesSlides/notesSlide24.xml"/><Relationship Id="rId4" Type="http://schemas.openxmlformats.org/officeDocument/2006/relationships/image" Target="../media/image30.tif"/><Relationship Id="rId5" Type="http://schemas.openxmlformats.org/officeDocument/2006/relationships/image" Target="../media/image33.tiff"/><Relationship Id="rId6" Type="http://schemas.openxmlformats.org/officeDocument/2006/relationships/slide" Target="slide26.xml"/><Relationship Id="rId7" Type="http://schemas.openxmlformats.org/officeDocument/2006/relationships/image" Target="../media/image23.png"/><Relationship Id="rId8" Type="http://schemas.openxmlformats.org/officeDocument/2006/relationships/slide" Target="slide27.xml"/><Relationship Id="rId9" Type="http://schemas.openxmlformats.org/officeDocument/2006/relationships/slide" Target="slide28.xml"/><Relationship Id="rId10" Type="http://schemas.openxmlformats.org/officeDocument/2006/relationships/slide" Target="slide29.xml"/></Relationships>
</file>

<file path=ppt/slides/_rels/slide27.xml.rels><?xml version="1.0" encoding="UTF-8" standalone="yes"?>
<Relationships xmlns="http://schemas.openxmlformats.org/package/2006/relationships"><Relationship Id="rId11" Type="http://schemas.openxmlformats.org/officeDocument/2006/relationships/slide" Target="slide30.xml"/><Relationship Id="rId12" Type="http://schemas.openxmlformats.org/officeDocument/2006/relationships/slide" Target="slide31.xml"/><Relationship Id="rId13" Type="http://schemas.openxmlformats.org/officeDocument/2006/relationships/slide" Target="slide32.xml"/><Relationship Id="rId14" Type="http://schemas.openxmlformats.org/officeDocument/2006/relationships/slide" Target="slide33.xml"/><Relationship Id="rId1" Type="http://schemas.openxmlformats.org/officeDocument/2006/relationships/tags" Target="../tags/tag26.xml"/><Relationship Id="rId2" Type="http://schemas.openxmlformats.org/officeDocument/2006/relationships/slideLayout" Target="../slideLayouts/slideLayout12.xml"/><Relationship Id="rId3" Type="http://schemas.openxmlformats.org/officeDocument/2006/relationships/notesSlide" Target="../notesSlides/notesSlide25.xml"/><Relationship Id="rId4" Type="http://schemas.openxmlformats.org/officeDocument/2006/relationships/image" Target="../media/image30.tif"/><Relationship Id="rId5" Type="http://schemas.openxmlformats.org/officeDocument/2006/relationships/image" Target="../media/image33.tiff"/><Relationship Id="rId6" Type="http://schemas.openxmlformats.org/officeDocument/2006/relationships/slide" Target="slide26.xml"/><Relationship Id="rId7" Type="http://schemas.openxmlformats.org/officeDocument/2006/relationships/image" Target="../media/image23.png"/><Relationship Id="rId8" Type="http://schemas.openxmlformats.org/officeDocument/2006/relationships/slide" Target="slide27.xml"/><Relationship Id="rId9" Type="http://schemas.openxmlformats.org/officeDocument/2006/relationships/slide" Target="slide28.xml"/><Relationship Id="rId10" Type="http://schemas.openxmlformats.org/officeDocument/2006/relationships/slide" Target="slide29.xml"/></Relationships>
</file>

<file path=ppt/slides/_rels/slide28.xml.rels><?xml version="1.0" encoding="UTF-8" standalone="yes"?>
<Relationships xmlns="http://schemas.openxmlformats.org/package/2006/relationships"><Relationship Id="rId11" Type="http://schemas.openxmlformats.org/officeDocument/2006/relationships/slide" Target="slide30.xml"/><Relationship Id="rId12" Type="http://schemas.openxmlformats.org/officeDocument/2006/relationships/slide" Target="slide31.xml"/><Relationship Id="rId13" Type="http://schemas.openxmlformats.org/officeDocument/2006/relationships/slide" Target="slide32.xml"/><Relationship Id="rId14" Type="http://schemas.openxmlformats.org/officeDocument/2006/relationships/slide" Target="slide33.xml"/><Relationship Id="rId1" Type="http://schemas.openxmlformats.org/officeDocument/2006/relationships/tags" Target="../tags/tag27.xml"/><Relationship Id="rId2" Type="http://schemas.openxmlformats.org/officeDocument/2006/relationships/slideLayout" Target="../slideLayouts/slideLayout12.xml"/><Relationship Id="rId3" Type="http://schemas.openxmlformats.org/officeDocument/2006/relationships/notesSlide" Target="../notesSlides/notesSlide26.xml"/><Relationship Id="rId4" Type="http://schemas.openxmlformats.org/officeDocument/2006/relationships/image" Target="../media/image30.tif"/><Relationship Id="rId5" Type="http://schemas.openxmlformats.org/officeDocument/2006/relationships/image" Target="../media/image33.tiff"/><Relationship Id="rId6" Type="http://schemas.openxmlformats.org/officeDocument/2006/relationships/slide" Target="slide26.xml"/><Relationship Id="rId7" Type="http://schemas.openxmlformats.org/officeDocument/2006/relationships/image" Target="../media/image23.png"/><Relationship Id="rId8" Type="http://schemas.openxmlformats.org/officeDocument/2006/relationships/slide" Target="slide27.xml"/><Relationship Id="rId9" Type="http://schemas.openxmlformats.org/officeDocument/2006/relationships/slide" Target="slide28.xml"/><Relationship Id="rId10" Type="http://schemas.openxmlformats.org/officeDocument/2006/relationships/slide" Target="slide29.xml"/></Relationships>
</file>

<file path=ppt/slides/_rels/slide29.xml.rels><?xml version="1.0" encoding="UTF-8" standalone="yes"?>
<Relationships xmlns="http://schemas.openxmlformats.org/package/2006/relationships"><Relationship Id="rId11" Type="http://schemas.openxmlformats.org/officeDocument/2006/relationships/slide" Target="slide30.xml"/><Relationship Id="rId12" Type="http://schemas.openxmlformats.org/officeDocument/2006/relationships/slide" Target="slide31.xml"/><Relationship Id="rId13" Type="http://schemas.openxmlformats.org/officeDocument/2006/relationships/slide" Target="slide32.xml"/><Relationship Id="rId14" Type="http://schemas.openxmlformats.org/officeDocument/2006/relationships/slide" Target="slide33.xml"/><Relationship Id="rId1" Type="http://schemas.openxmlformats.org/officeDocument/2006/relationships/tags" Target="../tags/tag28.xml"/><Relationship Id="rId2" Type="http://schemas.openxmlformats.org/officeDocument/2006/relationships/slideLayout" Target="../slideLayouts/slideLayout12.xml"/><Relationship Id="rId3" Type="http://schemas.openxmlformats.org/officeDocument/2006/relationships/notesSlide" Target="../notesSlides/notesSlide27.xml"/><Relationship Id="rId4" Type="http://schemas.openxmlformats.org/officeDocument/2006/relationships/image" Target="../media/image30.tif"/><Relationship Id="rId5" Type="http://schemas.openxmlformats.org/officeDocument/2006/relationships/image" Target="../media/image33.tiff"/><Relationship Id="rId6" Type="http://schemas.openxmlformats.org/officeDocument/2006/relationships/slide" Target="slide26.xml"/><Relationship Id="rId7" Type="http://schemas.openxmlformats.org/officeDocument/2006/relationships/image" Target="../media/image23.png"/><Relationship Id="rId8" Type="http://schemas.openxmlformats.org/officeDocument/2006/relationships/slide" Target="slide27.xml"/><Relationship Id="rId9" Type="http://schemas.openxmlformats.org/officeDocument/2006/relationships/slide" Target="slide28.xml"/><Relationship Id="rId10" Type="http://schemas.openxmlformats.org/officeDocument/2006/relationships/slide" Target="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3.jpeg"/></Relationships>
</file>

<file path=ppt/slides/_rels/slide30.xml.rels><?xml version="1.0" encoding="UTF-8" standalone="yes"?>
<Relationships xmlns="http://schemas.openxmlformats.org/package/2006/relationships"><Relationship Id="rId11" Type="http://schemas.openxmlformats.org/officeDocument/2006/relationships/slide" Target="slide30.xml"/><Relationship Id="rId12" Type="http://schemas.openxmlformats.org/officeDocument/2006/relationships/slide" Target="slide31.xml"/><Relationship Id="rId13" Type="http://schemas.openxmlformats.org/officeDocument/2006/relationships/slide" Target="slide32.xml"/><Relationship Id="rId14" Type="http://schemas.openxmlformats.org/officeDocument/2006/relationships/slide" Target="slide33.xml"/><Relationship Id="rId1" Type="http://schemas.openxmlformats.org/officeDocument/2006/relationships/tags" Target="../tags/tag29.xml"/><Relationship Id="rId2" Type="http://schemas.openxmlformats.org/officeDocument/2006/relationships/slideLayout" Target="../slideLayouts/slideLayout12.xml"/><Relationship Id="rId3" Type="http://schemas.openxmlformats.org/officeDocument/2006/relationships/notesSlide" Target="../notesSlides/notesSlide28.xml"/><Relationship Id="rId4" Type="http://schemas.openxmlformats.org/officeDocument/2006/relationships/image" Target="../media/image30.tif"/><Relationship Id="rId5" Type="http://schemas.openxmlformats.org/officeDocument/2006/relationships/image" Target="../media/image33.tiff"/><Relationship Id="rId6" Type="http://schemas.openxmlformats.org/officeDocument/2006/relationships/slide" Target="slide26.xml"/><Relationship Id="rId7" Type="http://schemas.openxmlformats.org/officeDocument/2006/relationships/image" Target="../media/image23.png"/><Relationship Id="rId8" Type="http://schemas.openxmlformats.org/officeDocument/2006/relationships/slide" Target="slide27.xml"/><Relationship Id="rId9" Type="http://schemas.openxmlformats.org/officeDocument/2006/relationships/slide" Target="slide28.xml"/><Relationship Id="rId10" Type="http://schemas.openxmlformats.org/officeDocument/2006/relationships/slide" Target="slide29.xml"/></Relationships>
</file>

<file path=ppt/slides/_rels/slide31.xml.rels><?xml version="1.0" encoding="UTF-8" standalone="yes"?>
<Relationships xmlns="http://schemas.openxmlformats.org/package/2006/relationships"><Relationship Id="rId11" Type="http://schemas.openxmlformats.org/officeDocument/2006/relationships/slide" Target="slide30.xml"/><Relationship Id="rId12" Type="http://schemas.openxmlformats.org/officeDocument/2006/relationships/slide" Target="slide31.xml"/><Relationship Id="rId13" Type="http://schemas.openxmlformats.org/officeDocument/2006/relationships/slide" Target="slide32.xml"/><Relationship Id="rId14" Type="http://schemas.openxmlformats.org/officeDocument/2006/relationships/slide" Target="slide33.xml"/><Relationship Id="rId1" Type="http://schemas.openxmlformats.org/officeDocument/2006/relationships/tags" Target="../tags/tag30.xml"/><Relationship Id="rId2" Type="http://schemas.openxmlformats.org/officeDocument/2006/relationships/slideLayout" Target="../slideLayouts/slideLayout12.xml"/><Relationship Id="rId3" Type="http://schemas.openxmlformats.org/officeDocument/2006/relationships/notesSlide" Target="../notesSlides/notesSlide29.xml"/><Relationship Id="rId4" Type="http://schemas.openxmlformats.org/officeDocument/2006/relationships/image" Target="../media/image33.tiff"/><Relationship Id="rId5" Type="http://schemas.openxmlformats.org/officeDocument/2006/relationships/image" Target="../media/image30.tif"/><Relationship Id="rId6" Type="http://schemas.openxmlformats.org/officeDocument/2006/relationships/slide" Target="slide26.xml"/><Relationship Id="rId7" Type="http://schemas.openxmlformats.org/officeDocument/2006/relationships/image" Target="../media/image23.png"/><Relationship Id="rId8" Type="http://schemas.openxmlformats.org/officeDocument/2006/relationships/slide" Target="slide27.xml"/><Relationship Id="rId9" Type="http://schemas.openxmlformats.org/officeDocument/2006/relationships/slide" Target="slide28.xml"/><Relationship Id="rId10" Type="http://schemas.openxmlformats.org/officeDocument/2006/relationships/slide" Target="slide29.xml"/></Relationships>
</file>

<file path=ppt/slides/_rels/slide32.xml.rels><?xml version="1.0" encoding="UTF-8" standalone="yes"?>
<Relationships xmlns="http://schemas.openxmlformats.org/package/2006/relationships"><Relationship Id="rId11" Type="http://schemas.openxmlformats.org/officeDocument/2006/relationships/slide" Target="slide30.xml"/><Relationship Id="rId12" Type="http://schemas.openxmlformats.org/officeDocument/2006/relationships/slide" Target="slide31.xml"/><Relationship Id="rId13" Type="http://schemas.openxmlformats.org/officeDocument/2006/relationships/slide" Target="slide32.xml"/><Relationship Id="rId14" Type="http://schemas.openxmlformats.org/officeDocument/2006/relationships/slide" Target="slide33.xml"/><Relationship Id="rId1" Type="http://schemas.openxmlformats.org/officeDocument/2006/relationships/tags" Target="../tags/tag31.xml"/><Relationship Id="rId2" Type="http://schemas.openxmlformats.org/officeDocument/2006/relationships/slideLayout" Target="../slideLayouts/slideLayout12.xml"/><Relationship Id="rId3" Type="http://schemas.openxmlformats.org/officeDocument/2006/relationships/notesSlide" Target="../notesSlides/notesSlide30.xml"/><Relationship Id="rId4" Type="http://schemas.openxmlformats.org/officeDocument/2006/relationships/image" Target="../media/image33.tiff"/><Relationship Id="rId5" Type="http://schemas.openxmlformats.org/officeDocument/2006/relationships/image" Target="../media/image30.tif"/><Relationship Id="rId6" Type="http://schemas.openxmlformats.org/officeDocument/2006/relationships/slide" Target="slide26.xml"/><Relationship Id="rId7" Type="http://schemas.openxmlformats.org/officeDocument/2006/relationships/image" Target="../media/image23.png"/><Relationship Id="rId8" Type="http://schemas.openxmlformats.org/officeDocument/2006/relationships/slide" Target="slide27.xml"/><Relationship Id="rId9" Type="http://schemas.openxmlformats.org/officeDocument/2006/relationships/slide" Target="slide28.xml"/><Relationship Id="rId10" Type="http://schemas.openxmlformats.org/officeDocument/2006/relationships/slide" Target="slide29.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1.xml"/><Relationship Id="rId4" Type="http://schemas.openxmlformats.org/officeDocument/2006/relationships/image" Target="../media/image34.png"/><Relationship Id="rId1" Type="http://schemas.openxmlformats.org/officeDocument/2006/relationships/tags" Target="../tags/tag32.xml"/><Relationship Id="rId2"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2.xml"/><Relationship Id="rId4" Type="http://schemas.openxmlformats.org/officeDocument/2006/relationships/image" Target="../media/image35.png"/><Relationship Id="rId1" Type="http://schemas.openxmlformats.org/officeDocument/2006/relationships/tags" Target="../tags/tag33.xml"/><Relationship Id="rId2"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3.xml"/><Relationship Id="rId4" Type="http://schemas.openxmlformats.org/officeDocument/2006/relationships/image" Target="../media/image36.png"/><Relationship Id="rId1" Type="http://schemas.openxmlformats.org/officeDocument/2006/relationships/tags" Target="../tags/tag34.xml"/><Relationship Id="rId2"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tags" Target="../tags/tag35.xml"/><Relationship Id="rId2" Type="http://schemas.openxmlformats.org/officeDocument/2006/relationships/slideLayout" Target="../slideLayouts/slideLayout2.xml"/><Relationship Id="rId3" Type="http://schemas.openxmlformats.org/officeDocument/2006/relationships/notesSlide" Target="../notesSlides/notesSlide34.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5.xml"/><Relationship Id="rId4" Type="http://schemas.openxmlformats.org/officeDocument/2006/relationships/image" Target="../media/image37.jpeg"/><Relationship Id="rId1" Type="http://schemas.openxmlformats.org/officeDocument/2006/relationships/tags" Target="../tags/tag36.xml"/><Relationship Id="rId2"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6.xml"/><Relationship Id="rId4" Type="http://schemas.openxmlformats.org/officeDocument/2006/relationships/image" Target="../media/image38.jpeg"/><Relationship Id="rId1" Type="http://schemas.openxmlformats.org/officeDocument/2006/relationships/tags" Target="../tags/tag37.xml"/><Relationship Id="rId2"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7.xml"/><Relationship Id="rId4" Type="http://schemas.openxmlformats.org/officeDocument/2006/relationships/image" Target="../media/image39.png"/><Relationship Id="rId1" Type="http://schemas.openxmlformats.org/officeDocument/2006/relationships/tags" Target="../tags/tag38.xml"/><Relationship Id="rId2"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1" Type="http://schemas.openxmlformats.org/officeDocument/2006/relationships/tags" Target="../tags/tag39.xml"/><Relationship Id="rId2" Type="http://schemas.openxmlformats.org/officeDocument/2006/relationships/slideLayout" Target="../slideLayouts/slideLayout2.xml"/><Relationship Id="rId3" Type="http://schemas.openxmlformats.org/officeDocument/2006/relationships/notesSlide" Target="../notesSlides/notesSlide38.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0.jpeg"/></Relationships>
</file>

<file path=ppt/slides/_rels/slide5.xml.rels><?xml version="1.0" encoding="UTF-8" standalone="yes"?>
<Relationships xmlns="http://schemas.openxmlformats.org/package/2006/relationships"><Relationship Id="rId3" Type="http://schemas.openxmlformats.org/officeDocument/2006/relationships/video" Target="../media/media1.mp4"/><Relationship Id="rId4" Type="http://schemas.openxmlformats.org/officeDocument/2006/relationships/slideLayout" Target="../slideLayouts/slideLayout2.xml"/><Relationship Id="rId5" Type="http://schemas.openxmlformats.org/officeDocument/2006/relationships/notesSlide" Target="../notesSlides/notesSlide3.xml"/><Relationship Id="rId6" Type="http://schemas.openxmlformats.org/officeDocument/2006/relationships/image" Target="../media/image4.png"/><Relationship Id="rId1" Type="http://schemas.openxmlformats.org/officeDocument/2006/relationships/tags" Target="../tags/tag4.xml"/><Relationship Id="rId2" Type="http://schemas.microsoft.com/office/2007/relationships/media" Target="../media/media1.mp4"/></Relationships>
</file>

<file path=ppt/slides/_rels/slide6.xml.rels><?xml version="1.0" encoding="UTF-8" standalone="yes"?>
<Relationships xmlns="http://schemas.openxmlformats.org/package/2006/relationships"><Relationship Id="rId3" Type="http://schemas.openxmlformats.org/officeDocument/2006/relationships/video" Target="../media/media2.mp4"/><Relationship Id="rId4" Type="http://schemas.openxmlformats.org/officeDocument/2006/relationships/slideLayout" Target="../slideLayouts/slideLayout2.xml"/><Relationship Id="rId5" Type="http://schemas.openxmlformats.org/officeDocument/2006/relationships/notesSlide" Target="../notesSlides/notesSlide4.xml"/><Relationship Id="rId6" Type="http://schemas.openxmlformats.org/officeDocument/2006/relationships/image" Target="../media/image5.png"/><Relationship Id="rId1" Type="http://schemas.openxmlformats.org/officeDocument/2006/relationships/tags" Target="../tags/tag5.xml"/><Relationship Id="rId2" Type="http://schemas.microsoft.com/office/2007/relationships/media" Target="../media/media2.mp4"/></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5.xml"/><Relationship Id="rId4" Type="http://schemas.openxmlformats.org/officeDocument/2006/relationships/image" Target="../media/image6.jpeg"/><Relationship Id="rId1" Type="http://schemas.openxmlformats.org/officeDocument/2006/relationships/tags" Target="../tags/tag6.xml"/><Relationship Id="rId2"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6.xml"/><Relationship Id="rId4" Type="http://schemas.openxmlformats.org/officeDocument/2006/relationships/image" Target="../media/image7.jpeg"/><Relationship Id="rId1" Type="http://schemas.openxmlformats.org/officeDocument/2006/relationships/tags" Target="../tags/tag7.xml"/><Relationship Id="rId2"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7.xml"/><Relationship Id="rId4" Type="http://schemas.openxmlformats.org/officeDocument/2006/relationships/image" Target="../media/image8.png"/><Relationship Id="rId5" Type="http://schemas.openxmlformats.org/officeDocument/2006/relationships/image" Target="../media/image9.jpeg"/><Relationship Id="rId1" Type="http://schemas.openxmlformats.org/officeDocument/2006/relationships/tags" Target="../tags/tag8.xml"/><Relationship Id="rId2"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Lesson Three: Defensive Shooting Fundamentals</a:t>
            </a:r>
            <a:endParaRPr lang="en-US" dirty="0"/>
          </a:p>
        </p:txBody>
      </p:sp>
      <p:pic>
        <p:nvPicPr>
          <p:cNvPr id="2" name="Picture 1" descr="Img4466.jpg"/>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1" y="0"/>
            <a:ext cx="9144000" cy="6858000"/>
          </a:xfrm>
          <a:prstGeom prst="rect">
            <a:avLst/>
          </a:prstGeom>
        </p:spPr>
      </p:pic>
      <p:sp>
        <p:nvSpPr>
          <p:cNvPr id="5" name="Rectangle 4"/>
          <p:cNvSpPr/>
          <p:nvPr/>
        </p:nvSpPr>
        <p:spPr bwMode="auto">
          <a:xfrm>
            <a:off x="0" y="0"/>
            <a:ext cx="4584700" cy="6858000"/>
          </a:xfrm>
          <a:prstGeom prst="rect">
            <a:avLst/>
          </a:prstGeom>
          <a:solidFill>
            <a:schemeClr val="tx1">
              <a:alpha val="50000"/>
            </a:schemeClr>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endParaRPr>
          </a:p>
        </p:txBody>
      </p:sp>
      <p:sp>
        <p:nvSpPr>
          <p:cNvPr id="8" name="Rectangle 3"/>
          <p:cNvSpPr>
            <a:spLocks/>
          </p:cNvSpPr>
          <p:nvPr/>
        </p:nvSpPr>
        <p:spPr bwMode="auto">
          <a:xfrm>
            <a:off x="228600" y="1181100"/>
            <a:ext cx="4572000" cy="2171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40639" bIns="0"/>
          <a:lstStyle/>
          <a:p>
            <a:pPr marL="39688">
              <a:lnSpc>
                <a:spcPts val="3600"/>
              </a:lnSpc>
              <a:defRPr/>
            </a:pPr>
            <a:r>
              <a:rPr lang="en-US" sz="3600" b="1" dirty="0" smtClean="0">
                <a:solidFill>
                  <a:schemeClr val="bg1"/>
                </a:solidFill>
                <a:latin typeface="Helvetica" panose="020B0604020202020204" pitchFamily="34" charset="0"/>
                <a:ea typeface="ＭＳ Ｐゴシック" charset="0"/>
                <a:cs typeface="Helvetica" panose="020B0604020202020204" pitchFamily="34" charset="0"/>
                <a:sym typeface="Arial Bold" charset="0"/>
              </a:rPr>
              <a:t>Defensive </a:t>
            </a:r>
            <a:r>
              <a:rPr lang="en-US" sz="3600" b="1" smtClean="0">
                <a:solidFill>
                  <a:schemeClr val="bg1"/>
                </a:solidFill>
                <a:latin typeface="Helvetica" panose="020B0604020202020204" pitchFamily="34" charset="0"/>
                <a:ea typeface="ＭＳ Ｐゴシック" charset="0"/>
                <a:cs typeface="Helvetica" panose="020B0604020202020204" pitchFamily="34" charset="0"/>
                <a:sym typeface="Arial Bold" charset="0"/>
              </a:rPr>
              <a:t>Shooting Fundamentals</a:t>
            </a:r>
            <a:endParaRPr lang="en-US" sz="3600" b="1" dirty="0">
              <a:solidFill>
                <a:schemeClr val="bg1"/>
              </a:solidFill>
              <a:latin typeface="Helvetica" panose="020B0604020202020204" pitchFamily="34" charset="0"/>
              <a:ea typeface="ＭＳ Ｐゴシック" charset="0"/>
              <a:cs typeface="Helvetica" panose="020B0604020202020204" pitchFamily="34" charset="0"/>
              <a:sym typeface="Arial Bold" charset="0"/>
            </a:endParaRPr>
          </a:p>
        </p:txBody>
      </p:sp>
      <p:sp>
        <p:nvSpPr>
          <p:cNvPr id="9" name="Rectangle 2"/>
          <p:cNvSpPr>
            <a:spLocks/>
          </p:cNvSpPr>
          <p:nvPr/>
        </p:nvSpPr>
        <p:spPr bwMode="auto">
          <a:xfrm>
            <a:off x="228600" y="457200"/>
            <a:ext cx="7251700"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9688"/>
            <a:r>
              <a:rPr lang="en-US" sz="3600" dirty="0">
                <a:solidFill>
                  <a:srgbClr val="FFFFFF"/>
                </a:solidFill>
                <a:latin typeface="Palatino Linotype" panose="02040502050505030304" pitchFamily="18" charset="0"/>
                <a:ea typeface="ＭＳ Ｐゴシック" charset="0"/>
                <a:cs typeface="Arial" panose="020B0604020202020204" pitchFamily="34" charset="0"/>
              </a:rPr>
              <a:t>Lesson </a:t>
            </a:r>
            <a:r>
              <a:rPr lang="en-US" sz="3600" dirty="0" smtClean="0">
                <a:solidFill>
                  <a:srgbClr val="FFFFFF"/>
                </a:solidFill>
                <a:latin typeface="Palatino Linotype" panose="02040502050505030304" pitchFamily="18" charset="0"/>
                <a:ea typeface="ＭＳ Ｐゴシック" charset="0"/>
                <a:cs typeface="Arial" panose="020B0604020202020204" pitchFamily="34" charset="0"/>
              </a:rPr>
              <a:t>Three</a:t>
            </a:r>
            <a:endParaRPr lang="en-US" sz="3600" dirty="0">
              <a:solidFill>
                <a:srgbClr val="FFFFFF"/>
              </a:solidFill>
              <a:latin typeface="Palatino Linotype" panose="02040502050505030304" pitchFamily="18" charset="0"/>
              <a:ea typeface="ＭＳ Ｐゴシック" charset="0"/>
              <a:cs typeface="Arial" panose="020B0604020202020204" pitchFamily="34" charset="0"/>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6497" name="Picture 1" descr="Img0743-KW.jp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1588" y="304800"/>
            <a:ext cx="7334250" cy="4591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6499" name="Rectangle 3"/>
          <p:cNvSpPr>
            <a:spLocks/>
          </p:cNvSpPr>
          <p:nvPr/>
        </p:nvSpPr>
        <p:spPr bwMode="auto">
          <a:xfrm>
            <a:off x="381000" y="4419600"/>
            <a:ext cx="8229600"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82588" indent="-342900">
              <a:spcAft>
                <a:spcPts val="600"/>
              </a:spcAft>
              <a:buFont typeface="+mj-ea"/>
              <a:buAutoNum type="circleNumDbPlain"/>
            </a:pPr>
            <a:endParaRPr lang="en-US" sz="1600" dirty="0">
              <a:solidFill>
                <a:srgbClr val="AD9F85"/>
              </a:solidFill>
              <a:ea typeface="ＭＳ Ｐゴシック" charset="0"/>
              <a:cs typeface="ＭＳ Ｐゴシック" charset="0"/>
            </a:endParaRPr>
          </a:p>
          <a:p>
            <a:pPr marL="382588" indent="-342900">
              <a:spcAft>
                <a:spcPts val="600"/>
              </a:spcAft>
              <a:buClr>
                <a:srgbClr val="000000"/>
              </a:buClr>
              <a:buSzPct val="100000"/>
              <a:buFont typeface="+mj-ea"/>
              <a:buAutoNum type="circleNumDbPlain" startAt="6"/>
            </a:pPr>
            <a:r>
              <a:rPr lang="en-US" sz="1600" dirty="0">
                <a:solidFill>
                  <a:schemeClr val="tx1"/>
                </a:solidFill>
                <a:ea typeface="ＭＳ Ｐゴシック" charset="0"/>
                <a:cs typeface="ＭＳ Ｐゴシック" charset="0"/>
              </a:rPr>
              <a:t>Solid isometric pressure should be applied from the front and the rear (described as a “push-pull” action, with the shooting hand pushing forward, and the support hand pulling back), which will aid in recoil management. </a:t>
            </a:r>
          </a:p>
          <a:p>
            <a:pPr marL="382588" indent="-342900">
              <a:spcAft>
                <a:spcPts val="600"/>
              </a:spcAft>
              <a:buClr>
                <a:srgbClr val="000000"/>
              </a:buClr>
              <a:buSzPct val="100000"/>
              <a:buFont typeface="+mj-ea"/>
              <a:buAutoNum type="circleNumDbPlain" startAt="6"/>
            </a:pPr>
            <a:r>
              <a:rPr lang="en-US" sz="1600" dirty="0">
                <a:solidFill>
                  <a:schemeClr val="tx1"/>
                </a:solidFill>
                <a:ea typeface="ＭＳ Ｐゴシック" charset="0"/>
                <a:cs typeface="ＭＳ Ｐゴシック" charset="0"/>
              </a:rPr>
              <a:t>The majority of pressure holding the firearm in place should come from the isometric tension between the two hands, rather than from trying to hold the pistol in place by finger pressure alone. That allows your trigger finger to work independently of the other fingers on your shooting hand, avoiding what’s referred to as “milking” the trigger. </a:t>
            </a:r>
          </a:p>
        </p:txBody>
      </p:sp>
      <p:sp>
        <p:nvSpPr>
          <p:cNvPr id="2" name="Title 1"/>
          <p:cNvSpPr>
            <a:spLocks noGrp="1"/>
          </p:cNvSpPr>
          <p:nvPr>
            <p:ph type="title" idx="4294967295"/>
          </p:nvPr>
        </p:nvSpPr>
        <p:spPr/>
        <p:txBody>
          <a:bodyPr/>
          <a:lstStyle/>
          <a:p>
            <a:r>
              <a:rPr lang="en-US" dirty="0" smtClean="0"/>
              <a:t>Proper Grip</a:t>
            </a:r>
            <a:endParaRPr lang="en-US" dirty="0"/>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7521" name="Picture 2" descr="Img0814-MM.jp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0" y="549275"/>
            <a:ext cx="8572500" cy="4754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515" name="Rectangle 3"/>
          <p:cNvSpPr>
            <a:spLocks/>
          </p:cNvSpPr>
          <p:nvPr/>
        </p:nvSpPr>
        <p:spPr bwMode="auto">
          <a:xfrm>
            <a:off x="381000" y="4953000"/>
            <a:ext cx="8229600"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40639" bIns="0"/>
          <a:lstStyle/>
          <a:p>
            <a:pPr marL="382588" indent="-342900">
              <a:buFont typeface="+mj-ea"/>
              <a:buAutoNum type="circleNumDbPlain" startAt="8"/>
              <a:defRPr/>
            </a:pPr>
            <a:endParaRPr lang="en-US" sz="1600" dirty="0">
              <a:solidFill>
                <a:srgbClr val="AD9F85"/>
              </a:solidFill>
              <a:ea typeface="ＭＳ Ｐゴシック" charset="0"/>
              <a:cs typeface="Arial" charset="0"/>
            </a:endParaRPr>
          </a:p>
          <a:p>
            <a:pPr marL="382588" indent="-342900">
              <a:buClr>
                <a:srgbClr val="000000"/>
              </a:buClr>
              <a:buSzPct val="100000"/>
              <a:buFont typeface="+mj-ea"/>
              <a:buAutoNum type="circleNumDbPlain" startAt="8"/>
              <a:defRPr/>
            </a:pPr>
            <a:r>
              <a:rPr lang="en-US" sz="1600" dirty="0">
                <a:solidFill>
                  <a:schemeClr val="tx1"/>
                </a:solidFill>
                <a:ea typeface="ＭＳ Ｐゴシック" charset="0"/>
                <a:cs typeface="Arial" charset="0"/>
              </a:rPr>
              <a:t>As seen from above, the tip of the trigger finger, when placed on the slide, should be directly across from the tip of the thumb on the support hand. Most new shooters will find their support thumb being much farther back than the tip of the trigger finger—this is corrected by rotating the support hand farther forward, resulting in what’s referred to as a “thumbs forward” grip.</a:t>
            </a:r>
          </a:p>
        </p:txBody>
      </p:sp>
      <p:sp>
        <p:nvSpPr>
          <p:cNvPr id="8" name="Title 7"/>
          <p:cNvSpPr>
            <a:spLocks noGrp="1"/>
          </p:cNvSpPr>
          <p:nvPr>
            <p:ph type="title" idx="4294967295"/>
          </p:nvPr>
        </p:nvSpPr>
        <p:spPr/>
        <p:txBody>
          <a:bodyPr/>
          <a:lstStyle/>
          <a:p>
            <a:r>
              <a:rPr lang="en-US" dirty="0" smtClean="0"/>
              <a:t>Proper Grip</a:t>
            </a:r>
            <a:endParaRPr lang="en-US" dirty="0"/>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53" name="Rectangle 6"/>
          <p:cNvSpPr>
            <a:spLocks/>
          </p:cNvSpPr>
          <p:nvPr/>
        </p:nvSpPr>
        <p:spPr bwMode="auto">
          <a:xfrm>
            <a:off x="508000" y="1016000"/>
            <a:ext cx="8026400" cy="530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217488" indent="-177800">
              <a:buFont typeface="Wingdings" charset="0"/>
              <a:buChar char="§"/>
            </a:pPr>
            <a:r>
              <a:rPr lang="en-US" sz="1800" dirty="0">
                <a:solidFill>
                  <a:schemeClr val="tx1"/>
                </a:solidFill>
                <a:ea typeface="ＭＳ Ｐゴシック" charset="0"/>
                <a:cs typeface="ＭＳ Ｐゴシック" charset="0"/>
              </a:rPr>
              <a:t>In the classroom or on the range, the term “shooting stance” usually implies a specific position for the arms, the head, the upper body, the legs, and the feet.  When it comes to the “perfect” stance, instructors can argue for hours about the optimal angle of the shoulders to the target (if any), how far apart the feet should be, and whether the arms should be flexed a little, flexed a lot, or not flexed at all. </a:t>
            </a:r>
          </a:p>
          <a:p>
            <a:pPr marL="217488" indent="-177800">
              <a:buFont typeface="Wingdings" charset="0"/>
              <a:buChar char="§"/>
            </a:pPr>
            <a:r>
              <a:rPr lang="en-US" sz="1800" dirty="0">
                <a:solidFill>
                  <a:schemeClr val="tx1"/>
                </a:solidFill>
                <a:ea typeface="ＭＳ Ｐゴシック" charset="0"/>
                <a:cs typeface="ＭＳ Ｐゴシック" charset="0"/>
              </a:rPr>
              <a:t>While you might have the luxury of perfecting each of those body positions when standing on the firing line at your local range, under the extreme stress of a violent attack, you’re not going to have the time </a:t>
            </a:r>
            <a:r>
              <a:rPr lang="en-US" sz="1800" i="1" dirty="0">
                <a:solidFill>
                  <a:schemeClr val="tx1"/>
                </a:solidFill>
                <a:ea typeface="ＭＳ Ｐゴシック" charset="0"/>
                <a:cs typeface="ＭＳ Ｐゴシック" charset="0"/>
              </a:rPr>
              <a:t>or</a:t>
            </a:r>
            <a:r>
              <a:rPr lang="en-US" sz="1800" dirty="0">
                <a:solidFill>
                  <a:schemeClr val="tx1"/>
                </a:solidFill>
                <a:ea typeface="ＭＳ Ｐゴシック" charset="0"/>
                <a:cs typeface="ＭＳ Ｐゴシック" charset="0"/>
              </a:rPr>
              <a:t> the luxury.  </a:t>
            </a:r>
          </a:p>
          <a:p>
            <a:pPr marL="217488" indent="-177800">
              <a:buFont typeface="Wingdings" charset="0"/>
              <a:buChar char="§"/>
            </a:pPr>
            <a:r>
              <a:rPr lang="en-US" sz="1800" dirty="0">
                <a:solidFill>
                  <a:schemeClr val="tx1"/>
                </a:solidFill>
                <a:ea typeface="ＭＳ Ｐゴシック" charset="0"/>
                <a:cs typeface="ＭＳ Ｐゴシック" charset="0"/>
              </a:rPr>
              <a:t>Instead, you’ll have to be prepared to shoot from whatever awkward position you find yourself in, which might include being seated, rapidly retreating, or lying flat on your back. </a:t>
            </a:r>
          </a:p>
        </p:txBody>
      </p:sp>
      <p:sp>
        <p:nvSpPr>
          <p:cNvPr id="2" name="Title 1"/>
          <p:cNvSpPr>
            <a:spLocks noGrp="1"/>
          </p:cNvSpPr>
          <p:nvPr>
            <p:ph type="title"/>
          </p:nvPr>
        </p:nvSpPr>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Shooting Platform, or “Stance”</a:t>
            </a:r>
            <a:endParaRPr lang="en-US" dirty="0" smtClean="0">
              <a:effectLst/>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7" name="Rectangle 6"/>
          <p:cNvSpPr>
            <a:spLocks/>
          </p:cNvSpPr>
          <p:nvPr/>
        </p:nvSpPr>
        <p:spPr bwMode="auto">
          <a:xfrm>
            <a:off x="508000" y="1016000"/>
            <a:ext cx="3073400" cy="530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217488" indent="-177800">
              <a:buFont typeface="Wingdings" charset="0"/>
              <a:buChar char="§"/>
            </a:pPr>
            <a:r>
              <a:rPr lang="en-US" sz="1800" dirty="0">
                <a:solidFill>
                  <a:schemeClr val="tx1"/>
                </a:solidFill>
                <a:ea typeface="ＭＳ Ｐゴシック" charset="0"/>
                <a:cs typeface="ＭＳ Ｐゴシック" charset="0"/>
              </a:rPr>
              <a:t>In addition, there is now ample evidence from a decade of police dash cam videos that suggest that the “automated responses” that occur during violent attacks, will have more of an effect on our body position, than will dozens or even hundreds of hours spent on the range.  </a:t>
            </a:r>
          </a:p>
          <a:p>
            <a:pPr marL="217488" indent="-177800">
              <a:buFont typeface="Wingdings" charset="0"/>
              <a:buChar char="§"/>
            </a:pPr>
            <a:r>
              <a:rPr lang="en-US" sz="1800" dirty="0">
                <a:solidFill>
                  <a:schemeClr val="tx1"/>
                </a:solidFill>
                <a:ea typeface="ＭＳ Ｐゴシック" charset="0"/>
                <a:cs typeface="ＭＳ Ｐゴシック" charset="0"/>
              </a:rPr>
              <a:t>While it’s often said, “we’ll fight the way we’ve trained,” those dash cam videos suggest that we should, “train the way we’ll fight</a:t>
            </a:r>
            <a:r>
              <a:rPr lang="en-US" sz="1800" dirty="0" smtClean="0">
                <a:solidFill>
                  <a:schemeClr val="tx1"/>
                </a:solidFill>
                <a:ea typeface="ＭＳ Ｐゴシック" charset="0"/>
                <a:cs typeface="ＭＳ Ｐゴシック" charset="0"/>
              </a:rPr>
              <a:t>.”</a:t>
            </a:r>
            <a:endParaRPr lang="en-US" sz="1800" dirty="0">
              <a:solidFill>
                <a:schemeClr val="tx1"/>
              </a:solidFill>
              <a:ea typeface="ＭＳ Ｐゴシック" charset="0"/>
              <a:cs typeface="ＭＳ Ｐゴシック" charset="0"/>
            </a:endParaRPr>
          </a:p>
        </p:txBody>
      </p:sp>
      <p:pic>
        <p:nvPicPr>
          <p:cNvPr id="2" name="Picture 1"/>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3733800" y="1066800"/>
            <a:ext cx="4953000" cy="3302000"/>
          </a:xfrm>
          <a:prstGeom prst="rect">
            <a:avLst/>
          </a:prstGeom>
          <a:noFill/>
          <a:ln w="12700">
            <a:solidFill>
              <a:schemeClr val="tx1"/>
            </a:solidFill>
            <a:round/>
            <a:headEnd/>
            <a:tailEnd/>
          </a:ln>
        </p:spPr>
      </p:pic>
      <p:sp>
        <p:nvSpPr>
          <p:cNvPr id="5" name="TextBox 4"/>
          <p:cNvSpPr txBox="1"/>
          <p:nvPr/>
        </p:nvSpPr>
        <p:spPr>
          <a:xfrm>
            <a:off x="3657600" y="4419600"/>
            <a:ext cx="5029200" cy="1200328"/>
          </a:xfrm>
          <a:prstGeom prst="rect">
            <a:avLst/>
          </a:prstGeom>
          <a:noFill/>
        </p:spPr>
        <p:txBody>
          <a:bodyPr wrap="square" rtlCol="0">
            <a:spAutoFit/>
          </a:bodyPr>
          <a:lstStyle/>
          <a:p>
            <a:r>
              <a:rPr lang="en-US" sz="1600" b="1" dirty="0" smtClean="0">
                <a:solidFill>
                  <a:srgbClr val="E10A0A"/>
                </a:solidFill>
                <a:latin typeface="+mn-lt"/>
              </a:rPr>
              <a:t>Image 3.1 </a:t>
            </a:r>
            <a:r>
              <a:rPr lang="en-US" sz="1600" b="1" dirty="0" smtClean="0">
                <a:latin typeface="+mn-lt"/>
              </a:rPr>
              <a:t>Automated Responses</a:t>
            </a:r>
          </a:p>
          <a:p>
            <a:r>
              <a:rPr lang="en-US" sz="1400" i="1" dirty="0" smtClean="0">
                <a:latin typeface="+mn-lt"/>
              </a:rPr>
              <a:t>A decade of dash cam videos has proven that the automated responses the occur during the first few seconds of a violent confrontation can have more of an effect on our body position than will dozens or even hundreds of hours at the range.</a:t>
            </a:r>
            <a:endParaRPr lang="en-US" sz="1400" dirty="0">
              <a:latin typeface="+mn-lt"/>
            </a:endParaRPr>
          </a:p>
        </p:txBody>
      </p:sp>
      <p:sp>
        <p:nvSpPr>
          <p:cNvPr id="3" name="Title 2"/>
          <p:cNvSpPr>
            <a:spLocks noGrp="1"/>
          </p:cNvSpPr>
          <p:nvPr>
            <p:ph type="title"/>
          </p:nvPr>
        </p:nvSpPr>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Shooting Platform, or “Stance”</a:t>
            </a:r>
            <a:endParaRPr lang="en-US" dirty="0" smtClean="0">
              <a:effectLst/>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7" name="Rectangle 6"/>
          <p:cNvSpPr>
            <a:spLocks/>
          </p:cNvSpPr>
          <p:nvPr/>
        </p:nvSpPr>
        <p:spPr bwMode="auto">
          <a:xfrm>
            <a:off x="508000" y="1016000"/>
            <a:ext cx="4368800" cy="530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217488" indent="-177800">
              <a:buFont typeface="Wingdings" charset="0"/>
              <a:buChar char="§"/>
            </a:pPr>
            <a:r>
              <a:rPr lang="en-US" sz="1800" dirty="0">
                <a:solidFill>
                  <a:schemeClr val="tx1"/>
                </a:solidFill>
                <a:ea typeface="ＭＳ Ｐゴシック" charset="0"/>
                <a:cs typeface="ＭＳ Ｐゴシック" charset="0"/>
              </a:rPr>
              <a:t>When its alarm circuits are tripped, the amygdala has a direct connection to the motor cortex (that is, it skips the reasoning and planning part of the brain) in order to take immediate action, such as: freezing our legs if we were about to step in front of a speeding bus; raising our hands to protect our head from a flying rock; or ducking into a crouch, orienting toward a threat, and pushing the arms out to full extension to defend against the threat. </a:t>
            </a:r>
            <a:endParaRPr lang="en-US" sz="1800" dirty="0" smtClean="0">
              <a:solidFill>
                <a:schemeClr val="tx1"/>
              </a:solidFill>
              <a:ea typeface="ＭＳ Ｐゴシック" charset="0"/>
              <a:cs typeface="ＭＳ Ｐゴシック" charset="0"/>
            </a:endParaRPr>
          </a:p>
          <a:p>
            <a:pPr marL="217488" indent="-177800">
              <a:buFont typeface="Wingdings" charset="0"/>
              <a:buChar char="§"/>
            </a:pPr>
            <a:r>
              <a:rPr lang="en-US" sz="1800" dirty="0" smtClean="0">
                <a:solidFill>
                  <a:schemeClr val="tx1"/>
                </a:solidFill>
                <a:ea typeface="ＭＳ Ｐゴシック" charset="0"/>
                <a:cs typeface="ＭＳ Ｐゴシック" charset="0"/>
              </a:rPr>
              <a:t>It’s </a:t>
            </a:r>
            <a:r>
              <a:rPr lang="en-US" sz="1800" dirty="0">
                <a:solidFill>
                  <a:schemeClr val="tx1"/>
                </a:solidFill>
                <a:ea typeface="ＭＳ Ｐゴシック" charset="0"/>
                <a:cs typeface="ＭＳ Ｐゴシック" charset="0"/>
              </a:rPr>
              <a:t>that last automated response that has been recorded time and time again on dash cam videos during police shootings, and it’s the one that we’re going to focus on when it comes to discussing a “natural and neutral” shooting </a:t>
            </a:r>
            <a:r>
              <a:rPr lang="en-US" sz="1800" dirty="0" smtClean="0">
                <a:solidFill>
                  <a:schemeClr val="tx1"/>
                </a:solidFill>
                <a:ea typeface="ＭＳ Ｐゴシック" charset="0"/>
                <a:cs typeface="ＭＳ Ｐゴシック" charset="0"/>
              </a:rPr>
              <a:t>platform.</a:t>
            </a:r>
            <a:endParaRPr lang="en-US" sz="1800" dirty="0">
              <a:solidFill>
                <a:schemeClr val="tx1"/>
              </a:solidFill>
              <a:ea typeface="ＭＳ Ｐゴシック" charset="0"/>
              <a:cs typeface="ＭＳ Ｐゴシック" charset="0"/>
            </a:endParaRPr>
          </a:p>
        </p:txBody>
      </p:sp>
      <p:pic>
        <p:nvPicPr>
          <p:cNvPr id="4" name="alarm_layers-KW.png"/>
          <p:cNvPicPr/>
          <p:nvPr/>
        </p:nvPicPr>
        <p:blipFill>
          <a:blip r:embed="rId4">
            <a:extLst/>
          </a:blip>
          <a:stretch>
            <a:fillRect/>
          </a:stretch>
        </p:blipFill>
        <p:spPr>
          <a:xfrm>
            <a:off x="5414701" y="990600"/>
            <a:ext cx="2433899" cy="5080855"/>
          </a:xfrm>
          <a:prstGeom prst="rect">
            <a:avLst/>
          </a:prstGeom>
          <a:ln w="12700">
            <a:miter lim="400000"/>
          </a:ln>
        </p:spPr>
      </p:pic>
      <p:sp>
        <p:nvSpPr>
          <p:cNvPr id="2" name="Title 1"/>
          <p:cNvSpPr>
            <a:spLocks noGrp="1"/>
          </p:cNvSpPr>
          <p:nvPr>
            <p:ph type="title"/>
          </p:nvPr>
        </p:nvSpPr>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Automated Responses</a:t>
            </a:r>
            <a:endParaRPr lang="en-US" dirty="0" smtClean="0">
              <a:effectLst/>
            </a:endParaRPr>
          </a:p>
        </p:txBody>
      </p:sp>
    </p:spTree>
    <p:custDataLst>
      <p:tags r:id="rId1"/>
    </p:custDataLst>
    <p:extLst>
      <p:ext uri="{BB962C8B-B14F-4D97-AF65-F5344CB8AC3E}">
        <p14:creationId xmlns:p14="http://schemas.microsoft.com/office/powerpoint/2010/main" val="112432812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0594" name="Picture 1"/>
          <p:cNvPicPr>
            <a:picLocks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2351088" y="2120900"/>
            <a:ext cx="2555875" cy="441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0595" name="Picture 2"/>
          <p:cNvPicPr>
            <a:picLocks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304800" y="2044700"/>
            <a:ext cx="1905000" cy="4498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0599" name="Picture 7"/>
          <p:cNvPicPr>
            <a:picLocks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rot="5400000">
            <a:off x="2926556" y="57944"/>
            <a:ext cx="1233488"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6" name="Rectangle 6"/>
          <p:cNvSpPr>
            <a:spLocks/>
          </p:cNvSpPr>
          <p:nvPr/>
        </p:nvSpPr>
        <p:spPr bwMode="auto">
          <a:xfrm>
            <a:off x="5105400" y="1041400"/>
            <a:ext cx="3352800" cy="391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40639" bIns="0"/>
          <a:lstStyle/>
          <a:p>
            <a:pPr marL="325438" indent="-285750">
              <a:buClr>
                <a:srgbClr val="000000"/>
              </a:buClr>
              <a:buSzPct val="100000"/>
              <a:buFont typeface="Wingdings" charset="2"/>
              <a:buChar char="§"/>
              <a:defRPr/>
            </a:pPr>
            <a:r>
              <a:rPr lang="en-US" sz="1800" dirty="0" smtClean="0">
                <a:solidFill>
                  <a:schemeClr val="tx1"/>
                </a:solidFill>
                <a:ea typeface="ＭＳ Ｐゴシック" charset="0"/>
                <a:cs typeface="Arial" charset="0"/>
              </a:rPr>
              <a:t>While </a:t>
            </a:r>
            <a:r>
              <a:rPr lang="en-US" sz="1800" dirty="0">
                <a:solidFill>
                  <a:schemeClr val="tx1"/>
                </a:solidFill>
                <a:ea typeface="ＭＳ Ｐゴシック" charset="0"/>
                <a:cs typeface="Arial" charset="0"/>
              </a:rPr>
              <a:t>the Weaver stance looks pretty cool, a decade of dash cam videos has proven that during dynamic critical incidents, we’ll be more likely to take up a stance that matches the body’s and mind’s natural reaction to face the attacker head on, with the arms at full extension.  </a:t>
            </a:r>
          </a:p>
          <a:p>
            <a:pPr marL="325438" indent="-285750">
              <a:buClr>
                <a:srgbClr val="000000"/>
              </a:buClr>
              <a:buSzPct val="100000"/>
              <a:buFont typeface="Wingdings" charset="2"/>
              <a:buChar char="§"/>
              <a:defRPr/>
            </a:pPr>
            <a:r>
              <a:rPr lang="en-US" sz="1800" dirty="0">
                <a:solidFill>
                  <a:schemeClr val="tx1"/>
                </a:solidFill>
                <a:ea typeface="ＭＳ Ｐゴシック" charset="0"/>
                <a:cs typeface="Arial" charset="0"/>
              </a:rPr>
              <a:t>Because of that, the Weaver stance should be thought of as more of a “marksmanship” stance as opposed to a defensive shooting stance.</a:t>
            </a:r>
          </a:p>
        </p:txBody>
      </p:sp>
      <p:sp>
        <p:nvSpPr>
          <p:cNvPr id="2" name="Title 1"/>
          <p:cNvSpPr>
            <a:spLocks noGrp="1"/>
          </p:cNvSpPr>
          <p:nvPr>
            <p:ph type="title"/>
          </p:nvPr>
        </p:nvSpPr>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The Evolution of Shooting Stances</a:t>
            </a:r>
            <a:endParaRPr lang="en-US" dirty="0" smtClean="0">
              <a:effectLst/>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1618" name="Picture 1"/>
          <p:cNvPicPr>
            <a:picLocks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2316163" y="2125663"/>
            <a:ext cx="2581275" cy="4452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1619" name="Picture 2"/>
          <p:cNvPicPr>
            <a:picLocks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228600" y="2159000"/>
            <a:ext cx="2012950" cy="441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ctangle 6"/>
          <p:cNvSpPr>
            <a:spLocks/>
          </p:cNvSpPr>
          <p:nvPr/>
        </p:nvSpPr>
        <p:spPr bwMode="auto">
          <a:xfrm>
            <a:off x="4953000" y="1042416"/>
            <a:ext cx="3962400" cy="391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40639" bIns="0"/>
          <a:lstStyle/>
          <a:p>
            <a:pPr marL="325438" indent="-285750">
              <a:buClr>
                <a:srgbClr val="000000"/>
              </a:buClr>
              <a:buSzPct val="100000"/>
              <a:buFont typeface="Wingdings" charset="2"/>
              <a:buChar char="§"/>
              <a:defRPr/>
            </a:pPr>
            <a:r>
              <a:rPr lang="en-US" sz="1800" dirty="0" smtClean="0">
                <a:solidFill>
                  <a:schemeClr val="tx1"/>
                </a:solidFill>
                <a:ea typeface="ＭＳ Ｐゴシック" charset="0"/>
                <a:cs typeface="Arial" charset="0"/>
              </a:rPr>
              <a:t>The </a:t>
            </a:r>
            <a:r>
              <a:rPr lang="en-US" sz="1800" dirty="0">
                <a:solidFill>
                  <a:schemeClr val="tx1"/>
                </a:solidFill>
                <a:ea typeface="ＭＳ Ｐゴシック" charset="0"/>
                <a:cs typeface="Arial" charset="0"/>
              </a:rPr>
              <a:t>Isosceles stance is more natural, and it matches the body’s and mind’s natural reaction to take up a low crouch, face the attacker head on, with the arms at full extension.  </a:t>
            </a:r>
          </a:p>
          <a:p>
            <a:pPr marL="325438" indent="-285750">
              <a:buClr>
                <a:srgbClr val="000000"/>
              </a:buClr>
              <a:buSzPct val="100000"/>
              <a:buFont typeface="Wingdings" charset="2"/>
              <a:buChar char="§"/>
              <a:defRPr/>
            </a:pPr>
            <a:r>
              <a:rPr lang="en-US" sz="1800" dirty="0">
                <a:solidFill>
                  <a:schemeClr val="tx1"/>
                </a:solidFill>
                <a:ea typeface="ＭＳ Ｐゴシック" charset="0"/>
                <a:cs typeface="Arial" charset="0"/>
              </a:rPr>
              <a:t>The firearm is elevated high enough to allow the shooter to use the sights (when the brain allows it), or the shooter can look over the top of the sights when using unsighted fire, or when using a “flash sight picture</a:t>
            </a:r>
            <a:r>
              <a:rPr lang="en-US" sz="1800" dirty="0" smtClean="0">
                <a:solidFill>
                  <a:schemeClr val="tx1"/>
                </a:solidFill>
                <a:ea typeface="ＭＳ Ｐゴシック" charset="0"/>
                <a:cs typeface="Arial" charset="0"/>
              </a:rPr>
              <a:t>.”</a:t>
            </a:r>
          </a:p>
          <a:p>
            <a:pPr marL="325438" indent="-285750">
              <a:buClr>
                <a:srgbClr val="000000"/>
              </a:buClr>
              <a:buSzPct val="100000"/>
              <a:buFont typeface="Wingdings" charset="2"/>
              <a:buChar char="§"/>
              <a:defRPr/>
            </a:pPr>
            <a:r>
              <a:rPr lang="en-US" sz="1800" dirty="0">
                <a:solidFill>
                  <a:schemeClr val="tx1"/>
                </a:solidFill>
                <a:ea typeface="ＭＳ Ｐゴシック" charset="0"/>
                <a:cs typeface="Arial" charset="0"/>
              </a:rPr>
              <a:t>In addition to taking up more of a natural body position, the Isosceles is almost direction neutral, in that the defender can place rounds in nearly a </a:t>
            </a:r>
            <a:r>
              <a:rPr lang="en-US" sz="1800" dirty="0" smtClean="0">
                <a:solidFill>
                  <a:schemeClr val="tx1"/>
                </a:solidFill>
                <a:ea typeface="ＭＳ Ｐゴシック" charset="0"/>
                <a:cs typeface="Arial" charset="0"/>
              </a:rPr>
              <a:t>200 degree </a:t>
            </a:r>
            <a:r>
              <a:rPr lang="en-US" sz="1800" dirty="0">
                <a:solidFill>
                  <a:schemeClr val="tx1"/>
                </a:solidFill>
                <a:ea typeface="ＭＳ Ｐゴシック" charset="0"/>
                <a:cs typeface="Arial" charset="0"/>
              </a:rPr>
              <a:t>arc, without moving the feet.</a:t>
            </a:r>
          </a:p>
          <a:p>
            <a:pPr marL="325438" indent="-285750">
              <a:buClr>
                <a:srgbClr val="000000"/>
              </a:buClr>
              <a:buSzPct val="100000"/>
              <a:buFont typeface="Wingdings" charset="2"/>
              <a:buChar char="§"/>
              <a:defRPr/>
            </a:pPr>
            <a:endParaRPr lang="en-US" sz="1800" dirty="0">
              <a:solidFill>
                <a:schemeClr val="tx1"/>
              </a:solidFill>
              <a:ea typeface="ＭＳ Ｐゴシック" charset="0"/>
              <a:cs typeface="Arial" charset="0"/>
            </a:endParaRPr>
          </a:p>
        </p:txBody>
      </p:sp>
      <p:pic>
        <p:nvPicPr>
          <p:cNvPr id="111624" name="Picture 7"/>
          <p:cNvPicPr>
            <a:picLocks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rot="5400000">
            <a:off x="2833688" y="-39688"/>
            <a:ext cx="1295400" cy="284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itle 2"/>
          <p:cNvSpPr>
            <a:spLocks noGrp="1"/>
          </p:cNvSpPr>
          <p:nvPr>
            <p:ph type="title"/>
          </p:nvPr>
        </p:nvSpPr>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The Natural and Neutral Isosceles</a:t>
            </a:r>
            <a:endParaRPr lang="en-US" dirty="0" smtClean="0">
              <a:effectLst/>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9" name="Rectangle 6"/>
          <p:cNvSpPr>
            <a:spLocks/>
          </p:cNvSpPr>
          <p:nvPr/>
        </p:nvSpPr>
        <p:spPr bwMode="auto">
          <a:xfrm>
            <a:off x="304800" y="1143000"/>
            <a:ext cx="2514600" cy="508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9688"/>
            <a:r>
              <a:rPr lang="en-US" sz="1800" dirty="0">
                <a:solidFill>
                  <a:schemeClr val="tx1"/>
                </a:solidFill>
                <a:ea typeface="ＭＳ Ｐゴシック" charset="0"/>
                <a:cs typeface="ＭＳ Ｐゴシック" charset="0"/>
              </a:rPr>
              <a:t>When talking about a typical day at the range or in the field, we’ll usually measure the effectiveness of the shots that we’ve fired based upon their accuracy, rather than on how quickly we were able to get off the shot.  </a:t>
            </a:r>
            <a:r>
              <a:rPr lang="en-US" sz="1800" dirty="0" smtClean="0">
                <a:solidFill>
                  <a:schemeClr val="tx1"/>
                </a:solidFill>
                <a:ea typeface="ＭＳ Ｐゴシック" charset="0"/>
                <a:cs typeface="ＭＳ Ｐゴシック" charset="0"/>
              </a:rPr>
              <a:t>In </a:t>
            </a:r>
            <a:r>
              <a:rPr lang="en-US" sz="1800" dirty="0">
                <a:solidFill>
                  <a:schemeClr val="tx1"/>
                </a:solidFill>
                <a:ea typeface="ＭＳ Ｐゴシック" charset="0"/>
                <a:cs typeface="ＭＳ Ｐゴシック" charset="0"/>
              </a:rPr>
              <a:t>a defensive situation however, we won’t have the luxury of taking an unlimited amount of time to get the “perfect” shot, instead, we’ll need to balance the </a:t>
            </a:r>
            <a:r>
              <a:rPr lang="en-US" sz="1800" i="1" dirty="0">
                <a:solidFill>
                  <a:schemeClr val="tx1"/>
                </a:solidFill>
                <a:ea typeface="ＭＳ Ｐゴシック" charset="0"/>
                <a:cs typeface="ＭＳ Ｐゴシック" charset="0"/>
              </a:rPr>
              <a:t>two</a:t>
            </a:r>
            <a:r>
              <a:rPr lang="en-US" sz="1800" dirty="0">
                <a:solidFill>
                  <a:schemeClr val="tx1"/>
                </a:solidFill>
                <a:ea typeface="ＭＳ Ｐゴシック" charset="0"/>
                <a:cs typeface="ＭＳ Ｐゴシック" charset="0"/>
              </a:rPr>
              <a:t> factors of speed and </a:t>
            </a:r>
            <a:r>
              <a:rPr lang="en-US" sz="1800" dirty="0" smtClean="0">
                <a:solidFill>
                  <a:schemeClr val="tx1"/>
                </a:solidFill>
                <a:ea typeface="ＭＳ Ｐゴシック" charset="0"/>
                <a:cs typeface="ＭＳ Ｐゴシック" charset="0"/>
              </a:rPr>
              <a:t>accuracy.  </a:t>
            </a:r>
            <a:endParaRPr lang="en-US" sz="1800" dirty="0">
              <a:solidFill>
                <a:schemeClr val="tx1"/>
              </a:solidFill>
              <a:ea typeface="ＭＳ Ｐゴシック" charset="0"/>
              <a:cs typeface="ＭＳ Ｐゴシック" charset="0"/>
            </a:endParaRPr>
          </a:p>
        </p:txBody>
      </p:sp>
      <p:sp>
        <p:nvSpPr>
          <p:cNvPr id="2" name="Title 1"/>
          <p:cNvSpPr>
            <a:spLocks noGrp="1"/>
          </p:cNvSpPr>
          <p:nvPr>
            <p:ph type="title"/>
          </p:nvPr>
        </p:nvSpPr>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Aligning the Muzzle to the Target</a:t>
            </a:r>
            <a:endParaRPr lang="en-US" dirty="0" smtClean="0">
              <a:effectLst/>
            </a:endParaRPr>
          </a:p>
        </p:txBody>
      </p:sp>
      <p:pic>
        <p:nvPicPr>
          <p:cNvPr id="3" name="gun original 7">
            <a:hlinkClick r:id="" action="ppaction://media"/>
          </p:cNvPr>
          <p:cNvPicPr>
            <a:picLocks noChangeAspect="1"/>
          </p:cNvPicPr>
          <p:nvPr>
            <a:videoFile r:link="rId3"/>
            <p:extLst>
              <p:ext uri="{DAA4B4D4-6D71-4841-9C94-3DE7FCFB9230}">
                <p14:media xmlns:p14="http://schemas.microsoft.com/office/powerpoint/2010/main" r:embed="rId2"/>
              </p:ext>
            </p:extLst>
          </p:nvPr>
        </p:nvPicPr>
        <p:blipFill>
          <a:blip r:embed="rId6"/>
          <a:stretch>
            <a:fillRect/>
          </a:stretch>
        </p:blipFill>
        <p:spPr>
          <a:xfrm>
            <a:off x="2971800" y="1371600"/>
            <a:ext cx="5486400" cy="4114800"/>
          </a:xfrm>
          <a:prstGeom prst="rect">
            <a:avLst/>
          </a:prstGeom>
        </p:spPr>
      </p:pic>
      <p:sp>
        <p:nvSpPr>
          <p:cNvPr id="5" name="TextBox 4"/>
          <p:cNvSpPr txBox="1"/>
          <p:nvPr/>
        </p:nvSpPr>
        <p:spPr>
          <a:xfrm>
            <a:off x="2895600" y="5486400"/>
            <a:ext cx="5562600" cy="984885"/>
          </a:xfrm>
          <a:prstGeom prst="rect">
            <a:avLst/>
          </a:prstGeom>
          <a:noFill/>
        </p:spPr>
        <p:txBody>
          <a:bodyPr wrap="square" rtlCol="0">
            <a:spAutoFit/>
          </a:bodyPr>
          <a:lstStyle/>
          <a:p>
            <a:r>
              <a:rPr lang="en-US" sz="1600" b="1" dirty="0">
                <a:solidFill>
                  <a:srgbClr val="E10A0A"/>
                </a:solidFill>
                <a:latin typeface="+mn-lt"/>
              </a:rPr>
              <a:t>Movie </a:t>
            </a:r>
            <a:r>
              <a:rPr lang="en-US" sz="1600" b="1" dirty="0" smtClean="0">
                <a:solidFill>
                  <a:srgbClr val="E10A0A"/>
                </a:solidFill>
                <a:latin typeface="+mn-lt"/>
              </a:rPr>
              <a:t>3.3 </a:t>
            </a:r>
            <a:r>
              <a:rPr lang="en-US" sz="1600" b="1" dirty="0" smtClean="0">
                <a:latin typeface="+mn-lt"/>
              </a:rPr>
              <a:t>Balancing Speed and Accuracy</a:t>
            </a:r>
          </a:p>
          <a:p>
            <a:r>
              <a:rPr lang="en-US" sz="1400" i="1" dirty="0" smtClean="0">
                <a:latin typeface="+mn-lt"/>
              </a:rPr>
              <a:t>The two </a:t>
            </a:r>
            <a:r>
              <a:rPr lang="en-US" sz="1400" i="1" dirty="0">
                <a:latin typeface="+mn-lt"/>
              </a:rPr>
              <a:t>factors </a:t>
            </a:r>
            <a:r>
              <a:rPr lang="en-US" sz="1400" i="1" dirty="0" smtClean="0">
                <a:latin typeface="+mn-lt"/>
              </a:rPr>
              <a:t>of speed and accuracy will </a:t>
            </a:r>
            <a:r>
              <a:rPr lang="en-US" sz="1400" i="1" dirty="0">
                <a:latin typeface="+mn-lt"/>
              </a:rPr>
              <a:t>constantly be in balance, and we’ll need to make a split second decision on which factor is most important for the specific circumstances we find ourselves in</a:t>
            </a:r>
            <a:r>
              <a:rPr lang="en-US" sz="1400" i="1" dirty="0" smtClean="0">
                <a:latin typeface="+mn-lt"/>
              </a:rPr>
              <a:t>. </a:t>
            </a:r>
            <a:endParaRPr lang="en-US" sz="1400" i="1" dirty="0">
              <a:latin typeface="+mn-lt"/>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9" name="Rectangle 6"/>
          <p:cNvSpPr>
            <a:spLocks/>
          </p:cNvSpPr>
          <p:nvPr/>
        </p:nvSpPr>
        <p:spPr bwMode="auto">
          <a:xfrm>
            <a:off x="508000" y="1556414"/>
            <a:ext cx="3987800" cy="4768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9688"/>
            <a:r>
              <a:rPr lang="en-US" sz="1800" dirty="0" smtClean="0">
                <a:solidFill>
                  <a:schemeClr val="tx1"/>
                </a:solidFill>
                <a:ea typeface="ＭＳ Ｐゴシック" charset="0"/>
                <a:cs typeface="ＭＳ Ｐゴシック" charset="0"/>
              </a:rPr>
              <a:t>Three </a:t>
            </a:r>
            <a:r>
              <a:rPr lang="en-US" sz="1800" dirty="0">
                <a:solidFill>
                  <a:schemeClr val="tx1"/>
                </a:solidFill>
                <a:ea typeface="ＭＳ Ｐゴシック" charset="0"/>
                <a:cs typeface="ＭＳ Ｐゴシック" charset="0"/>
              </a:rPr>
              <a:t>primary methods are used for target alignment—using unsighted fire or “point” shooting (which prioritizes speed over accuracy); using a flash sight picture (which provides an equal balance of speed and accuracy); or using sighted fire (which prioritizes accuracy over speed). </a:t>
            </a:r>
          </a:p>
        </p:txBody>
      </p:sp>
      <p:pic>
        <p:nvPicPr>
          <p:cNvPr id="4" name="Picture 3">
            <a:hlinkClick r:id="rId4" action="ppaction://hlinksldjump"/>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4722179" y="1556414"/>
            <a:ext cx="3804856" cy="2863186"/>
          </a:xfrm>
          <a:prstGeom prst="rect">
            <a:avLst/>
          </a:prstGeom>
        </p:spPr>
      </p:pic>
      <p:sp>
        <p:nvSpPr>
          <p:cNvPr id="5" name="TextBox 4"/>
          <p:cNvSpPr txBox="1"/>
          <p:nvPr/>
        </p:nvSpPr>
        <p:spPr>
          <a:xfrm>
            <a:off x="4648200" y="4472226"/>
            <a:ext cx="4191000" cy="1415772"/>
          </a:xfrm>
          <a:prstGeom prst="rect">
            <a:avLst/>
          </a:prstGeom>
          <a:noFill/>
        </p:spPr>
        <p:txBody>
          <a:bodyPr wrap="square" rtlCol="0">
            <a:spAutoFit/>
          </a:bodyPr>
          <a:lstStyle/>
          <a:p>
            <a:r>
              <a:rPr lang="en-US" sz="1600" b="1" dirty="0" smtClean="0">
                <a:solidFill>
                  <a:srgbClr val="E10A0A"/>
                </a:solidFill>
                <a:latin typeface="+mn-lt"/>
              </a:rPr>
              <a:t>Interactive 3.1 </a:t>
            </a:r>
            <a:r>
              <a:rPr lang="en-US" sz="1600" b="1" dirty="0" smtClean="0">
                <a:latin typeface="+mn-lt"/>
              </a:rPr>
              <a:t>Target Alignment Options</a:t>
            </a:r>
          </a:p>
          <a:p>
            <a:r>
              <a:rPr lang="en-US" sz="1400" i="1" dirty="0">
                <a:latin typeface="+mn-lt"/>
              </a:rPr>
              <a:t>Check out the interactive widget above to get a sense of what you might see when using the target alignment options of point shooting, using a “flash sight picture,” or precisely aligning your firearm’s sights.</a:t>
            </a:r>
            <a:endParaRPr lang="en-US" sz="1400" dirty="0">
              <a:latin typeface="+mn-lt"/>
            </a:endParaRPr>
          </a:p>
        </p:txBody>
      </p:sp>
      <p:sp>
        <p:nvSpPr>
          <p:cNvPr id="2" name="Title 1"/>
          <p:cNvSpPr>
            <a:spLocks noGrp="1"/>
          </p:cNvSpPr>
          <p:nvPr>
            <p:ph type="title"/>
          </p:nvPr>
        </p:nvSpPr>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Aligning the Muzzle to the Target</a:t>
            </a:r>
            <a:endParaRPr lang="en-US" dirty="0" smtClean="0">
              <a:effectLst/>
            </a:endParaRPr>
          </a:p>
        </p:txBody>
      </p:sp>
    </p:spTree>
    <p:custDataLst>
      <p:tags r:id="rId1"/>
    </p:custDataLst>
    <p:extLst>
      <p:ext uri="{BB962C8B-B14F-4D97-AF65-F5344CB8AC3E}">
        <p14:creationId xmlns:p14="http://schemas.microsoft.com/office/powerpoint/2010/main" val="3304918056"/>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70" name="USPSA Target-01.tiff"/>
          <p:cNvPicPr/>
          <p:nvPr/>
        </p:nvPicPr>
        <p:blipFill>
          <a:blip r:embed="rId4">
            <a:extLst/>
          </a:blip>
          <a:stretch>
            <a:fillRect/>
          </a:stretch>
        </p:blipFill>
        <p:spPr>
          <a:xfrm>
            <a:off x="4027289" y="508993"/>
            <a:ext cx="4679156" cy="5442261"/>
          </a:xfrm>
          <a:prstGeom prst="rect">
            <a:avLst/>
          </a:prstGeom>
          <a:ln w="12700">
            <a:miter lim="400000"/>
          </a:ln>
        </p:spPr>
      </p:pic>
      <p:sp>
        <p:nvSpPr>
          <p:cNvPr id="71" name="Shape 71"/>
          <p:cNvSpPr/>
          <p:nvPr/>
        </p:nvSpPr>
        <p:spPr>
          <a:xfrm>
            <a:off x="312539" y="528159"/>
            <a:ext cx="8518922" cy="461729"/>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lgn="l">
              <a:defRPr sz="1800" cap="none">
                <a:solidFill>
                  <a:srgbClr val="FFFFFF"/>
                </a:solidFill>
                <a:latin typeface="Gill Sans"/>
                <a:ea typeface="Gill Sans"/>
                <a:cs typeface="Gill Sans"/>
                <a:sym typeface="Gill Sans"/>
              </a:defRPr>
            </a:lvl1pPr>
          </a:lstStyle>
          <a:p>
            <a:pPr lvl="0">
              <a:defRPr>
                <a:solidFill>
                  <a:srgbClr val="000000"/>
                </a:solidFill>
              </a:defRPr>
            </a:pPr>
            <a:r>
              <a:rPr sz="1266">
                <a:solidFill>
                  <a:schemeClr val="bg1"/>
                </a:solidFill>
              </a:rPr>
              <a:t>Tap the target alignment options below to see what your “sight picture” might look like, as you transition from point shooting, to a “flash sight picture,” to precise sight alignment.</a:t>
            </a:r>
          </a:p>
        </p:txBody>
      </p:sp>
      <p:sp>
        <p:nvSpPr>
          <p:cNvPr id="72" name="Shape 72"/>
          <p:cNvSpPr/>
          <p:nvPr/>
        </p:nvSpPr>
        <p:spPr>
          <a:xfrm>
            <a:off x="4313039" y="2750343"/>
            <a:ext cx="4107656" cy="267890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ln w="50800">
            <a:solidFill>
              <a:srgbClr val="FFFFFF"/>
            </a:solidFill>
            <a:miter lim="400000"/>
          </a:ln>
        </p:spPr>
        <p:txBody>
          <a:bodyPr lIns="0" tIns="0" rIns="0" bIns="0" anchor="ct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sz="2109"/>
          </a:p>
        </p:txBody>
      </p:sp>
      <p:sp>
        <p:nvSpPr>
          <p:cNvPr id="73" name="Shape 73"/>
          <p:cNvSpPr/>
          <p:nvPr/>
        </p:nvSpPr>
        <p:spPr>
          <a:xfrm>
            <a:off x="312461" y="165855"/>
            <a:ext cx="4336508" cy="418384"/>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lgn="l">
              <a:defRPr>
                <a:solidFill>
                  <a:srgbClr val="FFFFFF"/>
                </a:solidFill>
                <a:latin typeface="Gill Sans"/>
                <a:ea typeface="Gill Sans"/>
                <a:cs typeface="Gill Sans"/>
                <a:sym typeface="Gill Sans"/>
              </a:defRPr>
            </a:lvl1pPr>
          </a:lstStyle>
          <a:p>
            <a:pPr lvl="0">
              <a:defRPr sz="1800" cap="none">
                <a:solidFill>
                  <a:srgbClr val="000000"/>
                </a:solidFill>
              </a:defRPr>
            </a:pPr>
            <a:r>
              <a:rPr sz="2250" cap="all">
                <a:solidFill>
                  <a:schemeClr val="bg1"/>
                </a:solidFill>
              </a:rPr>
              <a:t>Target Alignment Options</a:t>
            </a:r>
          </a:p>
        </p:txBody>
      </p:sp>
      <p:sp>
        <p:nvSpPr>
          <p:cNvPr id="74" name="Shape 74"/>
          <p:cNvSpPr/>
          <p:nvPr/>
        </p:nvSpPr>
        <p:spPr>
          <a:xfrm flipV="1">
            <a:off x="357188" y="6188074"/>
            <a:ext cx="8429625" cy="200"/>
          </a:xfrm>
          <a:prstGeom prst="line">
            <a:avLst/>
          </a:prstGeom>
          <a:ln w="38100">
            <a:solidFill>
              <a:srgbClr val="A2A1A6"/>
            </a:solidFill>
            <a:miter lim="400000"/>
          </a:ln>
        </p:spPr>
        <p:txBody>
          <a:bodyPr lIns="0" tIns="0" rIns="0" bIns="0" anchor="ctr"/>
          <a:lstStyle/>
          <a:p>
            <a:pPr defTabSz="321457">
              <a:defRPr sz="1200" cap="none">
                <a:solidFill>
                  <a:srgbClr val="000000"/>
                </a:solidFill>
                <a:latin typeface="Helvetica"/>
                <a:ea typeface="Helvetica"/>
                <a:cs typeface="Helvetica"/>
                <a:sym typeface="Helvetica"/>
              </a:defRPr>
            </a:pPr>
            <a:endParaRPr sz="844"/>
          </a:p>
        </p:txBody>
      </p:sp>
      <p:grpSp>
        <p:nvGrpSpPr>
          <p:cNvPr id="77" name="Group 77"/>
          <p:cNvGrpSpPr/>
          <p:nvPr/>
        </p:nvGrpSpPr>
        <p:grpSpPr>
          <a:xfrm>
            <a:off x="357188" y="6072188"/>
            <a:ext cx="8429626" cy="223242"/>
            <a:chOff x="0" y="0"/>
            <a:chExt cx="11988800" cy="317500"/>
          </a:xfrm>
        </p:grpSpPr>
        <p:sp>
          <p:nvSpPr>
            <p:cNvPr id="75" name="Shape 75"/>
            <p:cNvSpPr/>
            <p:nvPr/>
          </p:nvSpPr>
          <p:spPr>
            <a:xfrm rot="5400000">
              <a:off x="0" y="38100"/>
              <a:ext cx="254000" cy="25400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10800" y="0"/>
                  </a:lnTo>
                  <a:close/>
                </a:path>
              </a:pathLst>
            </a:custGeom>
            <a:solidFill>
              <a:srgbClr val="A2A1A6"/>
            </a:solidFill>
            <a:ln w="76200" cap="flat">
              <a:solidFill>
                <a:srgbClr val="A2A1A6"/>
              </a:solidFill>
              <a:prstDash val="solid"/>
              <a:miter lim="400000"/>
            </a:ln>
            <a:effectLst/>
          </p:spPr>
          <p:txBody>
            <a:bodyPr wrap="square" lIns="0" tIns="0" rIns="0" bIns="0" numCol="1" anchor="ctr">
              <a:noAutofit/>
            </a:bodyPr>
            <a:lstStyle/>
            <a:p>
              <a:pPr lvl="0"/>
              <a:endParaRPr sz="1687"/>
            </a:p>
          </p:txBody>
        </p:sp>
        <p:sp>
          <p:nvSpPr>
            <p:cNvPr id="76" name="Shape 76"/>
            <p:cNvSpPr/>
            <p:nvPr/>
          </p:nvSpPr>
          <p:spPr>
            <a:xfrm rot="5400000">
              <a:off x="11798300" y="127000"/>
              <a:ext cx="317500" cy="63500"/>
            </a:xfrm>
            <a:prstGeom prst="roundRect">
              <a:avLst>
                <a:gd name="adj" fmla="val 50000"/>
              </a:avLst>
            </a:prstGeom>
            <a:solidFill>
              <a:srgbClr val="A2A1A6"/>
            </a:solidFill>
            <a:ln w="12700" cap="flat">
              <a:noFill/>
              <a:miter lim="400000"/>
            </a:ln>
            <a:effectLst/>
          </p:spPr>
          <p:txBody>
            <a:bodyPr wrap="square" lIns="0" tIns="0" rIns="0" bIns="0" numCol="1" anchor="ctr">
              <a:noAutofit/>
            </a:bodyP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sz="2109"/>
            </a:p>
          </p:txBody>
        </p:sp>
      </p:grpSp>
      <p:sp>
        <p:nvSpPr>
          <p:cNvPr id="78" name="Shape 78">
            <a:hlinkClick r:id="rId5" action="ppaction://hlinksldjump"/>
          </p:cNvPr>
          <p:cNvSpPr/>
          <p:nvPr/>
        </p:nvSpPr>
        <p:spPr>
          <a:xfrm>
            <a:off x="2652116" y="5715000"/>
            <a:ext cx="914400" cy="914400"/>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6"/>
          </a:blipFill>
          <a:ln w="50800">
            <a:solidFill>
              <a:srgbClr val="FF9E0B"/>
            </a:solidFill>
            <a:miter lim="400000"/>
          </a:ln>
          <a:extLst>
            <a:ext uri="{C572A759-6A51-4108-AA02-DFA0A04FC94B}">
              <ma14:wrappingTextBoxFlag xmlns:ma14="http://schemas.microsoft.com/office/mac/drawingml/2011/main" val="1"/>
            </a:ext>
          </a:extLst>
        </p:spPr>
        <p:txBody>
          <a:bodyPr lIns="0" tIns="0" rIns="0" bIns="0" anchor="ctr"/>
          <a:lstStyle>
            <a:lvl1pPr>
              <a:defRPr sz="12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lvl1pPr>
          </a:lstStyle>
          <a:p>
            <a:pPr lvl="0" algn="ctr">
              <a:defRPr sz="1800">
                <a:solidFill>
                  <a:srgbClr val="000000"/>
                </a:solidFill>
                <a:effectLst/>
              </a:defRPr>
            </a:pPr>
            <a:r>
              <a:rPr sz="1100" dirty="0">
                <a:solidFill>
                  <a:schemeClr val="bg1"/>
                </a:solidFill>
              </a:rPr>
              <a:t>Point </a:t>
            </a:r>
            <a:endParaRPr lang="en-US" sz="1100" dirty="0" smtClean="0">
              <a:solidFill>
                <a:schemeClr val="bg1"/>
              </a:solidFill>
            </a:endParaRPr>
          </a:p>
          <a:p>
            <a:pPr lvl="0" algn="ctr">
              <a:defRPr sz="1800">
                <a:solidFill>
                  <a:srgbClr val="000000"/>
                </a:solidFill>
                <a:effectLst/>
              </a:defRPr>
            </a:pPr>
            <a:r>
              <a:rPr sz="1100" dirty="0" smtClean="0">
                <a:solidFill>
                  <a:schemeClr val="bg1"/>
                </a:solidFill>
              </a:rPr>
              <a:t>Shooting</a:t>
            </a:r>
            <a:endParaRPr sz="1100" dirty="0">
              <a:solidFill>
                <a:schemeClr val="bg1"/>
              </a:solidFill>
            </a:endParaRPr>
          </a:p>
        </p:txBody>
      </p:sp>
      <p:sp>
        <p:nvSpPr>
          <p:cNvPr id="79" name="Shape 79">
            <a:hlinkClick r:id="rId7" action="ppaction://hlinksldjump"/>
          </p:cNvPr>
          <p:cNvSpPr/>
          <p:nvPr/>
        </p:nvSpPr>
        <p:spPr>
          <a:xfrm>
            <a:off x="4339827" y="5715000"/>
            <a:ext cx="914400" cy="914400"/>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6"/>
          </a:blipFill>
          <a:ln w="50800">
            <a:solidFill>
              <a:srgbClr val="FFFFFF"/>
            </a:solidFill>
            <a:miter lim="400000"/>
          </a:ln>
          <a:extLst>
            <a:ext uri="{C572A759-6A51-4108-AA02-DFA0A04FC94B}">
              <ma14:wrappingTextBoxFlag xmlns:ma14="http://schemas.microsoft.com/office/mac/drawingml/2011/main" val="1"/>
            </a:ext>
          </a:extLst>
        </p:spPr>
        <p:txBody>
          <a:bodyPr lIns="0" tIns="0" rIns="0" bIns="0" anchor="ctr"/>
          <a:lstStyle>
            <a:lvl1pPr>
              <a:defRPr sz="12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lvl1pPr>
          </a:lstStyle>
          <a:p>
            <a:pPr lvl="0" algn="ctr">
              <a:defRPr sz="1800">
                <a:solidFill>
                  <a:srgbClr val="000000"/>
                </a:solidFill>
                <a:effectLst/>
              </a:defRPr>
            </a:pPr>
            <a:r>
              <a:rPr sz="1100" dirty="0" smtClean="0">
                <a:solidFill>
                  <a:schemeClr val="bg1"/>
                </a:solidFill>
              </a:rPr>
              <a:t>Flash</a:t>
            </a:r>
            <a:endParaRPr lang="en-US" sz="1100" dirty="0" smtClean="0">
              <a:solidFill>
                <a:schemeClr val="bg1"/>
              </a:solidFill>
            </a:endParaRPr>
          </a:p>
          <a:p>
            <a:pPr lvl="0" algn="ctr">
              <a:defRPr sz="1800">
                <a:solidFill>
                  <a:srgbClr val="000000"/>
                </a:solidFill>
                <a:effectLst/>
              </a:defRPr>
            </a:pPr>
            <a:r>
              <a:rPr sz="1100" dirty="0" smtClean="0">
                <a:solidFill>
                  <a:schemeClr val="bg1"/>
                </a:solidFill>
              </a:rPr>
              <a:t>Sight</a:t>
            </a:r>
            <a:endParaRPr lang="en-US" sz="1100" dirty="0" smtClean="0">
              <a:solidFill>
                <a:schemeClr val="bg1"/>
              </a:solidFill>
            </a:endParaRPr>
          </a:p>
          <a:p>
            <a:pPr lvl="0" algn="ctr">
              <a:defRPr sz="1800">
                <a:solidFill>
                  <a:srgbClr val="000000"/>
                </a:solidFill>
                <a:effectLst/>
              </a:defRPr>
            </a:pPr>
            <a:r>
              <a:rPr sz="1100" dirty="0" smtClean="0">
                <a:solidFill>
                  <a:schemeClr val="bg1"/>
                </a:solidFill>
              </a:rPr>
              <a:t>Picture</a:t>
            </a:r>
            <a:endParaRPr sz="1100" dirty="0">
              <a:solidFill>
                <a:schemeClr val="bg1"/>
              </a:solidFill>
            </a:endParaRPr>
          </a:p>
        </p:txBody>
      </p:sp>
      <p:sp>
        <p:nvSpPr>
          <p:cNvPr id="80" name="Shape 80">
            <a:hlinkClick r:id="rId8" action="ppaction://hlinksldjump"/>
          </p:cNvPr>
          <p:cNvSpPr/>
          <p:nvPr/>
        </p:nvSpPr>
        <p:spPr>
          <a:xfrm>
            <a:off x="6027538" y="5715000"/>
            <a:ext cx="914400" cy="914400"/>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6"/>
          </a:blipFill>
          <a:ln w="50800">
            <a:solidFill>
              <a:srgbClr val="FFFFFF"/>
            </a:solidFill>
            <a:miter lim="400000"/>
          </a:ln>
          <a:extLst>
            <a:ext uri="{C572A759-6A51-4108-AA02-DFA0A04FC94B}">
              <ma14:wrappingTextBoxFlag xmlns:ma14="http://schemas.microsoft.com/office/mac/drawingml/2011/main" val="1"/>
            </a:ext>
          </a:extLst>
        </p:spPr>
        <p:txBody>
          <a:bodyPr lIns="0" tIns="0" rIns="0" bIns="0" anchor="ctr"/>
          <a:lstStyle>
            <a:lvl1pPr>
              <a:defRPr sz="12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lvl1pPr>
          </a:lstStyle>
          <a:p>
            <a:pPr lvl="0" algn="ctr">
              <a:defRPr sz="1800">
                <a:solidFill>
                  <a:srgbClr val="000000"/>
                </a:solidFill>
                <a:effectLst/>
              </a:defRPr>
            </a:pPr>
            <a:r>
              <a:rPr sz="1100" dirty="0">
                <a:solidFill>
                  <a:schemeClr val="bg1"/>
                </a:solidFill>
              </a:rPr>
              <a:t>Precise </a:t>
            </a:r>
            <a:endParaRPr lang="en-US" sz="1100" dirty="0" smtClean="0">
              <a:solidFill>
                <a:schemeClr val="bg1"/>
              </a:solidFill>
            </a:endParaRPr>
          </a:p>
          <a:p>
            <a:pPr lvl="0" algn="ctr">
              <a:defRPr sz="1800">
                <a:solidFill>
                  <a:srgbClr val="000000"/>
                </a:solidFill>
                <a:effectLst/>
              </a:defRPr>
            </a:pPr>
            <a:r>
              <a:rPr sz="1100" dirty="0" smtClean="0">
                <a:solidFill>
                  <a:schemeClr val="bg1"/>
                </a:solidFill>
              </a:rPr>
              <a:t>Sight </a:t>
            </a:r>
            <a:endParaRPr lang="en-US" sz="1100" dirty="0" smtClean="0">
              <a:solidFill>
                <a:schemeClr val="bg1"/>
              </a:solidFill>
            </a:endParaRPr>
          </a:p>
          <a:p>
            <a:pPr lvl="0" algn="ctr">
              <a:defRPr sz="1800">
                <a:solidFill>
                  <a:srgbClr val="000000"/>
                </a:solidFill>
                <a:effectLst/>
              </a:defRPr>
            </a:pPr>
            <a:r>
              <a:rPr sz="1100" dirty="0" smtClean="0">
                <a:solidFill>
                  <a:schemeClr val="bg1"/>
                </a:solidFill>
              </a:rPr>
              <a:t>Alignment</a:t>
            </a:r>
            <a:endParaRPr sz="1100" dirty="0">
              <a:solidFill>
                <a:schemeClr val="bg1"/>
              </a:solidFill>
            </a:endParaRPr>
          </a:p>
        </p:txBody>
      </p:sp>
      <p:sp>
        <p:nvSpPr>
          <p:cNvPr id="81" name="Shape 81"/>
          <p:cNvSpPr/>
          <p:nvPr/>
        </p:nvSpPr>
        <p:spPr>
          <a:xfrm>
            <a:off x="457201" y="1394460"/>
            <a:ext cx="3436144" cy="3939540"/>
          </a:xfrm>
          <a:prstGeom prst="rect">
            <a:avLst/>
          </a:prstGeom>
          <a:ln w="12700">
            <a:miter lim="400000"/>
          </a:ln>
          <a:extLst>
            <a:ext uri="{C572A759-6A51-4108-AA02-DFA0A04FC94B}">
              <ma14:wrappingTextBoxFlag xmlns:ma14="http://schemas.microsoft.com/office/mac/drawingml/2011/main" val="1"/>
            </a:ext>
          </a:extLst>
        </p:spPr>
        <p:txBody>
          <a:bodyPr wrap="square" lIns="0" tIns="0" rIns="0" bIns="0">
            <a:spAutoFit/>
          </a:bodyPr>
          <a:lstStyle/>
          <a:p>
            <a:pPr lvl="0" algn="l">
              <a:defRPr sz="1800" cap="none">
                <a:solidFill>
                  <a:srgbClr val="000000"/>
                </a:solidFill>
              </a:defRPr>
            </a:pPr>
            <a:r>
              <a:rPr sz="1600" b="1">
                <a:solidFill>
                  <a:srgbClr val="FFFFFF"/>
                </a:solidFill>
                <a:latin typeface="Gill Sans"/>
                <a:ea typeface="Gill Sans"/>
                <a:cs typeface="Gill Sans"/>
                <a:sym typeface="Gill Sans"/>
              </a:rPr>
              <a:t>Point Shooting</a:t>
            </a:r>
          </a:p>
          <a:p>
            <a:pPr lvl="0" algn="l">
              <a:defRPr sz="1800" cap="none">
                <a:solidFill>
                  <a:srgbClr val="000000"/>
                </a:solidFill>
              </a:defRPr>
            </a:pPr>
            <a:r>
              <a:rPr sz="1600">
                <a:solidFill>
                  <a:srgbClr val="FFFFFF"/>
                </a:solidFill>
                <a:latin typeface="Gill Sans"/>
                <a:ea typeface="Gill Sans"/>
                <a:cs typeface="Gill Sans"/>
                <a:sym typeface="Gill Sans"/>
              </a:rPr>
              <a:t>When using the point shooting method, the firearm becomes an extension of our arms and hands—where our arms and hands point, the </a:t>
            </a:r>
            <a:r>
              <a:rPr sz="1600" i="1">
                <a:solidFill>
                  <a:srgbClr val="FFFFFF"/>
                </a:solidFill>
                <a:latin typeface="Gill Sans"/>
                <a:ea typeface="Gill Sans"/>
                <a:cs typeface="Gill Sans"/>
                <a:sym typeface="Gill Sans"/>
              </a:rPr>
              <a:t>gun</a:t>
            </a:r>
            <a:r>
              <a:rPr sz="1600">
                <a:solidFill>
                  <a:srgbClr val="FFFFFF"/>
                </a:solidFill>
                <a:latin typeface="Gill Sans"/>
                <a:ea typeface="Gill Sans"/>
                <a:cs typeface="Gill Sans"/>
                <a:sym typeface="Gill Sans"/>
              </a:rPr>
              <a:t> points.  When using this method, our advice is to focus on the </a:t>
            </a:r>
            <a:r>
              <a:rPr sz="1600" i="1">
                <a:solidFill>
                  <a:srgbClr val="FFFFFF"/>
                </a:solidFill>
                <a:latin typeface="Gill Sans"/>
                <a:ea typeface="Gill Sans"/>
                <a:cs typeface="Gill Sans"/>
                <a:sym typeface="Gill Sans"/>
              </a:rPr>
              <a:t>exact spot</a:t>
            </a:r>
            <a:r>
              <a:rPr sz="1600">
                <a:solidFill>
                  <a:srgbClr val="FFFFFF"/>
                </a:solidFill>
                <a:latin typeface="Gill Sans"/>
                <a:ea typeface="Gill Sans"/>
                <a:cs typeface="Gill Sans"/>
                <a:sym typeface="Gill Sans"/>
              </a:rPr>
              <a:t> where you want your rounds to land, rather than focusing on the entire target.  The oval surrounding the target’s center of mass to the right, provides a representation of the small window of visibility we might be left with if we’re under the affects of tunnel vision.  While our firearm might be within that window of visibility, there is a very good chance that we won’t even see it.</a:t>
            </a:r>
          </a:p>
        </p:txBody>
      </p:sp>
      <p:sp>
        <p:nvSpPr>
          <p:cNvPr id="15" name="Shape 133">
            <a:hlinkClick r:id="rId9" action="ppaction://hlinksldjump"/>
          </p:cNvPr>
          <p:cNvSpPr/>
          <p:nvPr/>
        </p:nvSpPr>
        <p:spPr>
          <a:xfrm>
            <a:off x="8142854" y="108300"/>
            <a:ext cx="848406" cy="411286"/>
          </a:xfrm>
          <a:prstGeom prst="roundRect">
            <a:avLst>
              <a:gd name="adj" fmla="val 13882"/>
            </a:avLst>
          </a:prstGeom>
          <a:blipFill>
            <a:blip r:embed="rId6"/>
          </a:blipFill>
          <a:ln w="31750">
            <a:solidFill>
              <a:srgbClr val="FFFFFF"/>
            </a:solidFill>
            <a:miter lim="400000"/>
          </a:ln>
          <a:extLst>
            <a:ext uri="{C572A759-6A51-4108-AA02-DFA0A04FC94B}">
              <ma14:wrappingTextBoxFlag xmlns:ma14="http://schemas.microsoft.com/office/mac/drawingml/2011/main" val="1"/>
            </a:ext>
          </a:extLst>
        </p:spPr>
        <p:txBody>
          <a:bodyPr lIns="62508" tIns="62508" rIns="62508" bIns="62508" anchor="ctr"/>
          <a:lstStyle/>
          <a:p>
            <a:pPr lvl="0" algn="ctr">
              <a:defRPr sz="1800" cap="none">
                <a:solidFill>
                  <a:srgbClr val="000000"/>
                </a:solidFill>
              </a:defRPr>
            </a:pPr>
            <a:r>
              <a:rPr lang="en-US" sz="1600" b="1" dirty="0" smtClean="0">
                <a:solidFill>
                  <a:srgbClr val="FFFFFF"/>
                </a:solidFill>
                <a:effectLst>
                  <a:outerShdw blurRad="25400" dist="42435" dir="2388334" rotWithShape="0">
                    <a:srgbClr val="000000">
                      <a:alpha val="48275"/>
                    </a:srgbClr>
                  </a:outerShdw>
                </a:effectLst>
                <a:latin typeface="+mn-lt"/>
                <a:ea typeface="Gill Sans"/>
                <a:cs typeface="Gill Sans"/>
                <a:sym typeface="Gill Sans"/>
              </a:rPr>
              <a:t>Exit</a:t>
            </a:r>
            <a:endParaRPr sz="1600" b="1" dirty="0">
              <a:solidFill>
                <a:srgbClr val="FFFFFF"/>
              </a:solidFill>
              <a:effectLst>
                <a:outerShdw blurRad="25400" dist="42435" dir="2388334" rotWithShape="0">
                  <a:srgbClr val="000000">
                    <a:alpha val="48275"/>
                  </a:srgbClr>
                </a:outerShdw>
              </a:effectLst>
              <a:latin typeface="+mn-lt"/>
              <a:ea typeface="Gill Sans"/>
              <a:cs typeface="Gill Sans"/>
              <a:sym typeface="Gill Sans"/>
            </a:endParaRPr>
          </a:p>
        </p:txBody>
      </p:sp>
    </p:spTree>
    <p:custDataLst>
      <p:tags r:id="rId1"/>
    </p:custDataLst>
    <p:extLst>
      <p:ext uri="{BB962C8B-B14F-4D97-AF65-F5344CB8AC3E}">
        <p14:creationId xmlns:p14="http://schemas.microsoft.com/office/powerpoint/2010/main" val="3494182945"/>
      </p:ext>
    </p:extLst>
  </p:cSld>
  <p:clrMapOvr>
    <a:masterClrMapping/>
  </p:clrMapOvr>
  <mc:AlternateContent xmlns:mc="http://schemas.openxmlformats.org/markup-compatibility/2006">
    <mc:Choice xmlns:p14="http://schemas.microsoft.com/office/powerpoint/2010/main" Requires="p14">
      <p:transition p14:dur="0"/>
    </mc:Choice>
    <mc:Fallback>
      <p:transition xmlns:p14="http://schemas.microsoft.com/office/powerpoint/2010/main"/>
    </mc:Fallback>
  </mc:AlternateContent>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04800" y="1069848"/>
            <a:ext cx="7772400" cy="4555093"/>
          </a:xfrm>
          <a:prstGeom prst="rect">
            <a:avLst/>
          </a:prstGeom>
          <a:noFill/>
        </p:spPr>
        <p:txBody>
          <a:bodyPr wrap="square" rtlCol="0">
            <a:spAutoFit/>
          </a:bodyPr>
          <a:lstStyle>
            <a:defPPr>
              <a:defRPr lang="en-US"/>
            </a:defPPr>
            <a:lvl1pPr marL="342900" indent="-342900">
              <a:lnSpc>
                <a:spcPct val="110000"/>
              </a:lnSpc>
              <a:buFont typeface="+mj-lt"/>
              <a:buAutoNum type="arabicPeriod"/>
              <a:defRPr>
                <a:solidFill>
                  <a:srgbClr val="E10A0A"/>
                </a:solidFill>
                <a:latin typeface="Palatino-Roman"/>
              </a:defRPr>
            </a:lvl1pPr>
          </a:lstStyle>
          <a:p>
            <a:r>
              <a:rPr lang="en-US" dirty="0"/>
              <a:t>Defensive shooting versus marksmanship.</a:t>
            </a:r>
          </a:p>
          <a:p>
            <a:r>
              <a:rPr lang="en-US" dirty="0"/>
              <a:t>Muscle memory explained.</a:t>
            </a:r>
          </a:p>
          <a:p>
            <a:r>
              <a:rPr lang="en-US" dirty="0"/>
              <a:t>Proper grip.</a:t>
            </a:r>
          </a:p>
          <a:p>
            <a:r>
              <a:rPr lang="en-US" dirty="0"/>
              <a:t>A natural and neutral shooting platform.</a:t>
            </a:r>
          </a:p>
          <a:p>
            <a:r>
              <a:rPr lang="en-US" dirty="0"/>
              <a:t>Aligning the muzzle to the target.</a:t>
            </a:r>
          </a:p>
          <a:p>
            <a:r>
              <a:rPr lang="en-US" dirty="0"/>
              <a:t>Point / instinctive shooting.</a:t>
            </a:r>
          </a:p>
          <a:p>
            <a:r>
              <a:rPr lang="en-US" dirty="0"/>
              <a:t>Flash sight picture.</a:t>
            </a:r>
          </a:p>
          <a:p>
            <a:r>
              <a:rPr lang="en-US" dirty="0"/>
              <a:t>Precise sight alignment.</a:t>
            </a:r>
          </a:p>
          <a:p>
            <a:r>
              <a:rPr lang="en-US" dirty="0"/>
              <a:t>Trigger control.</a:t>
            </a:r>
          </a:p>
          <a:p>
            <a:endParaRPr lang="en-US" dirty="0"/>
          </a:p>
          <a:p>
            <a:endParaRPr lang="en-US" dirty="0"/>
          </a:p>
        </p:txBody>
      </p:sp>
      <p:sp>
        <p:nvSpPr>
          <p:cNvPr id="10" name="TextBox 9"/>
          <p:cNvSpPr txBox="1"/>
          <p:nvPr/>
        </p:nvSpPr>
        <p:spPr>
          <a:xfrm>
            <a:off x="294290" y="304800"/>
            <a:ext cx="7782910" cy="584776"/>
          </a:xfrm>
          <a:prstGeom prst="rect">
            <a:avLst/>
          </a:prstGeom>
          <a:noFill/>
        </p:spPr>
        <p:txBody>
          <a:bodyPr wrap="square" rtlCol="0">
            <a:spAutoFit/>
          </a:bodyPr>
          <a:lstStyle/>
          <a:p>
            <a:r>
              <a:rPr lang="en-US" sz="3200" b="1" dirty="0" smtClean="0"/>
              <a:t>Key Topics Covered in Lesson Three</a:t>
            </a:r>
            <a:endParaRPr lang="en-US" sz="3200" b="1" dirty="0"/>
          </a:p>
        </p:txBody>
      </p:sp>
      <p:cxnSp>
        <p:nvCxnSpPr>
          <p:cNvPr id="12" name="Straight Connector 11"/>
          <p:cNvCxnSpPr/>
          <p:nvPr/>
        </p:nvCxnSpPr>
        <p:spPr bwMode="auto">
          <a:xfrm>
            <a:off x="182880" y="914400"/>
            <a:ext cx="8686800" cy="0"/>
          </a:xfrm>
          <a:prstGeom prst="line">
            <a:avLst/>
          </a:prstGeom>
          <a:solidFill>
            <a:srgbClr val="4F81BD"/>
          </a:solidFill>
          <a:ln w="1905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Tree>
    <p:custDataLst>
      <p:tags r:id="rId1"/>
    </p:custDataLst>
    <p:extLst>
      <p:ext uri="{BB962C8B-B14F-4D97-AF65-F5344CB8AC3E}">
        <p14:creationId xmlns:p14="http://schemas.microsoft.com/office/powerpoint/2010/main" val="328987910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83" name="USPSA Target-01.tiff"/>
          <p:cNvPicPr/>
          <p:nvPr/>
        </p:nvPicPr>
        <p:blipFill>
          <a:blip r:embed="rId4">
            <a:extLst/>
          </a:blip>
          <a:stretch>
            <a:fillRect/>
          </a:stretch>
        </p:blipFill>
        <p:spPr>
          <a:xfrm>
            <a:off x="4027289" y="508993"/>
            <a:ext cx="4679156" cy="5442261"/>
          </a:xfrm>
          <a:prstGeom prst="rect">
            <a:avLst/>
          </a:prstGeom>
          <a:ln w="12700">
            <a:miter lim="400000"/>
          </a:ln>
        </p:spPr>
      </p:pic>
      <p:grpSp>
        <p:nvGrpSpPr>
          <p:cNvPr id="86" name="Group 86"/>
          <p:cNvGrpSpPr/>
          <p:nvPr/>
        </p:nvGrpSpPr>
        <p:grpSpPr>
          <a:xfrm>
            <a:off x="4312917" y="2745879"/>
            <a:ext cx="4107031" cy="2678876"/>
            <a:chOff x="0" y="0"/>
            <a:chExt cx="5841109" cy="3809956"/>
          </a:xfrm>
        </p:grpSpPr>
        <p:pic>
          <p:nvPicPr>
            <p:cNvPr id="84" name="Flash Sight Picture.png"/>
            <p:cNvPicPr/>
            <p:nvPr/>
          </p:nvPicPr>
          <p:blipFill>
            <a:blip r:embed="rId5">
              <a:extLst/>
            </a:blip>
            <a:stretch>
              <a:fillRect/>
            </a:stretch>
          </p:blipFill>
          <p:spPr>
            <a:xfrm>
              <a:off x="0" y="0"/>
              <a:ext cx="5841110" cy="3809957"/>
            </a:xfrm>
            <a:prstGeom prst="rect">
              <a:avLst/>
            </a:prstGeom>
            <a:ln>
              <a:noFill/>
            </a:ln>
            <a:effectLst/>
          </p:spPr>
        </p:pic>
        <p:sp>
          <p:nvSpPr>
            <p:cNvPr id="85" name="Shape 85"/>
            <p:cNvSpPr/>
            <p:nvPr/>
          </p:nvSpPr>
          <p:spPr>
            <a:xfrm>
              <a:off x="0" y="0"/>
              <a:ext cx="5841110" cy="3809957"/>
            </a:xfrm>
            <a:custGeom>
              <a:avLst/>
              <a:gdLst/>
              <a:ahLst/>
              <a:cxnLst>
                <a:cxn ang="0">
                  <a:pos x="wd2" y="hd2"/>
                </a:cxn>
                <a:cxn ang="5400000">
                  <a:pos x="wd2" y="hd2"/>
                </a:cxn>
                <a:cxn ang="10800000">
                  <a:pos x="wd2" y="hd2"/>
                </a:cxn>
                <a:cxn ang="16200000">
                  <a:pos x="wd2" y="hd2"/>
                </a:cxn>
              </a:cxnLst>
              <a:rect l="0" t="0" r="r" b="b"/>
              <a:pathLst>
                <a:path w="20594" h="20595" extrusionOk="0">
                  <a:moveTo>
                    <a:pt x="10290" y="0"/>
                  </a:moveTo>
                  <a:cubicBezTo>
                    <a:pt x="7653" y="0"/>
                    <a:pt x="5016" y="1006"/>
                    <a:pt x="3004" y="3016"/>
                  </a:cubicBezTo>
                  <a:cubicBezTo>
                    <a:pt x="1128" y="4891"/>
                    <a:pt x="126" y="7310"/>
                    <a:pt x="0" y="9765"/>
                  </a:cubicBezTo>
                  <a:lnTo>
                    <a:pt x="0" y="10829"/>
                  </a:lnTo>
                  <a:cubicBezTo>
                    <a:pt x="126" y="13285"/>
                    <a:pt x="1128" y="15703"/>
                    <a:pt x="3004" y="17579"/>
                  </a:cubicBezTo>
                  <a:cubicBezTo>
                    <a:pt x="7028" y="21600"/>
                    <a:pt x="13552" y="21600"/>
                    <a:pt x="17576" y="17579"/>
                  </a:cubicBezTo>
                  <a:cubicBezTo>
                    <a:pt x="21600" y="13557"/>
                    <a:pt x="21600" y="7038"/>
                    <a:pt x="17576" y="3016"/>
                  </a:cubicBezTo>
                  <a:cubicBezTo>
                    <a:pt x="15564" y="1006"/>
                    <a:pt x="12927" y="0"/>
                    <a:pt x="10290" y="0"/>
                  </a:cubicBezTo>
                  <a:close/>
                </a:path>
              </a:pathLst>
            </a:custGeom>
            <a:ln w="50800" cap="flat">
              <a:solidFill>
                <a:srgbClr val="FFFFFF"/>
              </a:solidFill>
              <a:prstDash val="solid"/>
              <a:miter lim="400000"/>
            </a:ln>
          </p:spPr>
          <p:txBody>
            <a:bodyPr/>
            <a:lstStyle/>
            <a:p>
              <a:pPr lvl="0"/>
              <a:endParaRPr sz="1687"/>
            </a:p>
          </p:txBody>
        </p:sp>
      </p:grpSp>
      <p:sp>
        <p:nvSpPr>
          <p:cNvPr id="87" name="Shape 87"/>
          <p:cNvSpPr/>
          <p:nvPr/>
        </p:nvSpPr>
        <p:spPr>
          <a:xfrm>
            <a:off x="312461" y="165855"/>
            <a:ext cx="4336508" cy="418384"/>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lgn="l">
              <a:defRPr>
                <a:solidFill>
                  <a:srgbClr val="FFFFFF"/>
                </a:solidFill>
                <a:latin typeface="Gill Sans"/>
                <a:ea typeface="Gill Sans"/>
                <a:cs typeface="Gill Sans"/>
                <a:sym typeface="Gill Sans"/>
              </a:defRPr>
            </a:lvl1pPr>
          </a:lstStyle>
          <a:p>
            <a:pPr lvl="0">
              <a:defRPr sz="1800" cap="none">
                <a:solidFill>
                  <a:srgbClr val="000000"/>
                </a:solidFill>
              </a:defRPr>
            </a:pPr>
            <a:r>
              <a:rPr sz="2250" cap="all">
                <a:solidFill>
                  <a:schemeClr val="bg1"/>
                </a:solidFill>
              </a:rPr>
              <a:t>Target Alignment Options</a:t>
            </a:r>
          </a:p>
        </p:txBody>
      </p:sp>
      <p:sp>
        <p:nvSpPr>
          <p:cNvPr id="88" name="Shape 88"/>
          <p:cNvSpPr/>
          <p:nvPr/>
        </p:nvSpPr>
        <p:spPr>
          <a:xfrm flipV="1">
            <a:off x="357188" y="6188074"/>
            <a:ext cx="8429625" cy="200"/>
          </a:xfrm>
          <a:prstGeom prst="line">
            <a:avLst/>
          </a:prstGeom>
          <a:ln w="38100">
            <a:solidFill>
              <a:srgbClr val="A2A1A6"/>
            </a:solidFill>
            <a:miter lim="400000"/>
          </a:ln>
        </p:spPr>
        <p:txBody>
          <a:bodyPr lIns="0" tIns="0" rIns="0" bIns="0" anchor="ctr"/>
          <a:lstStyle/>
          <a:p>
            <a:pPr defTabSz="321457">
              <a:defRPr sz="1200" cap="none">
                <a:solidFill>
                  <a:srgbClr val="000000"/>
                </a:solidFill>
                <a:latin typeface="Helvetica"/>
                <a:ea typeface="Helvetica"/>
                <a:cs typeface="Helvetica"/>
                <a:sym typeface="Helvetica"/>
              </a:defRPr>
            </a:pPr>
            <a:endParaRPr sz="844"/>
          </a:p>
        </p:txBody>
      </p:sp>
      <p:grpSp>
        <p:nvGrpSpPr>
          <p:cNvPr id="91" name="Group 91"/>
          <p:cNvGrpSpPr/>
          <p:nvPr/>
        </p:nvGrpSpPr>
        <p:grpSpPr>
          <a:xfrm>
            <a:off x="357188" y="6072188"/>
            <a:ext cx="8429626" cy="223242"/>
            <a:chOff x="0" y="0"/>
            <a:chExt cx="11988800" cy="317500"/>
          </a:xfrm>
        </p:grpSpPr>
        <p:sp>
          <p:nvSpPr>
            <p:cNvPr id="89" name="Shape 89"/>
            <p:cNvSpPr/>
            <p:nvPr/>
          </p:nvSpPr>
          <p:spPr>
            <a:xfrm rot="5400000">
              <a:off x="0" y="38100"/>
              <a:ext cx="254000" cy="25400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10800" y="0"/>
                  </a:lnTo>
                  <a:close/>
                </a:path>
              </a:pathLst>
            </a:custGeom>
            <a:solidFill>
              <a:srgbClr val="A2A1A6"/>
            </a:solidFill>
            <a:ln w="76200" cap="flat">
              <a:solidFill>
                <a:srgbClr val="A2A1A6"/>
              </a:solidFill>
              <a:prstDash val="solid"/>
              <a:miter lim="400000"/>
            </a:ln>
            <a:effectLst/>
          </p:spPr>
          <p:txBody>
            <a:bodyPr wrap="square" lIns="0" tIns="0" rIns="0" bIns="0" numCol="1" anchor="ctr">
              <a:noAutofit/>
            </a:bodyPr>
            <a:lstStyle/>
            <a:p>
              <a:pPr lvl="0"/>
              <a:endParaRPr sz="1687"/>
            </a:p>
          </p:txBody>
        </p:sp>
        <p:sp>
          <p:nvSpPr>
            <p:cNvPr id="90" name="Shape 90"/>
            <p:cNvSpPr/>
            <p:nvPr/>
          </p:nvSpPr>
          <p:spPr>
            <a:xfrm rot="5400000">
              <a:off x="11798300" y="127000"/>
              <a:ext cx="317500" cy="63500"/>
            </a:xfrm>
            <a:prstGeom prst="roundRect">
              <a:avLst>
                <a:gd name="adj" fmla="val 50000"/>
              </a:avLst>
            </a:prstGeom>
            <a:solidFill>
              <a:srgbClr val="A2A1A6"/>
            </a:solidFill>
            <a:ln w="12700" cap="flat">
              <a:noFill/>
              <a:miter lim="400000"/>
            </a:ln>
            <a:effectLst/>
          </p:spPr>
          <p:txBody>
            <a:bodyPr wrap="square" lIns="0" tIns="0" rIns="0" bIns="0" numCol="1" anchor="ctr">
              <a:noAutofit/>
            </a:bodyP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sz="2109"/>
            </a:p>
          </p:txBody>
        </p:sp>
      </p:grpSp>
      <p:sp>
        <p:nvSpPr>
          <p:cNvPr id="95" name="Shape 95"/>
          <p:cNvSpPr/>
          <p:nvPr/>
        </p:nvSpPr>
        <p:spPr>
          <a:xfrm>
            <a:off x="457200" y="1676400"/>
            <a:ext cx="3116461" cy="3693319"/>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p>
            <a:pPr lvl="0" algn="l">
              <a:defRPr sz="1800" cap="none">
                <a:solidFill>
                  <a:srgbClr val="000000"/>
                </a:solidFill>
              </a:defRPr>
            </a:pPr>
            <a:r>
              <a:rPr sz="1600" b="1">
                <a:solidFill>
                  <a:srgbClr val="FFFFFF"/>
                </a:solidFill>
                <a:latin typeface="Gill Sans"/>
                <a:ea typeface="Gill Sans"/>
                <a:cs typeface="Gill Sans"/>
                <a:sym typeface="Gill Sans"/>
              </a:rPr>
              <a:t>Flash Sight Picture</a:t>
            </a:r>
          </a:p>
          <a:p>
            <a:pPr lvl="0" algn="l">
              <a:defRPr sz="1800" cap="none">
                <a:solidFill>
                  <a:srgbClr val="000000"/>
                </a:solidFill>
              </a:defRPr>
            </a:pPr>
            <a:r>
              <a:rPr sz="1600">
                <a:solidFill>
                  <a:srgbClr val="FFFFFF"/>
                </a:solidFill>
                <a:latin typeface="Gill Sans"/>
                <a:ea typeface="Gill Sans"/>
                <a:cs typeface="Gill Sans"/>
                <a:sym typeface="Gill Sans"/>
              </a:rPr>
              <a:t>A “flash sight picture” occurs when the shooter is able to get a rapid “overlay” of the sights on the target, without focusing on the front sight, and without taking the time to gain perfect sight alignment.  A flash sight picture will have the target in perfect focus, with the front sight and rear sight both visible (but out of focus) on the target.  Said another way, the shooter looks for a “flash” of the sights on the target to </a:t>
            </a:r>
            <a:r>
              <a:rPr sz="1600" i="1">
                <a:solidFill>
                  <a:srgbClr val="FFFFFF"/>
                </a:solidFill>
                <a:latin typeface="Gill Sans"/>
                <a:ea typeface="Gill Sans"/>
                <a:cs typeface="Gill Sans"/>
                <a:sym typeface="Gill Sans"/>
              </a:rPr>
              <a:t>verify</a:t>
            </a:r>
            <a:r>
              <a:rPr sz="1600">
                <a:solidFill>
                  <a:srgbClr val="FFFFFF"/>
                </a:solidFill>
                <a:latin typeface="Gill Sans"/>
                <a:ea typeface="Gill Sans"/>
                <a:cs typeface="Gill Sans"/>
                <a:sym typeface="Gill Sans"/>
              </a:rPr>
              <a:t> proper alignment, rather than using the sights to </a:t>
            </a:r>
            <a:r>
              <a:rPr sz="1600" i="1">
                <a:solidFill>
                  <a:srgbClr val="FFFFFF"/>
                </a:solidFill>
                <a:latin typeface="Gill Sans"/>
                <a:ea typeface="Gill Sans"/>
                <a:cs typeface="Gill Sans"/>
                <a:sym typeface="Gill Sans"/>
              </a:rPr>
              <a:t>attain</a:t>
            </a:r>
            <a:r>
              <a:rPr sz="1600">
                <a:solidFill>
                  <a:srgbClr val="FFFFFF"/>
                </a:solidFill>
                <a:latin typeface="Gill Sans"/>
                <a:ea typeface="Gill Sans"/>
                <a:cs typeface="Gill Sans"/>
                <a:sym typeface="Gill Sans"/>
              </a:rPr>
              <a:t> proper alignment.</a:t>
            </a:r>
          </a:p>
        </p:txBody>
      </p:sp>
      <p:sp>
        <p:nvSpPr>
          <p:cNvPr id="96" name="Shape 96"/>
          <p:cNvSpPr/>
          <p:nvPr/>
        </p:nvSpPr>
        <p:spPr>
          <a:xfrm>
            <a:off x="312539" y="528159"/>
            <a:ext cx="8518922" cy="461729"/>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lgn="l">
              <a:defRPr sz="1800" cap="none">
                <a:solidFill>
                  <a:srgbClr val="FFFFFF"/>
                </a:solidFill>
                <a:latin typeface="Gill Sans"/>
                <a:ea typeface="Gill Sans"/>
                <a:cs typeface="Gill Sans"/>
                <a:sym typeface="Gill Sans"/>
              </a:defRPr>
            </a:lvl1pPr>
          </a:lstStyle>
          <a:p>
            <a:pPr lvl="0">
              <a:defRPr>
                <a:solidFill>
                  <a:srgbClr val="000000"/>
                </a:solidFill>
              </a:defRPr>
            </a:pPr>
            <a:r>
              <a:rPr sz="1266">
                <a:solidFill>
                  <a:schemeClr val="bg1"/>
                </a:solidFill>
              </a:rPr>
              <a:t>Tap the target alignment options below to see what your “sight picture” might look like, as you transition from point shooting, to a “flash sight picture,” to precise sight alignment.</a:t>
            </a:r>
          </a:p>
        </p:txBody>
      </p:sp>
      <p:sp>
        <p:nvSpPr>
          <p:cNvPr id="16" name="Shape 78">
            <a:hlinkClick r:id="rId6" action="ppaction://hlinksldjump"/>
          </p:cNvPr>
          <p:cNvSpPr/>
          <p:nvPr/>
        </p:nvSpPr>
        <p:spPr>
          <a:xfrm>
            <a:off x="2652116" y="5715000"/>
            <a:ext cx="914400" cy="914400"/>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7"/>
          </a:blipFill>
          <a:ln w="50800">
            <a:solidFill>
              <a:srgbClr val="FFFFFF"/>
            </a:solidFill>
            <a:miter lim="400000"/>
          </a:ln>
          <a:extLst>
            <a:ext uri="{C572A759-6A51-4108-AA02-DFA0A04FC94B}">
              <ma14:wrappingTextBoxFlag xmlns:ma14="http://schemas.microsoft.com/office/mac/drawingml/2011/main" val="1"/>
            </a:ext>
          </a:extLst>
        </p:spPr>
        <p:txBody>
          <a:bodyPr lIns="0" tIns="0" rIns="0" bIns="0" anchor="ctr"/>
          <a:lstStyle/>
          <a:p>
            <a:pPr algn="ctr"/>
            <a:r>
              <a:rPr sz="1100" dirty="0">
                <a:solidFill>
                  <a:schemeClr val="bg1"/>
                </a:solidFill>
                <a:latin typeface="Gill Sans"/>
                <a:ea typeface="Gill Sans"/>
                <a:cs typeface="Gill Sans"/>
              </a:rPr>
              <a:t>Point </a:t>
            </a:r>
            <a:endParaRPr lang="en-US" sz="1100" dirty="0" smtClean="0">
              <a:solidFill>
                <a:schemeClr val="bg1"/>
              </a:solidFill>
              <a:latin typeface="Gill Sans"/>
              <a:ea typeface="Gill Sans"/>
              <a:cs typeface="Gill Sans"/>
            </a:endParaRPr>
          </a:p>
          <a:p>
            <a:pPr algn="ctr"/>
            <a:r>
              <a:rPr sz="1100" dirty="0" smtClean="0">
                <a:solidFill>
                  <a:schemeClr val="bg1"/>
                </a:solidFill>
                <a:latin typeface="Gill Sans"/>
                <a:ea typeface="Gill Sans"/>
                <a:cs typeface="Gill Sans"/>
              </a:rPr>
              <a:t>Shooting</a:t>
            </a:r>
            <a:endParaRPr sz="1100" dirty="0">
              <a:solidFill>
                <a:schemeClr val="bg1"/>
              </a:solidFill>
              <a:latin typeface="Gill Sans"/>
              <a:ea typeface="Gill Sans"/>
              <a:cs typeface="Gill Sans"/>
            </a:endParaRPr>
          </a:p>
        </p:txBody>
      </p:sp>
      <p:sp>
        <p:nvSpPr>
          <p:cNvPr id="17" name="Shape 79">
            <a:hlinkClick r:id="rId8" action="ppaction://hlinksldjump"/>
          </p:cNvPr>
          <p:cNvSpPr/>
          <p:nvPr/>
        </p:nvSpPr>
        <p:spPr>
          <a:xfrm>
            <a:off x="4339827" y="5715000"/>
            <a:ext cx="914400" cy="914400"/>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7"/>
          </a:blipFill>
          <a:ln w="50800">
            <a:solidFill>
              <a:srgbClr val="FF9E0B"/>
            </a:solidFill>
            <a:miter lim="400000"/>
          </a:ln>
          <a:extLst>
            <a:ext uri="{C572A759-6A51-4108-AA02-DFA0A04FC94B}">
              <ma14:wrappingTextBoxFlag xmlns:ma14="http://schemas.microsoft.com/office/mac/drawingml/2011/main" val="1"/>
            </a:ext>
          </a:extLst>
        </p:spPr>
        <p:txBody>
          <a:bodyPr lIns="0" tIns="0" rIns="0" bIns="0" anchor="ctr"/>
          <a:lstStyle/>
          <a:p>
            <a:pPr algn="ctr"/>
            <a:r>
              <a:rPr sz="1100" dirty="0" smtClean="0">
                <a:solidFill>
                  <a:schemeClr val="bg1"/>
                </a:solidFill>
                <a:latin typeface="Gill Sans"/>
                <a:ea typeface="Gill Sans"/>
                <a:cs typeface="Gill Sans"/>
              </a:rPr>
              <a:t>Flash</a:t>
            </a:r>
            <a:endParaRPr lang="en-US" sz="1100" dirty="0" smtClean="0">
              <a:solidFill>
                <a:schemeClr val="bg1"/>
              </a:solidFill>
              <a:latin typeface="Gill Sans"/>
              <a:ea typeface="Gill Sans"/>
              <a:cs typeface="Gill Sans"/>
            </a:endParaRPr>
          </a:p>
          <a:p>
            <a:pPr algn="ctr"/>
            <a:r>
              <a:rPr sz="1100" dirty="0" smtClean="0">
                <a:solidFill>
                  <a:schemeClr val="bg1"/>
                </a:solidFill>
                <a:latin typeface="Gill Sans"/>
                <a:ea typeface="Gill Sans"/>
                <a:cs typeface="Gill Sans"/>
              </a:rPr>
              <a:t>Sight </a:t>
            </a:r>
            <a:endParaRPr lang="en-US" sz="1100" dirty="0" smtClean="0">
              <a:solidFill>
                <a:schemeClr val="bg1"/>
              </a:solidFill>
              <a:latin typeface="Gill Sans"/>
              <a:ea typeface="Gill Sans"/>
              <a:cs typeface="Gill Sans"/>
            </a:endParaRPr>
          </a:p>
          <a:p>
            <a:pPr algn="ctr"/>
            <a:r>
              <a:rPr sz="1100" dirty="0" smtClean="0">
                <a:solidFill>
                  <a:schemeClr val="bg1"/>
                </a:solidFill>
                <a:latin typeface="Gill Sans"/>
                <a:ea typeface="Gill Sans"/>
                <a:cs typeface="Gill Sans"/>
              </a:rPr>
              <a:t>Picture</a:t>
            </a:r>
            <a:endParaRPr sz="1100" dirty="0">
              <a:solidFill>
                <a:schemeClr val="bg1"/>
              </a:solidFill>
              <a:latin typeface="Gill Sans"/>
              <a:ea typeface="Gill Sans"/>
              <a:cs typeface="Gill Sans"/>
            </a:endParaRPr>
          </a:p>
        </p:txBody>
      </p:sp>
      <p:sp>
        <p:nvSpPr>
          <p:cNvPr id="18" name="Shape 80">
            <a:hlinkClick r:id="rId9" action="ppaction://hlinksldjump"/>
          </p:cNvPr>
          <p:cNvSpPr/>
          <p:nvPr/>
        </p:nvSpPr>
        <p:spPr>
          <a:xfrm>
            <a:off x="6027538" y="5715000"/>
            <a:ext cx="914400" cy="914400"/>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7"/>
          </a:blipFill>
          <a:ln w="50800">
            <a:solidFill>
              <a:srgbClr val="FFFFFF"/>
            </a:solidFill>
            <a:miter lim="400000"/>
          </a:ln>
          <a:extLst>
            <a:ext uri="{C572A759-6A51-4108-AA02-DFA0A04FC94B}">
              <ma14:wrappingTextBoxFlag xmlns:ma14="http://schemas.microsoft.com/office/mac/drawingml/2011/main" val="1"/>
            </a:ext>
          </a:extLst>
        </p:spPr>
        <p:txBody>
          <a:bodyPr lIns="0" tIns="0" rIns="0" bIns="0" anchor="ctr"/>
          <a:lstStyle>
            <a:lvl1pPr>
              <a:defRPr sz="12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lvl1pPr>
          </a:lstStyle>
          <a:p>
            <a:pPr lvl="0" algn="ctr">
              <a:defRPr sz="1800">
                <a:solidFill>
                  <a:srgbClr val="000000"/>
                </a:solidFill>
                <a:effectLst/>
              </a:defRPr>
            </a:pPr>
            <a:r>
              <a:rPr sz="1100" dirty="0">
                <a:solidFill>
                  <a:schemeClr val="bg1"/>
                </a:solidFill>
              </a:rPr>
              <a:t>Precise </a:t>
            </a:r>
            <a:endParaRPr lang="en-US" sz="1100" dirty="0" smtClean="0">
              <a:solidFill>
                <a:schemeClr val="bg1"/>
              </a:solidFill>
            </a:endParaRPr>
          </a:p>
          <a:p>
            <a:pPr lvl="0" algn="ctr">
              <a:defRPr sz="1800">
                <a:solidFill>
                  <a:srgbClr val="000000"/>
                </a:solidFill>
                <a:effectLst/>
              </a:defRPr>
            </a:pPr>
            <a:r>
              <a:rPr sz="1100" dirty="0" smtClean="0">
                <a:solidFill>
                  <a:schemeClr val="bg1"/>
                </a:solidFill>
              </a:rPr>
              <a:t>Sight </a:t>
            </a:r>
            <a:endParaRPr lang="en-US" sz="1100" dirty="0" smtClean="0">
              <a:solidFill>
                <a:schemeClr val="bg1"/>
              </a:solidFill>
            </a:endParaRPr>
          </a:p>
          <a:p>
            <a:pPr lvl="0" algn="ctr">
              <a:defRPr sz="1800">
                <a:solidFill>
                  <a:srgbClr val="000000"/>
                </a:solidFill>
                <a:effectLst/>
              </a:defRPr>
            </a:pPr>
            <a:r>
              <a:rPr sz="1100" dirty="0" smtClean="0">
                <a:solidFill>
                  <a:schemeClr val="bg1"/>
                </a:solidFill>
              </a:rPr>
              <a:t>Alignment</a:t>
            </a:r>
            <a:endParaRPr sz="1100" dirty="0">
              <a:solidFill>
                <a:schemeClr val="bg1"/>
              </a:solidFill>
            </a:endParaRPr>
          </a:p>
        </p:txBody>
      </p:sp>
      <p:sp>
        <p:nvSpPr>
          <p:cNvPr id="19" name="Shape 133">
            <a:hlinkClick r:id="rId10" action="ppaction://hlinksldjump"/>
          </p:cNvPr>
          <p:cNvSpPr/>
          <p:nvPr/>
        </p:nvSpPr>
        <p:spPr>
          <a:xfrm>
            <a:off x="8142854" y="108300"/>
            <a:ext cx="848406" cy="411286"/>
          </a:xfrm>
          <a:prstGeom prst="roundRect">
            <a:avLst>
              <a:gd name="adj" fmla="val 13882"/>
            </a:avLst>
          </a:prstGeom>
          <a:blipFill>
            <a:blip r:embed="rId7"/>
          </a:blipFill>
          <a:ln w="31750">
            <a:solidFill>
              <a:srgbClr val="FFFFFF"/>
            </a:solidFill>
            <a:miter lim="400000"/>
          </a:ln>
          <a:extLst>
            <a:ext uri="{C572A759-6A51-4108-AA02-DFA0A04FC94B}">
              <ma14:wrappingTextBoxFlag xmlns:ma14="http://schemas.microsoft.com/office/mac/drawingml/2011/main" val="1"/>
            </a:ext>
          </a:extLst>
        </p:spPr>
        <p:txBody>
          <a:bodyPr lIns="62508" tIns="62508" rIns="62508" bIns="62508" anchor="ctr"/>
          <a:lstStyle/>
          <a:p>
            <a:pPr algn="ctr"/>
            <a:r>
              <a:rPr lang="en-US" sz="1600" b="1" dirty="0">
                <a:solidFill>
                  <a:srgbClr val="FFFFFF"/>
                </a:solidFill>
                <a:effectLst>
                  <a:outerShdw blurRad="25400" dist="42435" dir="2388334" rotWithShape="0">
                    <a:srgbClr val="000000">
                      <a:alpha val="48275"/>
                    </a:srgbClr>
                  </a:outerShdw>
                </a:effectLst>
                <a:latin typeface="+mn-lt"/>
                <a:ea typeface="Gill Sans"/>
                <a:cs typeface="Gill Sans"/>
                <a:sym typeface="Gill Sans"/>
              </a:rPr>
              <a:t>Exit</a:t>
            </a:r>
            <a:endParaRPr sz="1600" b="1" dirty="0">
              <a:solidFill>
                <a:srgbClr val="FFFFFF"/>
              </a:solidFill>
              <a:effectLst>
                <a:outerShdw blurRad="25400" dist="42435" dir="2388334" rotWithShape="0">
                  <a:srgbClr val="000000">
                    <a:alpha val="48275"/>
                  </a:srgbClr>
                </a:outerShdw>
              </a:effectLst>
              <a:latin typeface="+mn-lt"/>
              <a:ea typeface="Gill Sans"/>
              <a:cs typeface="Gill Sans"/>
              <a:sym typeface="Gill Sans"/>
            </a:endParaRPr>
          </a:p>
        </p:txBody>
      </p:sp>
    </p:spTree>
    <p:custDataLst>
      <p:tags r:id="rId1"/>
    </p:custDataLst>
    <p:extLst>
      <p:ext uri="{BB962C8B-B14F-4D97-AF65-F5344CB8AC3E}">
        <p14:creationId xmlns:p14="http://schemas.microsoft.com/office/powerpoint/2010/main" val="1097070300"/>
      </p:ext>
    </p:extLst>
  </p:cSld>
  <p:clrMapOvr>
    <a:masterClrMapping/>
  </p:clrMapOvr>
  <mc:AlternateContent xmlns:mc="http://schemas.openxmlformats.org/markup-compatibility/2006">
    <mc:Choice xmlns:p14="http://schemas.microsoft.com/office/powerpoint/2010/main" Requires="p14">
      <p:transition p14:dur="0"/>
    </mc:Choice>
    <mc:Fallback>
      <p:transition xmlns:p14="http://schemas.microsoft.com/office/powerpoint/2010/main"/>
    </mc:Fallback>
  </mc:AlternateContent>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98" name="USPSA Target Blurred.png"/>
          <p:cNvPicPr/>
          <p:nvPr/>
        </p:nvPicPr>
        <p:blipFill>
          <a:blip r:embed="rId4">
            <a:extLst/>
          </a:blip>
          <a:stretch>
            <a:fillRect/>
          </a:stretch>
        </p:blipFill>
        <p:spPr>
          <a:xfrm>
            <a:off x="4027289" y="508993"/>
            <a:ext cx="4676943" cy="5442261"/>
          </a:xfrm>
          <a:prstGeom prst="rect">
            <a:avLst/>
          </a:prstGeom>
          <a:ln w="12700">
            <a:miter lim="400000"/>
          </a:ln>
        </p:spPr>
      </p:pic>
      <p:grpSp>
        <p:nvGrpSpPr>
          <p:cNvPr id="101" name="Group 101"/>
          <p:cNvGrpSpPr/>
          <p:nvPr/>
        </p:nvGrpSpPr>
        <p:grpSpPr>
          <a:xfrm>
            <a:off x="4312917" y="2745879"/>
            <a:ext cx="4107031" cy="2678876"/>
            <a:chOff x="0" y="0"/>
            <a:chExt cx="5841109" cy="3809956"/>
          </a:xfrm>
        </p:grpSpPr>
        <p:pic>
          <p:nvPicPr>
            <p:cNvPr id="99" name="Front Sight Focus.png"/>
            <p:cNvPicPr/>
            <p:nvPr/>
          </p:nvPicPr>
          <p:blipFill>
            <a:blip r:embed="rId5">
              <a:extLst/>
            </a:blip>
            <a:stretch>
              <a:fillRect/>
            </a:stretch>
          </p:blipFill>
          <p:spPr>
            <a:xfrm>
              <a:off x="0" y="0"/>
              <a:ext cx="5841110" cy="3809957"/>
            </a:xfrm>
            <a:prstGeom prst="rect">
              <a:avLst/>
            </a:prstGeom>
            <a:ln>
              <a:noFill/>
            </a:ln>
            <a:effectLst/>
          </p:spPr>
        </p:pic>
        <p:sp>
          <p:nvSpPr>
            <p:cNvPr id="100" name="Shape 100"/>
            <p:cNvSpPr/>
            <p:nvPr/>
          </p:nvSpPr>
          <p:spPr>
            <a:xfrm>
              <a:off x="0" y="0"/>
              <a:ext cx="5841110" cy="3809957"/>
            </a:xfrm>
            <a:custGeom>
              <a:avLst/>
              <a:gdLst/>
              <a:ahLst/>
              <a:cxnLst>
                <a:cxn ang="0">
                  <a:pos x="wd2" y="hd2"/>
                </a:cxn>
                <a:cxn ang="5400000">
                  <a:pos x="wd2" y="hd2"/>
                </a:cxn>
                <a:cxn ang="10800000">
                  <a:pos x="wd2" y="hd2"/>
                </a:cxn>
                <a:cxn ang="16200000">
                  <a:pos x="wd2" y="hd2"/>
                </a:cxn>
              </a:cxnLst>
              <a:rect l="0" t="0" r="r" b="b"/>
              <a:pathLst>
                <a:path w="20594" h="20595" extrusionOk="0">
                  <a:moveTo>
                    <a:pt x="10290" y="0"/>
                  </a:moveTo>
                  <a:cubicBezTo>
                    <a:pt x="7653" y="0"/>
                    <a:pt x="5016" y="1006"/>
                    <a:pt x="3004" y="3016"/>
                  </a:cubicBezTo>
                  <a:cubicBezTo>
                    <a:pt x="1128" y="4891"/>
                    <a:pt x="126" y="7310"/>
                    <a:pt x="0" y="9765"/>
                  </a:cubicBezTo>
                  <a:lnTo>
                    <a:pt x="0" y="10829"/>
                  </a:lnTo>
                  <a:cubicBezTo>
                    <a:pt x="126" y="13285"/>
                    <a:pt x="1128" y="15703"/>
                    <a:pt x="3004" y="17579"/>
                  </a:cubicBezTo>
                  <a:cubicBezTo>
                    <a:pt x="7028" y="21600"/>
                    <a:pt x="13552" y="21600"/>
                    <a:pt x="17576" y="17579"/>
                  </a:cubicBezTo>
                  <a:cubicBezTo>
                    <a:pt x="21600" y="13557"/>
                    <a:pt x="21600" y="7038"/>
                    <a:pt x="17576" y="3016"/>
                  </a:cubicBezTo>
                  <a:cubicBezTo>
                    <a:pt x="15564" y="1006"/>
                    <a:pt x="12927" y="0"/>
                    <a:pt x="10290" y="0"/>
                  </a:cubicBezTo>
                  <a:close/>
                </a:path>
              </a:pathLst>
            </a:custGeom>
            <a:ln w="50800" cap="flat">
              <a:solidFill>
                <a:srgbClr val="FFFFFF"/>
              </a:solidFill>
              <a:prstDash val="solid"/>
              <a:miter lim="400000"/>
            </a:ln>
          </p:spPr>
          <p:txBody>
            <a:bodyPr/>
            <a:lstStyle/>
            <a:p>
              <a:pPr lvl="0"/>
              <a:endParaRPr sz="1687"/>
            </a:p>
          </p:txBody>
        </p:sp>
      </p:grpSp>
      <p:sp>
        <p:nvSpPr>
          <p:cNvPr id="102" name="Shape 102"/>
          <p:cNvSpPr/>
          <p:nvPr/>
        </p:nvSpPr>
        <p:spPr>
          <a:xfrm>
            <a:off x="312461" y="165855"/>
            <a:ext cx="4336508" cy="418384"/>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lgn="l">
              <a:defRPr>
                <a:solidFill>
                  <a:srgbClr val="FFFFFF"/>
                </a:solidFill>
                <a:latin typeface="Gill Sans"/>
                <a:ea typeface="Gill Sans"/>
                <a:cs typeface="Gill Sans"/>
                <a:sym typeface="Gill Sans"/>
              </a:defRPr>
            </a:lvl1pPr>
          </a:lstStyle>
          <a:p>
            <a:pPr lvl="0">
              <a:defRPr sz="1800" cap="none">
                <a:solidFill>
                  <a:srgbClr val="000000"/>
                </a:solidFill>
              </a:defRPr>
            </a:pPr>
            <a:r>
              <a:rPr sz="2250" cap="all">
                <a:solidFill>
                  <a:schemeClr val="bg1"/>
                </a:solidFill>
              </a:rPr>
              <a:t>Target Alignment Options</a:t>
            </a:r>
          </a:p>
        </p:txBody>
      </p:sp>
      <p:sp>
        <p:nvSpPr>
          <p:cNvPr id="103" name="Shape 103"/>
          <p:cNvSpPr/>
          <p:nvPr/>
        </p:nvSpPr>
        <p:spPr>
          <a:xfrm flipV="1">
            <a:off x="357188" y="6188074"/>
            <a:ext cx="8429625" cy="200"/>
          </a:xfrm>
          <a:prstGeom prst="line">
            <a:avLst/>
          </a:prstGeom>
          <a:ln w="38100">
            <a:solidFill>
              <a:srgbClr val="A2A1A6"/>
            </a:solidFill>
            <a:miter lim="400000"/>
          </a:ln>
        </p:spPr>
        <p:txBody>
          <a:bodyPr lIns="0" tIns="0" rIns="0" bIns="0" anchor="ctr"/>
          <a:lstStyle/>
          <a:p>
            <a:pPr defTabSz="321457">
              <a:defRPr sz="1200" cap="none">
                <a:solidFill>
                  <a:srgbClr val="000000"/>
                </a:solidFill>
                <a:latin typeface="Helvetica"/>
                <a:ea typeface="Helvetica"/>
                <a:cs typeface="Helvetica"/>
                <a:sym typeface="Helvetica"/>
              </a:defRPr>
            </a:pPr>
            <a:endParaRPr sz="844"/>
          </a:p>
        </p:txBody>
      </p:sp>
      <p:grpSp>
        <p:nvGrpSpPr>
          <p:cNvPr id="106" name="Group 106"/>
          <p:cNvGrpSpPr/>
          <p:nvPr/>
        </p:nvGrpSpPr>
        <p:grpSpPr>
          <a:xfrm>
            <a:off x="357188" y="6072188"/>
            <a:ext cx="8429626" cy="223242"/>
            <a:chOff x="0" y="0"/>
            <a:chExt cx="11988800" cy="317500"/>
          </a:xfrm>
        </p:grpSpPr>
        <p:sp>
          <p:nvSpPr>
            <p:cNvPr id="104" name="Shape 104"/>
            <p:cNvSpPr/>
            <p:nvPr/>
          </p:nvSpPr>
          <p:spPr>
            <a:xfrm rot="5400000">
              <a:off x="0" y="38100"/>
              <a:ext cx="254000" cy="25400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10800" y="0"/>
                  </a:lnTo>
                  <a:close/>
                </a:path>
              </a:pathLst>
            </a:custGeom>
            <a:solidFill>
              <a:srgbClr val="A2A1A6"/>
            </a:solidFill>
            <a:ln w="76200" cap="flat">
              <a:solidFill>
                <a:srgbClr val="A2A1A6"/>
              </a:solidFill>
              <a:prstDash val="solid"/>
              <a:miter lim="400000"/>
            </a:ln>
            <a:effectLst/>
          </p:spPr>
          <p:txBody>
            <a:bodyPr wrap="square" lIns="0" tIns="0" rIns="0" bIns="0" numCol="1" anchor="ctr">
              <a:noAutofit/>
            </a:bodyPr>
            <a:lstStyle/>
            <a:p>
              <a:pPr lvl="0"/>
              <a:endParaRPr sz="1687"/>
            </a:p>
          </p:txBody>
        </p:sp>
        <p:sp>
          <p:nvSpPr>
            <p:cNvPr id="105" name="Shape 105"/>
            <p:cNvSpPr/>
            <p:nvPr/>
          </p:nvSpPr>
          <p:spPr>
            <a:xfrm rot="5400000">
              <a:off x="11798300" y="127000"/>
              <a:ext cx="317500" cy="63500"/>
            </a:xfrm>
            <a:prstGeom prst="roundRect">
              <a:avLst>
                <a:gd name="adj" fmla="val 50000"/>
              </a:avLst>
            </a:prstGeom>
            <a:solidFill>
              <a:srgbClr val="A2A1A6"/>
            </a:solidFill>
            <a:ln w="12700" cap="flat">
              <a:noFill/>
              <a:miter lim="400000"/>
            </a:ln>
            <a:effectLst/>
          </p:spPr>
          <p:txBody>
            <a:bodyPr wrap="square" lIns="0" tIns="0" rIns="0" bIns="0" numCol="1" anchor="ctr">
              <a:noAutofit/>
            </a:bodyP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sz="2109"/>
            </a:p>
          </p:txBody>
        </p:sp>
      </p:grpSp>
      <p:sp>
        <p:nvSpPr>
          <p:cNvPr id="110" name="Shape 110"/>
          <p:cNvSpPr/>
          <p:nvPr/>
        </p:nvSpPr>
        <p:spPr>
          <a:xfrm>
            <a:off x="457200" y="1845945"/>
            <a:ext cx="3116461" cy="2954655"/>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p>
            <a:pPr lvl="0" algn="l">
              <a:defRPr sz="1800" cap="none">
                <a:solidFill>
                  <a:srgbClr val="000000"/>
                </a:solidFill>
              </a:defRPr>
            </a:pPr>
            <a:r>
              <a:rPr sz="1600" b="1">
                <a:solidFill>
                  <a:srgbClr val="FFFFFF"/>
                </a:solidFill>
                <a:latin typeface="Gill Sans"/>
                <a:ea typeface="Gill Sans"/>
                <a:cs typeface="Gill Sans"/>
                <a:sym typeface="Gill Sans"/>
              </a:rPr>
              <a:t>Precise Sight Alignment</a:t>
            </a:r>
          </a:p>
          <a:p>
            <a:pPr lvl="0" algn="l">
              <a:defRPr sz="1800" cap="none">
                <a:solidFill>
                  <a:srgbClr val="000000"/>
                </a:solidFill>
              </a:defRPr>
            </a:pPr>
            <a:r>
              <a:rPr sz="1600">
                <a:solidFill>
                  <a:srgbClr val="FFFFFF"/>
                </a:solidFill>
                <a:latin typeface="Gill Sans"/>
                <a:ea typeface="Gill Sans"/>
                <a:cs typeface="Gill Sans"/>
                <a:sym typeface="Gill Sans"/>
              </a:rPr>
              <a:t>When the situation calls for a very precise shot, you’ll need to switch your focus from the target (where the brain and eyes will want to focus), to the front sight, which is the best method to ensure perfect sight alignment.  When focused on the front sight, it will be in complete focus, the rear sight will be semi-blurred, and the target will be the blurriest thing in your sight picture.</a:t>
            </a:r>
          </a:p>
        </p:txBody>
      </p:sp>
      <p:sp>
        <p:nvSpPr>
          <p:cNvPr id="111" name="Shape 111"/>
          <p:cNvSpPr/>
          <p:nvPr/>
        </p:nvSpPr>
        <p:spPr>
          <a:xfrm>
            <a:off x="312539" y="528159"/>
            <a:ext cx="8518922" cy="461729"/>
          </a:xfrm>
          <a:prstGeom prst="rect">
            <a:avLst/>
          </a:prstGeom>
          <a:ln w="12700">
            <a:miter lim="400000"/>
          </a:ln>
          <a:extLst>
            <a:ext uri="{C572A759-6A51-4108-AA02-DFA0A04FC94B}">
              <ma14:wrappingTextBoxFlag xmlns:ma14="http://schemas.microsoft.com/office/mac/drawingml/2011/main" val="1"/>
            </a:ext>
          </a:extLst>
        </p:spPr>
        <p:txBody>
          <a:bodyPr lIns="35719" tIns="35719" rIns="35719" bIns="35719" anchor="ctr">
            <a:spAutoFit/>
          </a:bodyPr>
          <a:lstStyle>
            <a:lvl1pPr algn="l">
              <a:defRPr sz="1800" cap="none">
                <a:solidFill>
                  <a:srgbClr val="FFFFFF"/>
                </a:solidFill>
                <a:latin typeface="Gill Sans"/>
                <a:ea typeface="Gill Sans"/>
                <a:cs typeface="Gill Sans"/>
                <a:sym typeface="Gill Sans"/>
              </a:defRPr>
            </a:lvl1pPr>
          </a:lstStyle>
          <a:p>
            <a:pPr lvl="0">
              <a:defRPr>
                <a:solidFill>
                  <a:srgbClr val="000000"/>
                </a:solidFill>
              </a:defRPr>
            </a:pPr>
            <a:r>
              <a:rPr sz="1266">
                <a:solidFill>
                  <a:schemeClr val="bg1"/>
                </a:solidFill>
              </a:rPr>
              <a:t>Tap the target alignment options below to see what your “sight picture” might look like, as you transition from point shooting, to a “flash sight picture,” to precise sight alignment.</a:t>
            </a:r>
          </a:p>
        </p:txBody>
      </p:sp>
      <p:sp>
        <p:nvSpPr>
          <p:cNvPr id="16" name="Shape 78">
            <a:hlinkClick r:id="rId6" action="ppaction://hlinksldjump"/>
          </p:cNvPr>
          <p:cNvSpPr/>
          <p:nvPr/>
        </p:nvSpPr>
        <p:spPr>
          <a:xfrm>
            <a:off x="2652116" y="5715000"/>
            <a:ext cx="914400" cy="914400"/>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7"/>
          </a:blipFill>
          <a:ln w="50800">
            <a:solidFill>
              <a:srgbClr val="FFFFFF"/>
            </a:solidFill>
            <a:miter lim="400000"/>
          </a:ln>
          <a:extLst>
            <a:ext uri="{C572A759-6A51-4108-AA02-DFA0A04FC94B}">
              <ma14:wrappingTextBoxFlag xmlns:ma14="http://schemas.microsoft.com/office/mac/drawingml/2011/main" val="1"/>
            </a:ext>
          </a:extLst>
        </p:spPr>
        <p:txBody>
          <a:bodyPr lIns="0" tIns="0" rIns="0" bIns="0" anchor="ctr"/>
          <a:lstStyle/>
          <a:p>
            <a:pPr algn="ctr"/>
            <a:r>
              <a:rPr sz="1100" dirty="0">
                <a:solidFill>
                  <a:schemeClr val="bg1"/>
                </a:solidFill>
                <a:latin typeface="Gill Sans"/>
                <a:ea typeface="Gill Sans"/>
                <a:cs typeface="Gill Sans"/>
              </a:rPr>
              <a:t>Point </a:t>
            </a:r>
            <a:endParaRPr lang="en-US" sz="1100" dirty="0" smtClean="0">
              <a:solidFill>
                <a:schemeClr val="bg1"/>
              </a:solidFill>
              <a:latin typeface="Gill Sans"/>
              <a:ea typeface="Gill Sans"/>
              <a:cs typeface="Gill Sans"/>
            </a:endParaRPr>
          </a:p>
          <a:p>
            <a:pPr algn="ctr"/>
            <a:r>
              <a:rPr sz="1100" dirty="0" smtClean="0">
                <a:solidFill>
                  <a:schemeClr val="bg1"/>
                </a:solidFill>
                <a:latin typeface="Gill Sans"/>
                <a:ea typeface="Gill Sans"/>
                <a:cs typeface="Gill Sans"/>
              </a:rPr>
              <a:t>Shooting</a:t>
            </a:r>
            <a:endParaRPr sz="1100" dirty="0">
              <a:solidFill>
                <a:schemeClr val="bg1"/>
              </a:solidFill>
              <a:latin typeface="Gill Sans"/>
              <a:ea typeface="Gill Sans"/>
              <a:cs typeface="Gill Sans"/>
            </a:endParaRPr>
          </a:p>
        </p:txBody>
      </p:sp>
      <p:sp>
        <p:nvSpPr>
          <p:cNvPr id="17" name="Shape 79">
            <a:hlinkClick r:id="rId8" action="ppaction://hlinksldjump"/>
          </p:cNvPr>
          <p:cNvSpPr/>
          <p:nvPr/>
        </p:nvSpPr>
        <p:spPr>
          <a:xfrm>
            <a:off x="4339827" y="5715000"/>
            <a:ext cx="914400" cy="914400"/>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7"/>
          </a:blipFill>
          <a:ln w="50800">
            <a:solidFill>
              <a:srgbClr val="FFFFFF"/>
            </a:solidFill>
            <a:miter lim="400000"/>
          </a:ln>
          <a:extLst>
            <a:ext uri="{C572A759-6A51-4108-AA02-DFA0A04FC94B}">
              <ma14:wrappingTextBoxFlag xmlns:ma14="http://schemas.microsoft.com/office/mac/drawingml/2011/main" val="1"/>
            </a:ext>
          </a:extLst>
        </p:spPr>
        <p:txBody>
          <a:bodyPr lIns="0" tIns="0" rIns="0" bIns="0" anchor="ctr"/>
          <a:lstStyle>
            <a:lvl1pPr>
              <a:defRPr sz="12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lvl1pPr>
          </a:lstStyle>
          <a:p>
            <a:pPr lvl="0" algn="ctr">
              <a:defRPr sz="1800">
                <a:solidFill>
                  <a:srgbClr val="000000"/>
                </a:solidFill>
                <a:effectLst/>
              </a:defRPr>
            </a:pPr>
            <a:r>
              <a:rPr sz="1100" dirty="0" smtClean="0">
                <a:solidFill>
                  <a:schemeClr val="bg1"/>
                </a:solidFill>
              </a:rPr>
              <a:t>Flash</a:t>
            </a:r>
            <a:endParaRPr lang="en-US" sz="1100" dirty="0" smtClean="0">
              <a:solidFill>
                <a:schemeClr val="bg1"/>
              </a:solidFill>
            </a:endParaRPr>
          </a:p>
          <a:p>
            <a:pPr lvl="0" algn="ctr">
              <a:defRPr sz="1800">
                <a:solidFill>
                  <a:srgbClr val="000000"/>
                </a:solidFill>
                <a:effectLst/>
              </a:defRPr>
            </a:pPr>
            <a:r>
              <a:rPr sz="1100" dirty="0" smtClean="0">
                <a:solidFill>
                  <a:schemeClr val="bg1"/>
                </a:solidFill>
              </a:rPr>
              <a:t>Sight </a:t>
            </a:r>
            <a:endParaRPr lang="en-US" sz="1100" dirty="0" smtClean="0">
              <a:solidFill>
                <a:schemeClr val="bg1"/>
              </a:solidFill>
            </a:endParaRPr>
          </a:p>
          <a:p>
            <a:pPr lvl="0" algn="ctr">
              <a:defRPr sz="1800">
                <a:solidFill>
                  <a:srgbClr val="000000"/>
                </a:solidFill>
                <a:effectLst/>
              </a:defRPr>
            </a:pPr>
            <a:r>
              <a:rPr sz="1100" dirty="0" smtClean="0">
                <a:solidFill>
                  <a:schemeClr val="bg1"/>
                </a:solidFill>
              </a:rPr>
              <a:t>Picture</a:t>
            </a:r>
            <a:endParaRPr sz="1100" dirty="0">
              <a:solidFill>
                <a:schemeClr val="bg1"/>
              </a:solidFill>
            </a:endParaRPr>
          </a:p>
        </p:txBody>
      </p:sp>
      <p:sp>
        <p:nvSpPr>
          <p:cNvPr id="18" name="Shape 80">
            <a:hlinkClick r:id="rId9" action="ppaction://hlinksldjump"/>
          </p:cNvPr>
          <p:cNvSpPr/>
          <p:nvPr/>
        </p:nvSpPr>
        <p:spPr>
          <a:xfrm>
            <a:off x="6027538" y="5715000"/>
            <a:ext cx="914400" cy="914400"/>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7"/>
          </a:blipFill>
          <a:ln w="50800">
            <a:solidFill>
              <a:srgbClr val="FF9E0B"/>
            </a:solidFill>
            <a:miter lim="400000"/>
          </a:ln>
          <a:extLst>
            <a:ext uri="{C572A759-6A51-4108-AA02-DFA0A04FC94B}">
              <ma14:wrappingTextBoxFlag xmlns:ma14="http://schemas.microsoft.com/office/mac/drawingml/2011/main" val="1"/>
            </a:ext>
          </a:extLst>
        </p:spPr>
        <p:txBody>
          <a:bodyPr lIns="0" tIns="0" rIns="0" bIns="0" anchor="ctr"/>
          <a:lstStyle/>
          <a:p>
            <a:pPr algn="ctr"/>
            <a:r>
              <a:rPr sz="1100" dirty="0">
                <a:solidFill>
                  <a:schemeClr val="bg1"/>
                </a:solidFill>
                <a:latin typeface="Gill Sans"/>
                <a:ea typeface="Gill Sans"/>
                <a:cs typeface="Gill Sans"/>
              </a:rPr>
              <a:t>Precise </a:t>
            </a:r>
            <a:endParaRPr lang="en-US" sz="1100" dirty="0">
              <a:solidFill>
                <a:schemeClr val="bg1"/>
              </a:solidFill>
              <a:latin typeface="Gill Sans"/>
              <a:ea typeface="Gill Sans"/>
              <a:cs typeface="Gill Sans"/>
            </a:endParaRPr>
          </a:p>
          <a:p>
            <a:pPr algn="ctr"/>
            <a:r>
              <a:rPr sz="1100" dirty="0">
                <a:solidFill>
                  <a:schemeClr val="bg1"/>
                </a:solidFill>
                <a:latin typeface="Gill Sans"/>
                <a:ea typeface="Gill Sans"/>
                <a:cs typeface="Gill Sans"/>
              </a:rPr>
              <a:t>Sight </a:t>
            </a:r>
            <a:endParaRPr lang="en-US" sz="1100" dirty="0" smtClean="0">
              <a:solidFill>
                <a:schemeClr val="bg1"/>
              </a:solidFill>
              <a:latin typeface="Gill Sans"/>
              <a:ea typeface="Gill Sans"/>
              <a:cs typeface="Gill Sans"/>
            </a:endParaRPr>
          </a:p>
          <a:p>
            <a:pPr algn="ctr"/>
            <a:r>
              <a:rPr sz="1100" dirty="0" smtClean="0">
                <a:solidFill>
                  <a:schemeClr val="bg1"/>
                </a:solidFill>
                <a:latin typeface="Gill Sans"/>
                <a:ea typeface="Gill Sans"/>
                <a:cs typeface="Gill Sans"/>
              </a:rPr>
              <a:t>Alignment</a:t>
            </a:r>
            <a:endParaRPr sz="1100" dirty="0">
              <a:solidFill>
                <a:schemeClr val="bg1"/>
              </a:solidFill>
              <a:latin typeface="Gill Sans"/>
              <a:ea typeface="Gill Sans"/>
              <a:cs typeface="Gill Sans"/>
            </a:endParaRPr>
          </a:p>
        </p:txBody>
      </p:sp>
      <p:sp>
        <p:nvSpPr>
          <p:cNvPr id="19" name="Shape 133">
            <a:hlinkClick r:id="rId10" action="ppaction://hlinksldjump"/>
          </p:cNvPr>
          <p:cNvSpPr/>
          <p:nvPr/>
        </p:nvSpPr>
        <p:spPr>
          <a:xfrm>
            <a:off x="8142854" y="108300"/>
            <a:ext cx="848406" cy="411286"/>
          </a:xfrm>
          <a:prstGeom prst="roundRect">
            <a:avLst>
              <a:gd name="adj" fmla="val 13882"/>
            </a:avLst>
          </a:prstGeom>
          <a:blipFill>
            <a:blip r:embed="rId7"/>
          </a:blipFill>
          <a:ln w="31750">
            <a:solidFill>
              <a:srgbClr val="FFFFFF"/>
            </a:solidFill>
            <a:miter lim="400000"/>
          </a:ln>
          <a:extLst>
            <a:ext uri="{C572A759-6A51-4108-AA02-DFA0A04FC94B}">
              <ma14:wrappingTextBoxFlag xmlns:ma14="http://schemas.microsoft.com/office/mac/drawingml/2011/main" val="1"/>
            </a:ext>
          </a:extLst>
        </p:spPr>
        <p:txBody>
          <a:bodyPr lIns="62508" tIns="62508" rIns="62508" bIns="62508" anchor="ctr"/>
          <a:lstStyle/>
          <a:p>
            <a:pPr algn="ctr"/>
            <a:r>
              <a:rPr lang="en-US" sz="1600" b="1" dirty="0">
                <a:solidFill>
                  <a:srgbClr val="FFFFFF"/>
                </a:solidFill>
                <a:effectLst>
                  <a:outerShdw blurRad="25400" dist="42435" dir="2388334" rotWithShape="0">
                    <a:srgbClr val="000000">
                      <a:alpha val="48275"/>
                    </a:srgbClr>
                  </a:outerShdw>
                </a:effectLst>
                <a:latin typeface="+mn-lt"/>
                <a:ea typeface="Gill Sans"/>
                <a:cs typeface="Gill Sans"/>
                <a:sym typeface="Gill Sans"/>
              </a:rPr>
              <a:t>Exit</a:t>
            </a:r>
            <a:endParaRPr sz="1600" b="1" dirty="0">
              <a:solidFill>
                <a:srgbClr val="FFFFFF"/>
              </a:solidFill>
              <a:effectLst>
                <a:outerShdw blurRad="25400" dist="42435" dir="2388334" rotWithShape="0">
                  <a:srgbClr val="000000">
                    <a:alpha val="48275"/>
                  </a:srgbClr>
                </a:outerShdw>
              </a:effectLst>
              <a:latin typeface="+mn-lt"/>
              <a:ea typeface="Gill Sans"/>
              <a:cs typeface="Gill Sans"/>
              <a:sym typeface="Gill Sans"/>
            </a:endParaRPr>
          </a:p>
        </p:txBody>
      </p:sp>
    </p:spTree>
    <p:custDataLst>
      <p:tags r:id="rId1"/>
    </p:custDataLst>
    <p:extLst>
      <p:ext uri="{BB962C8B-B14F-4D97-AF65-F5344CB8AC3E}">
        <p14:creationId xmlns:p14="http://schemas.microsoft.com/office/powerpoint/2010/main" val="3188304515"/>
      </p:ext>
    </p:extLst>
  </p:cSld>
  <p:clrMapOvr>
    <a:masterClrMapping/>
  </p:clrMapOvr>
  <mc:AlternateContent xmlns:mc="http://schemas.openxmlformats.org/markup-compatibility/2006">
    <mc:Choice xmlns:p14="http://schemas.microsoft.com/office/powerpoint/2010/main" Requires="p14">
      <p:transition p14:dur="0"/>
    </mc:Choice>
    <mc:Fallback>
      <p:transition xmlns:p14="http://schemas.microsoft.com/office/powerpoint/2010/main"/>
    </mc:Fallback>
  </mc:AlternateContent>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73" name="Rectangle 6"/>
          <p:cNvSpPr>
            <a:spLocks/>
          </p:cNvSpPr>
          <p:nvPr/>
        </p:nvSpPr>
        <p:spPr bwMode="auto">
          <a:xfrm>
            <a:off x="508000" y="1016000"/>
            <a:ext cx="8026400" cy="530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217488" indent="-177800">
              <a:buFont typeface="Wingdings" charset="0"/>
              <a:buChar char="§"/>
            </a:pPr>
            <a:r>
              <a:rPr lang="en-US" sz="1800" dirty="0">
                <a:solidFill>
                  <a:schemeClr val="tx1"/>
                </a:solidFill>
                <a:ea typeface="ＭＳ Ｐゴシック" charset="0"/>
                <a:cs typeface="ＭＳ Ｐゴシック" charset="0"/>
              </a:rPr>
              <a:t>You shouldn’t necessarily think of each of these methods as being absolutely distinct, instead, you can think of them as being on a sliding scale.  </a:t>
            </a:r>
          </a:p>
          <a:p>
            <a:pPr marL="217488" indent="-177800">
              <a:buFont typeface="Wingdings" charset="0"/>
              <a:buChar char="§"/>
            </a:pPr>
            <a:r>
              <a:rPr lang="en-US" sz="1800" dirty="0">
                <a:solidFill>
                  <a:schemeClr val="tx1"/>
                </a:solidFill>
                <a:ea typeface="ＭＳ Ｐゴシック" charset="0"/>
                <a:cs typeface="ＭＳ Ｐゴシック" charset="0"/>
              </a:rPr>
              <a:t>On one end is unsighted fire (which is not the same thing as un-</a:t>
            </a:r>
            <a:r>
              <a:rPr lang="en-US" sz="1800" i="1" dirty="0">
                <a:solidFill>
                  <a:schemeClr val="tx1"/>
                </a:solidFill>
                <a:ea typeface="ＭＳ Ｐゴシック" charset="0"/>
                <a:cs typeface="ＭＳ Ｐゴシック" charset="0"/>
              </a:rPr>
              <a:t>aimed</a:t>
            </a:r>
            <a:r>
              <a:rPr lang="en-US" sz="1800" dirty="0">
                <a:solidFill>
                  <a:schemeClr val="tx1"/>
                </a:solidFill>
                <a:ea typeface="ＭＳ Ｐゴシック" charset="0"/>
                <a:cs typeface="ＭＳ Ｐゴシック" charset="0"/>
              </a:rPr>
              <a:t> fire), which literally ignores the sights and gets the firearm up on target as quickly as possible, and at the other end is sighted fire, which requires us to focus on the front sight, and precisely align the front sight, rear sight, and target, for as accurate a shot as possible.  </a:t>
            </a:r>
          </a:p>
          <a:p>
            <a:pPr marL="217488" indent="-177800">
              <a:buFont typeface="Wingdings" charset="0"/>
              <a:buChar char="§"/>
            </a:pPr>
            <a:r>
              <a:rPr lang="en-US" sz="1800" dirty="0">
                <a:solidFill>
                  <a:schemeClr val="tx1"/>
                </a:solidFill>
                <a:ea typeface="ＭＳ Ｐゴシック" charset="0"/>
                <a:cs typeface="ＭＳ Ｐゴシック" charset="0"/>
              </a:rPr>
              <a:t>Everything in-between, including a flash sight picture, is a combination of the two to one degree or another. </a:t>
            </a:r>
          </a:p>
        </p:txBody>
      </p:sp>
      <p:sp>
        <p:nvSpPr>
          <p:cNvPr id="2" name="Title 1"/>
          <p:cNvSpPr>
            <a:spLocks noGrp="1"/>
          </p:cNvSpPr>
          <p:nvPr>
            <p:ph type="title"/>
          </p:nvPr>
        </p:nvSpPr>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Aligning the Muzzle to the Target</a:t>
            </a:r>
            <a:endParaRPr lang="en-US" dirty="0" smtClean="0">
              <a:effectLst/>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4" name="Rectangle 5"/>
          <p:cNvSpPr>
            <a:spLocks/>
          </p:cNvSpPr>
          <p:nvPr/>
        </p:nvSpPr>
        <p:spPr bwMode="auto">
          <a:xfrm>
            <a:off x="355600" y="990600"/>
            <a:ext cx="82804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9688"/>
            <a:r>
              <a:rPr lang="en-US" sz="1800" dirty="0">
                <a:solidFill>
                  <a:schemeClr val="tx1"/>
                </a:solidFill>
                <a:ea typeface="ＭＳ Ｐゴシック" charset="0"/>
                <a:cs typeface="ＭＳ Ｐゴシック" charset="0"/>
              </a:rPr>
              <a:t>But during a violent attack, the automated responses we’ll very likely experience might just limit how far we can move toward the accuracy end of the scale since those automated responses will most likely include the motor cortex locking our head and eyes on what the brain perceives as the most critical part of the attack, rather than a three-millimeter wide front sight.</a:t>
            </a:r>
          </a:p>
        </p:txBody>
      </p:sp>
      <p:pic>
        <p:nvPicPr>
          <p:cNvPr id="114696" name="Picture 9"/>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a:stretch/>
        </p:blipFill>
        <p:spPr bwMode="auto">
          <a:xfrm>
            <a:off x="1181100" y="2597593"/>
            <a:ext cx="2997200" cy="3041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round/>
                <a:headEnd/>
                <a:tailEnd/>
              </a14:hiddenLine>
            </a:ext>
          </a:extLst>
        </p:spPr>
      </p:pic>
      <p:sp>
        <p:nvSpPr>
          <p:cNvPr id="114697" name="Rectangle 10"/>
          <p:cNvSpPr>
            <a:spLocks/>
          </p:cNvSpPr>
          <p:nvPr/>
        </p:nvSpPr>
        <p:spPr bwMode="auto">
          <a:xfrm>
            <a:off x="1143000" y="5727700"/>
            <a:ext cx="3060700"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9688">
              <a:spcBef>
                <a:spcPts val="1600"/>
              </a:spcBef>
            </a:pPr>
            <a:r>
              <a:rPr lang="en-US" sz="1200">
                <a:solidFill>
                  <a:schemeClr val="tx1"/>
                </a:solidFill>
                <a:latin typeface="+mn-lt"/>
                <a:ea typeface="ＭＳ Ｐゴシック" charset="0"/>
                <a:cs typeface="ＭＳ Ｐゴシック" charset="0"/>
                <a:sym typeface="Arial Narrow" charset="0"/>
              </a:rPr>
              <a:t>Violent attacks will be </a:t>
            </a:r>
            <a:r>
              <a:rPr lang="en-US" sz="1200">
                <a:solidFill>
                  <a:schemeClr val="tx1"/>
                </a:solidFill>
                <a:latin typeface="+mn-lt"/>
                <a:ea typeface="ＭＳ Ｐゴシック" charset="0"/>
                <a:cs typeface="ＭＳ Ｐゴシック" charset="0"/>
                <a:sym typeface="Arial Narrow Italic" charset="0"/>
              </a:rPr>
              <a:t>fast</a:t>
            </a:r>
            <a:r>
              <a:rPr lang="en-US" sz="1200">
                <a:solidFill>
                  <a:schemeClr val="tx1"/>
                </a:solidFill>
                <a:latin typeface="+mn-lt"/>
                <a:ea typeface="ＭＳ Ｐゴシック" charset="0"/>
                <a:cs typeface="ＭＳ Ｐゴシック" charset="0"/>
                <a:sym typeface="Arial Narrow" charset="0"/>
              </a:rPr>
              <a:t>, and they’</a:t>
            </a:r>
            <a:r>
              <a:rPr lang="en-US" altLang="ja-JP" sz="1200">
                <a:solidFill>
                  <a:schemeClr val="tx1"/>
                </a:solidFill>
                <a:latin typeface="+mn-lt"/>
                <a:cs typeface="Arial Narrow" charset="0"/>
                <a:sym typeface="Arial Narrow" charset="0"/>
              </a:rPr>
              <a:t>ll be </a:t>
            </a:r>
            <a:r>
              <a:rPr lang="en-US" altLang="ja-JP" sz="1200">
                <a:solidFill>
                  <a:schemeClr val="tx1"/>
                </a:solidFill>
                <a:latin typeface="+mn-lt"/>
                <a:cs typeface="Arial Narrow Italic" charset="0"/>
                <a:sym typeface="Arial Narrow Italic" charset="0"/>
              </a:rPr>
              <a:t>close</a:t>
            </a:r>
            <a:r>
              <a:rPr lang="en-US" altLang="ja-JP" sz="1200">
                <a:solidFill>
                  <a:schemeClr val="tx1"/>
                </a:solidFill>
                <a:latin typeface="+mn-lt"/>
                <a:cs typeface="Arial Narrow" charset="0"/>
                <a:sym typeface="Arial Narrow" charset="0"/>
              </a:rPr>
              <a:t>.  Your motor cortex will very likely lock your eyes and focus onto the weapon in the attacker</a:t>
            </a:r>
            <a:r>
              <a:rPr lang="en-US" altLang="ja-JP" sz="1200">
                <a:solidFill>
                  <a:schemeClr val="tx1"/>
                </a:solidFill>
                <a:latin typeface="+mn-lt"/>
                <a:ea typeface="ＭＳ Ｐゴシック" charset="0"/>
                <a:cs typeface="ＭＳ Ｐゴシック" charset="0"/>
                <a:sym typeface="Arial Narrow" charset="0"/>
              </a:rPr>
              <a:t>’</a:t>
            </a:r>
            <a:r>
              <a:rPr lang="en-US" altLang="ja-JP" sz="1200">
                <a:solidFill>
                  <a:schemeClr val="tx1"/>
                </a:solidFill>
                <a:latin typeface="+mn-lt"/>
                <a:cs typeface="Arial Narrow" charset="0"/>
                <a:sym typeface="Arial Narrow" charset="0"/>
              </a:rPr>
              <a:t>s hands.</a:t>
            </a:r>
            <a:endParaRPr lang="en-US" sz="1200">
              <a:solidFill>
                <a:schemeClr val="tx1"/>
              </a:solidFill>
              <a:latin typeface="+mn-lt"/>
              <a:cs typeface="Arial Narrow" charset="0"/>
              <a:sym typeface="Arial Narrow" charset="0"/>
            </a:endParaRPr>
          </a:p>
        </p:txBody>
      </p:sp>
      <p:pic>
        <p:nvPicPr>
          <p:cNvPr id="114698" name="Picture 11"/>
          <p:cNvPicPr>
            <a:picLocks noChangeAspect="1" noChangeArrowheads="1"/>
          </p:cNvPicPr>
          <p:nvPr/>
        </p:nvPicPr>
        <p:blipFill rotWithShape="1">
          <a:blip r:embed="rId5" cstate="print">
            <a:extLst>
              <a:ext uri="{28A0092B-C50C-407E-A947-70E740481C1C}">
                <a14:useLocalDpi xmlns:a14="http://schemas.microsoft.com/office/drawing/2010/main"/>
              </a:ext>
            </a:extLst>
          </a:blip>
          <a:srcRect/>
          <a:stretch/>
        </p:blipFill>
        <p:spPr bwMode="auto">
          <a:xfrm>
            <a:off x="4699000" y="2597593"/>
            <a:ext cx="2997200" cy="3041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round/>
                <a:headEnd/>
                <a:tailEnd/>
              </a14:hiddenLine>
            </a:ext>
          </a:extLst>
        </p:spPr>
      </p:pic>
      <p:sp>
        <p:nvSpPr>
          <p:cNvPr id="114699" name="Rectangle 12"/>
          <p:cNvSpPr>
            <a:spLocks/>
          </p:cNvSpPr>
          <p:nvPr/>
        </p:nvSpPr>
        <p:spPr bwMode="auto">
          <a:xfrm>
            <a:off x="4660900" y="5727700"/>
            <a:ext cx="3060700"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9688">
              <a:spcBef>
                <a:spcPts val="1600"/>
              </a:spcBef>
            </a:pPr>
            <a:r>
              <a:rPr lang="en-US" sz="1200">
                <a:solidFill>
                  <a:schemeClr val="tx1"/>
                </a:solidFill>
                <a:latin typeface="+mn-lt"/>
                <a:ea typeface="ＭＳ Ｐゴシック" charset="0"/>
                <a:cs typeface="ＭＳ Ｐゴシック" charset="0"/>
                <a:sym typeface="Arial Narrow" charset="0"/>
              </a:rPr>
              <a:t>Forcing your eyes to change focus from a six-foot tall attacker, to a three-millimeter wide front sight, </a:t>
            </a:r>
            <a:r>
              <a:rPr lang="en-US" sz="1200">
                <a:solidFill>
                  <a:schemeClr val="tx1"/>
                </a:solidFill>
                <a:latin typeface="+mn-lt"/>
                <a:ea typeface="ＭＳ Ｐゴシック" charset="0"/>
                <a:cs typeface="ＭＳ Ｐゴシック" charset="0"/>
                <a:sym typeface="Arial Narrow Italic" charset="0"/>
              </a:rPr>
              <a:t>may simply not be possible</a:t>
            </a:r>
            <a:r>
              <a:rPr lang="en-US" sz="1200">
                <a:solidFill>
                  <a:schemeClr val="tx1"/>
                </a:solidFill>
                <a:latin typeface="+mn-lt"/>
                <a:ea typeface="ＭＳ Ｐゴシック" charset="0"/>
                <a:cs typeface="ＭＳ Ｐゴシック" charset="0"/>
                <a:sym typeface="Arial Narrow" charset="0"/>
              </a:rPr>
              <a:t>.</a:t>
            </a:r>
          </a:p>
        </p:txBody>
      </p:sp>
      <p:sp>
        <p:nvSpPr>
          <p:cNvPr id="2" name="Title 1"/>
          <p:cNvSpPr>
            <a:spLocks noGrp="1"/>
          </p:cNvSpPr>
          <p:nvPr>
            <p:ph type="title"/>
          </p:nvPr>
        </p:nvSpPr>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Aligning the Muzzle to the Target</a:t>
            </a:r>
            <a:endParaRPr lang="en-US" dirty="0" smtClean="0">
              <a:effectLst/>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26" name="Rectangle 18"/>
          <p:cNvSpPr>
            <a:spLocks/>
          </p:cNvSpPr>
          <p:nvPr/>
        </p:nvSpPr>
        <p:spPr bwMode="auto">
          <a:xfrm>
            <a:off x="311150" y="190500"/>
            <a:ext cx="258286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0" bIns="0" anchor="ctr">
            <a:spAutoFit/>
          </a:bodyPr>
          <a:lstStyle/>
          <a:p>
            <a:r>
              <a:rPr lang="en-US">
                <a:solidFill>
                  <a:srgbClr val="FFFFFF"/>
                </a:solidFill>
                <a:latin typeface="Gill Sans" charset="0"/>
                <a:ea typeface="ＭＳ Ｐゴシック" charset="0"/>
                <a:cs typeface="ＭＳ Ｐゴシック" charset="0"/>
                <a:sym typeface="Gill Sans" charset="0"/>
              </a:rPr>
              <a:t>POINT SHOOTING</a:t>
            </a:r>
          </a:p>
        </p:txBody>
      </p:sp>
      <p:sp>
        <p:nvSpPr>
          <p:cNvPr id="20" name="Rectangle 6"/>
          <p:cNvSpPr>
            <a:spLocks/>
          </p:cNvSpPr>
          <p:nvPr/>
        </p:nvSpPr>
        <p:spPr bwMode="auto">
          <a:xfrm>
            <a:off x="508000" y="1524000"/>
            <a:ext cx="3835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9688"/>
            <a:r>
              <a:rPr lang="en-US" sz="1800" dirty="0" smtClean="0">
                <a:solidFill>
                  <a:schemeClr val="tx1"/>
                </a:solidFill>
                <a:ea typeface="ＭＳ Ｐゴシック" charset="0"/>
                <a:cs typeface="ＭＳ Ｐゴシック" charset="0"/>
              </a:rPr>
              <a:t>As </a:t>
            </a:r>
            <a:r>
              <a:rPr lang="en-US" sz="1800" dirty="0">
                <a:solidFill>
                  <a:schemeClr val="tx1"/>
                </a:solidFill>
                <a:ea typeface="ＭＳ Ｐゴシック" charset="0"/>
                <a:cs typeface="ＭＳ Ｐゴシック" charset="0"/>
              </a:rPr>
              <a:t>mentioned in our section on shooting platforms, the Isosceles stance enables point shooting by its nature—with the arms thrust straight out in front of us, it points the barrel of our firearm directly at the target.  In other words, the firearm becomes an extension of our hands—where our hands point, the gun points.  When using this method, our advice is to focus on the exact spot where you want your rounds to land, rather than focusing on the entire target. </a:t>
            </a:r>
          </a:p>
        </p:txBody>
      </p:sp>
      <p:pic>
        <p:nvPicPr>
          <p:cNvPr id="21" name="Picture 20">
            <a:hlinkClick r:id="rId4" action="ppaction://hlinksldjump"/>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4725360" y="1556414"/>
            <a:ext cx="3798493" cy="2863186"/>
          </a:xfrm>
          <a:prstGeom prst="rect">
            <a:avLst/>
          </a:prstGeom>
        </p:spPr>
      </p:pic>
      <p:sp>
        <p:nvSpPr>
          <p:cNvPr id="22" name="TextBox 21"/>
          <p:cNvSpPr txBox="1"/>
          <p:nvPr/>
        </p:nvSpPr>
        <p:spPr>
          <a:xfrm>
            <a:off x="4648200" y="4472226"/>
            <a:ext cx="3880952" cy="1846659"/>
          </a:xfrm>
          <a:prstGeom prst="rect">
            <a:avLst/>
          </a:prstGeom>
          <a:noFill/>
        </p:spPr>
        <p:txBody>
          <a:bodyPr wrap="square" rtlCol="0">
            <a:spAutoFit/>
          </a:bodyPr>
          <a:lstStyle/>
          <a:p>
            <a:r>
              <a:rPr lang="en-US" sz="1600" b="1" dirty="0" smtClean="0">
                <a:solidFill>
                  <a:srgbClr val="E10A0A"/>
                </a:solidFill>
                <a:latin typeface="+mn-lt"/>
              </a:rPr>
              <a:t>Interactive 3.2 </a:t>
            </a:r>
            <a:r>
              <a:rPr lang="en-US" sz="1600" b="1" dirty="0" smtClean="0">
                <a:latin typeface="+mn-lt"/>
              </a:rPr>
              <a:t>Point Shooting</a:t>
            </a:r>
          </a:p>
          <a:p>
            <a:r>
              <a:rPr lang="en-US" sz="1400" i="1" dirty="0">
                <a:latin typeface="+mn-lt"/>
              </a:rPr>
              <a:t>At close distances, your firearm becomes an extension of your hands and arms, and your accuracy will be a reflection of your margin of error</a:t>
            </a:r>
            <a:r>
              <a:rPr lang="en-US" sz="1400" i="1" dirty="0" smtClean="0">
                <a:latin typeface="+mn-lt"/>
              </a:rPr>
              <a:t>.  Tap or click the widget above to see how even a margin of error of seven degrees can still mean hits at the distances which typically accompany violent attacks.</a:t>
            </a:r>
            <a:endParaRPr lang="en-US" sz="1400" dirty="0">
              <a:latin typeface="+mn-lt"/>
            </a:endParaRPr>
          </a:p>
        </p:txBody>
      </p:sp>
      <p:sp>
        <p:nvSpPr>
          <p:cNvPr id="2" name="Title 1"/>
          <p:cNvSpPr>
            <a:spLocks noGrp="1"/>
          </p:cNvSpPr>
          <p:nvPr>
            <p:ph type="title"/>
          </p:nvPr>
        </p:nvSpPr>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Unsighted Fire / Point Shooting</a:t>
            </a:r>
            <a:endParaRPr lang="en-US" dirty="0" smtClean="0">
              <a:effectLst/>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74" name="Group 74"/>
          <p:cNvGrpSpPr/>
          <p:nvPr/>
        </p:nvGrpSpPr>
        <p:grpSpPr>
          <a:xfrm>
            <a:off x="-187523" y="3205757"/>
            <a:ext cx="5000625" cy="205384"/>
            <a:chOff x="0" y="0"/>
            <a:chExt cx="7112000" cy="292100"/>
          </a:xfrm>
        </p:grpSpPr>
        <p:sp>
          <p:nvSpPr>
            <p:cNvPr id="70" name="Shape 70"/>
            <p:cNvSpPr/>
            <p:nvPr/>
          </p:nvSpPr>
          <p:spPr>
            <a:xfrm>
              <a:off x="1207948" y="19050"/>
              <a:ext cx="131824" cy="2540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2600">
                <a:alpha val="50000"/>
              </a:srgbClr>
            </a:solidFill>
            <a:ln w="12700" cap="flat">
              <a:noFill/>
              <a:miter lim="400000"/>
            </a:ln>
            <a:effectLst/>
          </p:spPr>
          <p:txBody>
            <a:bodyPr wrap="square" lIns="0" tIns="0" rIns="0" bIns="0" numCol="1" anchor="ctr">
              <a:noAutofit/>
            </a:bodyP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sz="2109"/>
            </a:p>
          </p:txBody>
        </p:sp>
        <p:sp>
          <p:nvSpPr>
            <p:cNvPr id="71" name="Shape 71"/>
            <p:cNvSpPr/>
            <p:nvPr/>
          </p:nvSpPr>
          <p:spPr>
            <a:xfrm>
              <a:off x="3068790" y="69850"/>
              <a:ext cx="76201" cy="156118"/>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6"/>
                  </a:cubicBezTo>
                  <a:cubicBezTo>
                    <a:pt x="12954" y="20639"/>
                    <a:pt x="6724" y="20639"/>
                    <a:pt x="2882" y="16796"/>
                  </a:cubicBezTo>
                  <a:cubicBezTo>
                    <a:pt x="-961" y="12954"/>
                    <a:pt x="-961" y="6724"/>
                    <a:pt x="2882" y="2882"/>
                  </a:cubicBezTo>
                  <a:cubicBezTo>
                    <a:pt x="6724" y="-961"/>
                    <a:pt x="12954" y="-961"/>
                    <a:pt x="16797" y="2882"/>
                  </a:cubicBezTo>
                </a:path>
              </a:pathLst>
            </a:custGeom>
            <a:solidFill>
              <a:srgbClr val="FF2600">
                <a:alpha val="50000"/>
              </a:srgbClr>
            </a:solidFill>
            <a:ln w="12700" cap="flat">
              <a:noFill/>
              <a:miter lim="400000"/>
            </a:ln>
            <a:effectLst/>
          </p:spPr>
          <p:txBody>
            <a:bodyPr wrap="square" lIns="0" tIns="0" rIns="0" bIns="0" numCol="1" anchor="ctr">
              <a:noAutofit/>
            </a:bodyP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sz="2109"/>
            </a:p>
          </p:txBody>
        </p:sp>
        <p:sp>
          <p:nvSpPr>
            <p:cNvPr id="72" name="Shape 72"/>
            <p:cNvSpPr/>
            <p:nvPr/>
          </p:nvSpPr>
          <p:spPr>
            <a:xfrm>
              <a:off x="4813301" y="95249"/>
              <a:ext cx="49592" cy="101602"/>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6"/>
                  </a:cubicBezTo>
                  <a:cubicBezTo>
                    <a:pt x="12954" y="20639"/>
                    <a:pt x="6724" y="20639"/>
                    <a:pt x="2882" y="16796"/>
                  </a:cubicBezTo>
                  <a:cubicBezTo>
                    <a:pt x="-961" y="12954"/>
                    <a:pt x="-961" y="6724"/>
                    <a:pt x="2882" y="2882"/>
                  </a:cubicBezTo>
                  <a:cubicBezTo>
                    <a:pt x="6724" y="-961"/>
                    <a:pt x="12954" y="-961"/>
                    <a:pt x="16797" y="2882"/>
                  </a:cubicBezTo>
                </a:path>
              </a:pathLst>
            </a:custGeom>
            <a:solidFill>
              <a:srgbClr val="FF2600">
                <a:alpha val="50000"/>
              </a:srgbClr>
            </a:solidFill>
            <a:ln w="12700" cap="flat">
              <a:noFill/>
              <a:miter lim="400000"/>
            </a:ln>
            <a:effectLst/>
          </p:spPr>
          <p:txBody>
            <a:bodyPr wrap="square" lIns="0" tIns="0" rIns="0" bIns="0" numCol="1" anchor="ctr">
              <a:noAutofit/>
            </a:bodyP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sz="2109"/>
            </a:p>
          </p:txBody>
        </p:sp>
        <p:sp>
          <p:nvSpPr>
            <p:cNvPr id="73" name="Shape 73"/>
            <p:cNvSpPr/>
            <p:nvPr/>
          </p:nvSpPr>
          <p:spPr>
            <a:xfrm rot="5400000">
              <a:off x="3409950" y="-3409950"/>
              <a:ext cx="292100" cy="71120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10800" y="0"/>
                  </a:lnTo>
                  <a:close/>
                </a:path>
              </a:pathLst>
            </a:custGeom>
            <a:noFill/>
            <a:ln w="15875" cap="flat">
              <a:solidFill>
                <a:srgbClr val="FFFFFF"/>
              </a:solidFill>
              <a:custDash>
                <a:ds d="200000" sp="200000"/>
              </a:custDash>
              <a:miter lim="400000"/>
            </a:ln>
            <a:effectLst/>
          </p:spPr>
          <p:txBody>
            <a:bodyPr wrap="square" lIns="0" tIns="0" rIns="0" bIns="0" numCol="1" anchor="ctr">
              <a:noAutofit/>
            </a:bodyP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sz="2109"/>
            </a:p>
          </p:txBody>
        </p:sp>
      </p:grpSp>
      <p:grpSp>
        <p:nvGrpSpPr>
          <p:cNvPr id="79" name="Group 79"/>
          <p:cNvGrpSpPr/>
          <p:nvPr/>
        </p:nvGrpSpPr>
        <p:grpSpPr>
          <a:xfrm>
            <a:off x="-187523" y="4375546"/>
            <a:ext cx="5000625" cy="205384"/>
            <a:chOff x="0" y="0"/>
            <a:chExt cx="7112000" cy="292100"/>
          </a:xfrm>
        </p:grpSpPr>
        <p:sp>
          <p:nvSpPr>
            <p:cNvPr id="75" name="Shape 75"/>
            <p:cNvSpPr/>
            <p:nvPr/>
          </p:nvSpPr>
          <p:spPr>
            <a:xfrm>
              <a:off x="1207948" y="19050"/>
              <a:ext cx="131824" cy="2540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2600">
                <a:alpha val="50000"/>
              </a:srgbClr>
            </a:solidFill>
            <a:ln w="12700" cap="flat">
              <a:noFill/>
              <a:miter lim="400000"/>
            </a:ln>
            <a:effectLst/>
          </p:spPr>
          <p:txBody>
            <a:bodyPr wrap="square" lIns="0" tIns="0" rIns="0" bIns="0" numCol="1" anchor="ctr">
              <a:noAutofit/>
            </a:bodyP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sz="2109"/>
            </a:p>
          </p:txBody>
        </p:sp>
        <p:sp>
          <p:nvSpPr>
            <p:cNvPr id="76" name="Shape 76"/>
            <p:cNvSpPr/>
            <p:nvPr/>
          </p:nvSpPr>
          <p:spPr>
            <a:xfrm>
              <a:off x="3068790" y="69850"/>
              <a:ext cx="76201" cy="156118"/>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6"/>
                  </a:cubicBezTo>
                  <a:cubicBezTo>
                    <a:pt x="12954" y="20639"/>
                    <a:pt x="6724" y="20639"/>
                    <a:pt x="2882" y="16796"/>
                  </a:cubicBezTo>
                  <a:cubicBezTo>
                    <a:pt x="-961" y="12954"/>
                    <a:pt x="-961" y="6724"/>
                    <a:pt x="2882" y="2882"/>
                  </a:cubicBezTo>
                  <a:cubicBezTo>
                    <a:pt x="6724" y="-961"/>
                    <a:pt x="12954" y="-961"/>
                    <a:pt x="16797" y="2882"/>
                  </a:cubicBezTo>
                </a:path>
              </a:pathLst>
            </a:custGeom>
            <a:solidFill>
              <a:srgbClr val="FF2600">
                <a:alpha val="50000"/>
              </a:srgbClr>
            </a:solidFill>
            <a:ln w="12700" cap="flat">
              <a:noFill/>
              <a:miter lim="400000"/>
            </a:ln>
            <a:effectLst/>
          </p:spPr>
          <p:txBody>
            <a:bodyPr wrap="square" lIns="0" tIns="0" rIns="0" bIns="0" numCol="1" anchor="ctr">
              <a:noAutofit/>
            </a:bodyP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sz="2109"/>
            </a:p>
          </p:txBody>
        </p:sp>
        <p:sp>
          <p:nvSpPr>
            <p:cNvPr id="77" name="Shape 77"/>
            <p:cNvSpPr/>
            <p:nvPr/>
          </p:nvSpPr>
          <p:spPr>
            <a:xfrm>
              <a:off x="4813301" y="95249"/>
              <a:ext cx="49592" cy="101602"/>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6"/>
                  </a:cubicBezTo>
                  <a:cubicBezTo>
                    <a:pt x="12954" y="20639"/>
                    <a:pt x="6724" y="20639"/>
                    <a:pt x="2882" y="16796"/>
                  </a:cubicBezTo>
                  <a:cubicBezTo>
                    <a:pt x="-961" y="12954"/>
                    <a:pt x="-961" y="6724"/>
                    <a:pt x="2882" y="2882"/>
                  </a:cubicBezTo>
                  <a:cubicBezTo>
                    <a:pt x="6724" y="-961"/>
                    <a:pt x="12954" y="-961"/>
                    <a:pt x="16797" y="2882"/>
                  </a:cubicBezTo>
                </a:path>
              </a:pathLst>
            </a:custGeom>
            <a:solidFill>
              <a:srgbClr val="FF2600">
                <a:alpha val="50000"/>
              </a:srgbClr>
            </a:solidFill>
            <a:ln w="12700" cap="flat">
              <a:noFill/>
              <a:miter lim="400000"/>
            </a:ln>
            <a:effectLst/>
          </p:spPr>
          <p:txBody>
            <a:bodyPr wrap="square" lIns="0" tIns="0" rIns="0" bIns="0" numCol="1" anchor="ctr">
              <a:noAutofit/>
            </a:bodyP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sz="2109"/>
            </a:p>
          </p:txBody>
        </p:sp>
        <p:sp>
          <p:nvSpPr>
            <p:cNvPr id="78" name="Shape 78"/>
            <p:cNvSpPr/>
            <p:nvPr/>
          </p:nvSpPr>
          <p:spPr>
            <a:xfrm rot="5400000">
              <a:off x="3409950" y="-3409950"/>
              <a:ext cx="292100" cy="71120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10800" y="0"/>
                  </a:lnTo>
                  <a:close/>
                </a:path>
              </a:pathLst>
            </a:custGeom>
            <a:noFill/>
            <a:ln w="15875" cap="flat">
              <a:solidFill>
                <a:srgbClr val="FFFFFF"/>
              </a:solidFill>
              <a:custDash>
                <a:ds d="200000" sp="200000"/>
              </a:custDash>
              <a:miter lim="400000"/>
            </a:ln>
            <a:effectLst/>
          </p:spPr>
          <p:txBody>
            <a:bodyPr wrap="square" lIns="0" tIns="0" rIns="0" bIns="0" numCol="1" anchor="ctr">
              <a:noAutofit/>
            </a:bodyP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sz="2109"/>
            </a:p>
          </p:txBody>
        </p:sp>
      </p:grpSp>
      <p:grpSp>
        <p:nvGrpSpPr>
          <p:cNvPr id="84" name="Group 84"/>
          <p:cNvGrpSpPr/>
          <p:nvPr/>
        </p:nvGrpSpPr>
        <p:grpSpPr>
          <a:xfrm>
            <a:off x="-187525" y="2004714"/>
            <a:ext cx="5000626" cy="205384"/>
            <a:chOff x="0" y="0"/>
            <a:chExt cx="7112000" cy="292100"/>
          </a:xfrm>
        </p:grpSpPr>
        <p:sp>
          <p:nvSpPr>
            <p:cNvPr id="80" name="Shape 80"/>
            <p:cNvSpPr/>
            <p:nvPr/>
          </p:nvSpPr>
          <p:spPr>
            <a:xfrm>
              <a:off x="1207948" y="19050"/>
              <a:ext cx="131824" cy="2540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2600">
                <a:alpha val="50000"/>
              </a:srgbClr>
            </a:solidFill>
            <a:ln w="12700" cap="flat">
              <a:noFill/>
              <a:miter lim="400000"/>
            </a:ln>
            <a:effectLst/>
          </p:spPr>
          <p:txBody>
            <a:bodyPr wrap="square" lIns="0" tIns="0" rIns="0" bIns="0" numCol="1" anchor="ctr">
              <a:noAutofit/>
            </a:bodyP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sz="2109"/>
            </a:p>
          </p:txBody>
        </p:sp>
        <p:sp>
          <p:nvSpPr>
            <p:cNvPr id="81" name="Shape 81"/>
            <p:cNvSpPr/>
            <p:nvPr/>
          </p:nvSpPr>
          <p:spPr>
            <a:xfrm>
              <a:off x="3068790" y="69850"/>
              <a:ext cx="76201" cy="156118"/>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6"/>
                  </a:cubicBezTo>
                  <a:cubicBezTo>
                    <a:pt x="12954" y="20639"/>
                    <a:pt x="6724" y="20639"/>
                    <a:pt x="2882" y="16796"/>
                  </a:cubicBezTo>
                  <a:cubicBezTo>
                    <a:pt x="-961" y="12954"/>
                    <a:pt x="-961" y="6724"/>
                    <a:pt x="2882" y="2882"/>
                  </a:cubicBezTo>
                  <a:cubicBezTo>
                    <a:pt x="6724" y="-961"/>
                    <a:pt x="12954" y="-961"/>
                    <a:pt x="16797" y="2882"/>
                  </a:cubicBezTo>
                </a:path>
              </a:pathLst>
            </a:custGeom>
            <a:solidFill>
              <a:srgbClr val="FF2600">
                <a:alpha val="50000"/>
              </a:srgbClr>
            </a:solidFill>
            <a:ln w="12700" cap="flat">
              <a:noFill/>
              <a:miter lim="400000"/>
            </a:ln>
            <a:effectLst/>
          </p:spPr>
          <p:txBody>
            <a:bodyPr wrap="square" lIns="0" tIns="0" rIns="0" bIns="0" numCol="1" anchor="ctr">
              <a:noAutofit/>
            </a:bodyP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sz="2109"/>
            </a:p>
          </p:txBody>
        </p:sp>
        <p:sp>
          <p:nvSpPr>
            <p:cNvPr id="82" name="Shape 82"/>
            <p:cNvSpPr/>
            <p:nvPr/>
          </p:nvSpPr>
          <p:spPr>
            <a:xfrm>
              <a:off x="4813301" y="95249"/>
              <a:ext cx="49592" cy="101602"/>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6"/>
                  </a:cubicBezTo>
                  <a:cubicBezTo>
                    <a:pt x="12954" y="20639"/>
                    <a:pt x="6724" y="20639"/>
                    <a:pt x="2882" y="16796"/>
                  </a:cubicBezTo>
                  <a:cubicBezTo>
                    <a:pt x="-961" y="12954"/>
                    <a:pt x="-961" y="6724"/>
                    <a:pt x="2882" y="2882"/>
                  </a:cubicBezTo>
                  <a:cubicBezTo>
                    <a:pt x="6724" y="-961"/>
                    <a:pt x="12954" y="-961"/>
                    <a:pt x="16797" y="2882"/>
                  </a:cubicBezTo>
                </a:path>
              </a:pathLst>
            </a:custGeom>
            <a:solidFill>
              <a:srgbClr val="FF2600">
                <a:alpha val="50000"/>
              </a:srgbClr>
            </a:solidFill>
            <a:ln w="12700" cap="flat">
              <a:noFill/>
              <a:miter lim="400000"/>
            </a:ln>
            <a:effectLst/>
          </p:spPr>
          <p:txBody>
            <a:bodyPr wrap="square" lIns="0" tIns="0" rIns="0" bIns="0" numCol="1" anchor="ctr">
              <a:noAutofit/>
            </a:bodyP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sz="2109"/>
            </a:p>
          </p:txBody>
        </p:sp>
        <p:sp>
          <p:nvSpPr>
            <p:cNvPr id="83" name="Shape 83"/>
            <p:cNvSpPr/>
            <p:nvPr/>
          </p:nvSpPr>
          <p:spPr>
            <a:xfrm rot="5400000">
              <a:off x="3409950" y="-3409950"/>
              <a:ext cx="292100" cy="71120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10800" y="0"/>
                  </a:lnTo>
                  <a:close/>
                </a:path>
              </a:pathLst>
            </a:custGeom>
            <a:noFill/>
            <a:ln w="15875" cap="flat">
              <a:solidFill>
                <a:srgbClr val="FFFFFF"/>
              </a:solidFill>
              <a:custDash>
                <a:ds d="200000" sp="200000"/>
              </a:custDash>
              <a:miter lim="400000"/>
            </a:ln>
            <a:effectLst/>
          </p:spPr>
          <p:txBody>
            <a:bodyPr wrap="square" lIns="0" tIns="0" rIns="0" bIns="0" numCol="1" anchor="ctr">
              <a:noAutofit/>
            </a:bodyP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sz="2109"/>
            </a:p>
          </p:txBody>
        </p:sp>
      </p:grpSp>
      <p:pic>
        <p:nvPicPr>
          <p:cNvPr id="85" name="Point Shooting.tiff"/>
          <p:cNvPicPr/>
          <p:nvPr/>
        </p:nvPicPr>
        <p:blipFill>
          <a:blip r:embed="rId4">
            <a:extLst/>
          </a:blip>
          <a:stretch>
            <a:fillRect/>
          </a:stretch>
        </p:blipFill>
        <p:spPr>
          <a:xfrm>
            <a:off x="4465921" y="794743"/>
            <a:ext cx="4911329" cy="9467736"/>
          </a:xfrm>
          <a:prstGeom prst="rect">
            <a:avLst/>
          </a:prstGeom>
          <a:ln w="12700">
            <a:miter lim="400000"/>
          </a:ln>
        </p:spPr>
      </p:pic>
      <p:sp>
        <p:nvSpPr>
          <p:cNvPr id="86" name="Shape 86"/>
          <p:cNvSpPr/>
          <p:nvPr/>
        </p:nvSpPr>
        <p:spPr>
          <a:xfrm>
            <a:off x="373856" y="541422"/>
            <a:ext cx="7322344" cy="1363578"/>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p>
            <a:pPr lvl="0" algn="l">
              <a:defRPr sz="1800" cap="none">
                <a:solidFill>
                  <a:srgbClr val="000000"/>
                </a:solidFill>
              </a:defRPr>
            </a:pPr>
            <a:r>
              <a:rPr sz="1266" dirty="0">
                <a:solidFill>
                  <a:srgbClr val="FFFFFF"/>
                </a:solidFill>
                <a:latin typeface="Gill Sans"/>
                <a:ea typeface="Gill Sans"/>
                <a:cs typeface="Gill Sans"/>
                <a:sym typeface="Gill Sans"/>
              </a:rPr>
              <a:t>Whether we’re pointing a finger, pointing a dart gun, or pointing a firearm, the human body is </a:t>
            </a:r>
            <a:r>
              <a:rPr sz="1266" i="1" dirty="0">
                <a:solidFill>
                  <a:srgbClr val="FFFFFF"/>
                </a:solidFill>
                <a:latin typeface="Gill Sans"/>
                <a:ea typeface="Gill Sans"/>
                <a:cs typeface="Gill Sans"/>
                <a:sym typeface="Gill Sans"/>
              </a:rPr>
              <a:t>designed</a:t>
            </a:r>
            <a:r>
              <a:rPr sz="1266" dirty="0">
                <a:solidFill>
                  <a:srgbClr val="FFFFFF"/>
                </a:solidFill>
                <a:latin typeface="Gill Sans"/>
                <a:ea typeface="Gill Sans"/>
                <a:cs typeface="Gill Sans"/>
                <a:sym typeface="Gill Sans"/>
              </a:rPr>
              <a:t> to point.  With the arm, hand and finger extended, the body has a natural, straight line from the shoulder to the fingertip, and we’re born with the ability to point that straight line with a high degree of accuracy.  When pointing a firearm, you should train to elevate the firearm up into your line of sight (regardless of your method of target alignment), which allows even more accurate pointing than if the firearm is below your line of sight.  See how accuracy increases or </a:t>
            </a:r>
            <a:r>
              <a:rPr sz="1266" dirty="0" smtClean="0">
                <a:solidFill>
                  <a:srgbClr val="FFFFFF"/>
                </a:solidFill>
                <a:latin typeface="Gill Sans"/>
                <a:ea typeface="Gill Sans"/>
                <a:cs typeface="Gill Sans"/>
                <a:sym typeface="Gill Sans"/>
              </a:rPr>
              <a:t>decrease</a:t>
            </a:r>
            <a:r>
              <a:rPr lang="en-US" sz="1266" dirty="0">
                <a:solidFill>
                  <a:srgbClr val="FFFFFF"/>
                </a:solidFill>
                <a:latin typeface="Gill Sans"/>
                <a:ea typeface="Gill Sans"/>
                <a:cs typeface="Gill Sans"/>
                <a:sym typeface="Gill Sans"/>
              </a:rPr>
              <a:t>s</a:t>
            </a:r>
            <a:r>
              <a:rPr sz="1266" dirty="0" smtClean="0">
                <a:solidFill>
                  <a:srgbClr val="FFFFFF"/>
                </a:solidFill>
                <a:latin typeface="Gill Sans"/>
                <a:ea typeface="Gill Sans"/>
                <a:cs typeface="Gill Sans"/>
                <a:sym typeface="Gill Sans"/>
              </a:rPr>
              <a:t> </a:t>
            </a:r>
            <a:r>
              <a:rPr sz="1266" dirty="0">
                <a:solidFill>
                  <a:srgbClr val="FFFFFF"/>
                </a:solidFill>
                <a:latin typeface="Gill Sans"/>
                <a:ea typeface="Gill Sans"/>
                <a:cs typeface="Gill Sans"/>
                <a:sym typeface="Gill Sans"/>
              </a:rPr>
              <a:t>by tapping the different “degrees of error” below.</a:t>
            </a:r>
          </a:p>
        </p:txBody>
      </p:sp>
      <p:sp>
        <p:nvSpPr>
          <p:cNvPr id="87" name="Shape 87"/>
          <p:cNvSpPr/>
          <p:nvPr/>
        </p:nvSpPr>
        <p:spPr>
          <a:xfrm>
            <a:off x="312460" y="165855"/>
            <a:ext cx="2567627" cy="418384"/>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lgn="l">
              <a:defRPr>
                <a:solidFill>
                  <a:srgbClr val="FFFFFF"/>
                </a:solidFill>
                <a:latin typeface="Gill Sans"/>
                <a:ea typeface="Gill Sans"/>
                <a:cs typeface="Gill Sans"/>
                <a:sym typeface="Gill Sans"/>
              </a:defRPr>
            </a:lvl1pPr>
          </a:lstStyle>
          <a:p>
            <a:pPr lvl="0">
              <a:defRPr sz="1800" cap="none">
                <a:solidFill>
                  <a:srgbClr val="000000"/>
                </a:solidFill>
              </a:defRPr>
            </a:pPr>
            <a:r>
              <a:rPr sz="2250" cap="all">
                <a:solidFill>
                  <a:schemeClr val="bg1"/>
                </a:solidFill>
              </a:rPr>
              <a:t>Point Shooting</a:t>
            </a:r>
          </a:p>
        </p:txBody>
      </p:sp>
      <p:pic>
        <p:nvPicPr>
          <p:cNvPr id="88" name="Point Shooting 3.tiff"/>
          <p:cNvPicPr/>
          <p:nvPr/>
        </p:nvPicPr>
        <p:blipFill>
          <a:blip r:embed="rId5">
            <a:extLst/>
          </a:blip>
          <a:stretch>
            <a:fillRect/>
          </a:stretch>
        </p:blipFill>
        <p:spPr>
          <a:xfrm>
            <a:off x="4429659" y="2496179"/>
            <a:ext cx="4402337" cy="6612102"/>
          </a:xfrm>
          <a:prstGeom prst="rect">
            <a:avLst/>
          </a:prstGeom>
          <a:ln w="12700">
            <a:miter lim="400000"/>
          </a:ln>
        </p:spPr>
      </p:pic>
      <p:pic>
        <p:nvPicPr>
          <p:cNvPr id="89" name="Point Shooting 2.tiff"/>
          <p:cNvPicPr/>
          <p:nvPr/>
        </p:nvPicPr>
        <p:blipFill>
          <a:blip r:embed="rId6" cstate="print">
            <a:extLst>
              <a:ext uri="{28A0092B-C50C-407E-A947-70E740481C1C}">
                <a14:useLocalDpi xmlns:a14="http://schemas.microsoft.com/office/drawing/2010/main"/>
              </a:ext>
            </a:extLst>
          </a:blip>
          <a:stretch>
            <a:fillRect/>
          </a:stretch>
        </p:blipFill>
        <p:spPr>
          <a:xfrm>
            <a:off x="4526877" y="3545086"/>
            <a:ext cx="3718604" cy="5116712"/>
          </a:xfrm>
          <a:prstGeom prst="rect">
            <a:avLst/>
          </a:prstGeom>
          <a:ln w="12700">
            <a:miter lim="400000"/>
          </a:ln>
        </p:spPr>
      </p:pic>
      <p:sp>
        <p:nvSpPr>
          <p:cNvPr id="37" name="Shape 112">
            <a:hlinkClick r:id="rId7" action="ppaction://hlinksldjump"/>
          </p:cNvPr>
          <p:cNvSpPr/>
          <p:nvPr/>
        </p:nvSpPr>
        <p:spPr>
          <a:xfrm>
            <a:off x="685800" y="5715000"/>
            <a:ext cx="914400" cy="914400"/>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8"/>
          </a:blipFill>
          <a:ln w="50800">
            <a:solidFill>
              <a:srgbClr val="FFFFFF"/>
            </a:solidFill>
            <a:miter lim="400000"/>
          </a:ln>
          <a:extLst>
            <a:ext uri="{C572A759-6A51-4108-AA02-DFA0A04FC94B}">
              <ma14:wrappingTextBoxFlag xmlns:ma14="http://schemas.microsoft.com/office/mac/drawingml/2011/main" val="1"/>
            </a:ext>
          </a:extLst>
        </p:spPr>
        <p:txBody>
          <a:bodyPr lIns="0" tIns="0" rIns="0" bIns="0" anchor="ctr"/>
          <a:lstStyle/>
          <a:p>
            <a:pPr algn="ctr"/>
            <a:r>
              <a:rPr sz="1400" dirty="0">
                <a:solidFill>
                  <a:schemeClr val="bg1"/>
                </a:solidFill>
                <a:latin typeface="Gill Sans"/>
                <a:ea typeface="Gill Sans"/>
                <a:cs typeface="Gill Sans"/>
              </a:rPr>
              <a:t>One </a:t>
            </a:r>
            <a:endParaRPr lang="en-US" sz="1400" dirty="0" smtClean="0">
              <a:solidFill>
                <a:schemeClr val="bg1"/>
              </a:solidFill>
              <a:latin typeface="Gill Sans"/>
              <a:ea typeface="Gill Sans"/>
              <a:cs typeface="Gill Sans"/>
            </a:endParaRPr>
          </a:p>
          <a:p>
            <a:pPr algn="ctr"/>
            <a:r>
              <a:rPr sz="1400" dirty="0" smtClean="0">
                <a:solidFill>
                  <a:schemeClr val="bg1"/>
                </a:solidFill>
                <a:latin typeface="Gill Sans"/>
                <a:ea typeface="Gill Sans"/>
                <a:cs typeface="Gill Sans"/>
              </a:rPr>
              <a:t>Degree</a:t>
            </a:r>
            <a:endParaRPr sz="1400" dirty="0">
              <a:solidFill>
                <a:schemeClr val="bg1"/>
              </a:solidFill>
              <a:latin typeface="Gill Sans"/>
              <a:ea typeface="Gill Sans"/>
              <a:cs typeface="Gill Sans"/>
            </a:endParaRPr>
          </a:p>
        </p:txBody>
      </p:sp>
      <p:sp>
        <p:nvSpPr>
          <p:cNvPr id="38" name="Shape 113">
            <a:hlinkClick r:id="rId9" action="ppaction://hlinksldjump"/>
          </p:cNvPr>
          <p:cNvSpPr/>
          <p:nvPr/>
        </p:nvSpPr>
        <p:spPr>
          <a:xfrm>
            <a:off x="1828800" y="5715000"/>
            <a:ext cx="914400" cy="914400"/>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8"/>
          </a:blipFill>
          <a:ln w="50800">
            <a:solidFill>
              <a:srgbClr val="FFFFFF"/>
            </a:solidFill>
            <a:miter lim="400000"/>
          </a:ln>
          <a:extLst>
            <a:ext uri="{C572A759-6A51-4108-AA02-DFA0A04FC94B}">
              <ma14:wrappingTextBoxFlag xmlns:ma14="http://schemas.microsoft.com/office/mac/drawingml/2011/main" val="1"/>
            </a:ext>
          </a:extLst>
        </p:spPr>
        <p:txBody>
          <a:bodyPr lIns="0" tIns="0" rIns="0" bIns="0" anchor="ctr"/>
          <a:lstStyle>
            <a:lvl1pPr>
              <a:defRPr sz="16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lvl1pPr>
          </a:lstStyle>
          <a:p>
            <a:pPr lvl="0" algn="ctr">
              <a:defRPr sz="1800">
                <a:solidFill>
                  <a:srgbClr val="000000"/>
                </a:solidFill>
                <a:effectLst/>
              </a:defRPr>
            </a:pPr>
            <a:r>
              <a:rPr sz="1400" dirty="0">
                <a:solidFill>
                  <a:schemeClr val="bg1"/>
                </a:solidFill>
              </a:rPr>
              <a:t>Two </a:t>
            </a:r>
            <a:endParaRPr lang="en-US" sz="1400" dirty="0" smtClean="0">
              <a:solidFill>
                <a:schemeClr val="bg1"/>
              </a:solidFill>
            </a:endParaRPr>
          </a:p>
          <a:p>
            <a:pPr lvl="0" algn="ctr">
              <a:defRPr sz="1800">
                <a:solidFill>
                  <a:srgbClr val="000000"/>
                </a:solidFill>
                <a:effectLst/>
              </a:defRPr>
            </a:pPr>
            <a:r>
              <a:rPr sz="1400" dirty="0" smtClean="0">
                <a:solidFill>
                  <a:schemeClr val="bg1"/>
                </a:solidFill>
              </a:rPr>
              <a:t>Degrees</a:t>
            </a:r>
            <a:endParaRPr sz="1400" dirty="0">
              <a:solidFill>
                <a:schemeClr val="bg1"/>
              </a:solidFill>
            </a:endParaRPr>
          </a:p>
        </p:txBody>
      </p:sp>
      <p:sp>
        <p:nvSpPr>
          <p:cNvPr id="39" name="Shape 114">
            <a:hlinkClick r:id="rId10" action="ppaction://hlinksldjump"/>
          </p:cNvPr>
          <p:cNvSpPr/>
          <p:nvPr/>
        </p:nvSpPr>
        <p:spPr>
          <a:xfrm>
            <a:off x="2971800" y="5715000"/>
            <a:ext cx="914400" cy="914400"/>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8"/>
          </a:blipFill>
          <a:ln w="50800">
            <a:solidFill>
              <a:srgbClr val="FFFFFF"/>
            </a:solidFill>
            <a:miter lim="400000"/>
          </a:ln>
          <a:extLst>
            <a:ext uri="{C572A759-6A51-4108-AA02-DFA0A04FC94B}">
              <ma14:wrappingTextBoxFlag xmlns:ma14="http://schemas.microsoft.com/office/mac/drawingml/2011/main" val="1"/>
            </a:ext>
          </a:extLst>
        </p:spPr>
        <p:txBody>
          <a:bodyPr lIns="0" tIns="0" rIns="0" bIns="0" anchor="ctr"/>
          <a:lstStyle>
            <a:lvl1pPr>
              <a:defRPr sz="16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lvl1pPr>
          </a:lstStyle>
          <a:p>
            <a:pPr lvl="0" algn="ctr">
              <a:defRPr sz="1800">
                <a:solidFill>
                  <a:srgbClr val="000000"/>
                </a:solidFill>
                <a:effectLst/>
              </a:defRPr>
            </a:pPr>
            <a:r>
              <a:rPr sz="1400" dirty="0" smtClean="0">
                <a:solidFill>
                  <a:schemeClr val="bg1"/>
                </a:solidFill>
              </a:rPr>
              <a:t>Three</a:t>
            </a:r>
            <a:r>
              <a:rPr lang="en-US" sz="1400" dirty="0" smtClean="0">
                <a:solidFill>
                  <a:schemeClr val="bg1"/>
                </a:solidFill>
              </a:rPr>
              <a:t> </a:t>
            </a:r>
          </a:p>
          <a:p>
            <a:pPr lvl="0" algn="ctr">
              <a:defRPr sz="1800">
                <a:solidFill>
                  <a:srgbClr val="000000"/>
                </a:solidFill>
                <a:effectLst/>
              </a:defRPr>
            </a:pPr>
            <a:r>
              <a:rPr sz="1400" dirty="0" smtClean="0">
                <a:solidFill>
                  <a:schemeClr val="bg1"/>
                </a:solidFill>
              </a:rPr>
              <a:t>Degrees</a:t>
            </a:r>
            <a:endParaRPr sz="1400" dirty="0">
              <a:solidFill>
                <a:schemeClr val="bg1"/>
              </a:solidFill>
            </a:endParaRPr>
          </a:p>
        </p:txBody>
      </p:sp>
      <p:sp>
        <p:nvSpPr>
          <p:cNvPr id="40" name="Shape 115">
            <a:hlinkClick r:id="rId11" action="ppaction://hlinksldjump"/>
          </p:cNvPr>
          <p:cNvSpPr/>
          <p:nvPr/>
        </p:nvSpPr>
        <p:spPr>
          <a:xfrm>
            <a:off x="4114800" y="5715000"/>
            <a:ext cx="914400" cy="914400"/>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8"/>
          </a:blipFill>
          <a:ln w="50800">
            <a:solidFill>
              <a:srgbClr val="FFFFFF"/>
            </a:solidFill>
            <a:miter lim="400000"/>
          </a:ln>
          <a:extLst>
            <a:ext uri="{C572A759-6A51-4108-AA02-DFA0A04FC94B}">
              <ma14:wrappingTextBoxFlag xmlns:ma14="http://schemas.microsoft.com/office/mac/drawingml/2011/main" val="1"/>
            </a:ext>
          </a:extLst>
        </p:spPr>
        <p:txBody>
          <a:bodyPr lIns="0" tIns="0" rIns="0" bIns="0" anchor="ctr"/>
          <a:lstStyle>
            <a:lvl1pPr>
              <a:defRPr sz="16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lvl1pPr>
          </a:lstStyle>
          <a:p>
            <a:pPr lvl="0" algn="ctr">
              <a:defRPr sz="1800">
                <a:solidFill>
                  <a:srgbClr val="000000"/>
                </a:solidFill>
                <a:effectLst/>
              </a:defRPr>
            </a:pPr>
            <a:r>
              <a:rPr sz="1400" dirty="0">
                <a:solidFill>
                  <a:schemeClr val="bg1"/>
                </a:solidFill>
              </a:rPr>
              <a:t>Four </a:t>
            </a:r>
            <a:endParaRPr lang="en-US" sz="1400" dirty="0" smtClean="0">
              <a:solidFill>
                <a:schemeClr val="bg1"/>
              </a:solidFill>
            </a:endParaRPr>
          </a:p>
          <a:p>
            <a:pPr lvl="0" algn="ctr">
              <a:defRPr sz="1800">
                <a:solidFill>
                  <a:srgbClr val="000000"/>
                </a:solidFill>
                <a:effectLst/>
              </a:defRPr>
            </a:pPr>
            <a:r>
              <a:rPr sz="1400" dirty="0" smtClean="0">
                <a:solidFill>
                  <a:schemeClr val="bg1"/>
                </a:solidFill>
              </a:rPr>
              <a:t>Degrees</a:t>
            </a:r>
            <a:endParaRPr sz="1400" dirty="0">
              <a:solidFill>
                <a:schemeClr val="bg1"/>
              </a:solidFill>
            </a:endParaRPr>
          </a:p>
        </p:txBody>
      </p:sp>
      <p:sp>
        <p:nvSpPr>
          <p:cNvPr id="41" name="Shape 116">
            <a:hlinkClick r:id="rId12" action="ppaction://hlinksldjump"/>
          </p:cNvPr>
          <p:cNvSpPr/>
          <p:nvPr/>
        </p:nvSpPr>
        <p:spPr>
          <a:xfrm>
            <a:off x="5257800" y="5715000"/>
            <a:ext cx="914400" cy="914400"/>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8"/>
          </a:blipFill>
          <a:ln w="50800">
            <a:solidFill>
              <a:srgbClr val="FFFFFF"/>
            </a:solidFill>
            <a:miter lim="400000"/>
          </a:ln>
          <a:extLst>
            <a:ext uri="{C572A759-6A51-4108-AA02-DFA0A04FC94B}">
              <ma14:wrappingTextBoxFlag xmlns:ma14="http://schemas.microsoft.com/office/mac/drawingml/2011/main" val="1"/>
            </a:ext>
          </a:extLst>
        </p:spPr>
        <p:txBody>
          <a:bodyPr lIns="0" tIns="0" rIns="0" bIns="0" anchor="ctr"/>
          <a:lstStyle>
            <a:lvl1pPr>
              <a:defRPr sz="16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lvl1pPr>
          </a:lstStyle>
          <a:p>
            <a:pPr lvl="0" algn="ctr">
              <a:defRPr sz="1800">
                <a:solidFill>
                  <a:srgbClr val="000000"/>
                </a:solidFill>
                <a:effectLst/>
              </a:defRPr>
            </a:pPr>
            <a:r>
              <a:rPr sz="1400" dirty="0" smtClean="0">
                <a:solidFill>
                  <a:schemeClr val="bg1"/>
                </a:solidFill>
              </a:rPr>
              <a:t>Five</a:t>
            </a:r>
            <a:endParaRPr lang="en-US" sz="1400" dirty="0" smtClean="0">
              <a:solidFill>
                <a:schemeClr val="bg1"/>
              </a:solidFill>
            </a:endParaRPr>
          </a:p>
          <a:p>
            <a:pPr lvl="0" algn="ctr">
              <a:defRPr sz="1800">
                <a:solidFill>
                  <a:srgbClr val="000000"/>
                </a:solidFill>
                <a:effectLst/>
              </a:defRPr>
            </a:pPr>
            <a:r>
              <a:rPr sz="1400" dirty="0" smtClean="0">
                <a:solidFill>
                  <a:schemeClr val="bg1"/>
                </a:solidFill>
              </a:rPr>
              <a:t> </a:t>
            </a:r>
            <a:r>
              <a:rPr sz="1400" dirty="0">
                <a:solidFill>
                  <a:schemeClr val="bg1"/>
                </a:solidFill>
              </a:rPr>
              <a:t>Degrees</a:t>
            </a:r>
          </a:p>
        </p:txBody>
      </p:sp>
      <p:sp>
        <p:nvSpPr>
          <p:cNvPr id="42" name="Shape 126">
            <a:hlinkClick r:id="rId13" action="ppaction://hlinksldjump"/>
          </p:cNvPr>
          <p:cNvSpPr/>
          <p:nvPr/>
        </p:nvSpPr>
        <p:spPr>
          <a:xfrm>
            <a:off x="6400800" y="5715000"/>
            <a:ext cx="914400" cy="914400"/>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8"/>
          </a:blipFill>
          <a:ln w="50800">
            <a:solidFill>
              <a:srgbClr val="FFFFFF"/>
            </a:solidFill>
            <a:miter lim="400000"/>
          </a:ln>
          <a:extLst>
            <a:ext uri="{C572A759-6A51-4108-AA02-DFA0A04FC94B}">
              <ma14:wrappingTextBoxFlag xmlns:ma14="http://schemas.microsoft.com/office/mac/drawingml/2011/main" val="1"/>
            </a:ext>
          </a:extLst>
        </p:spPr>
        <p:txBody>
          <a:bodyPr lIns="0" tIns="0" rIns="0" bIns="0" anchor="ctr"/>
          <a:lstStyle>
            <a:lvl1pPr>
              <a:defRPr sz="16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lvl1pPr>
          </a:lstStyle>
          <a:p>
            <a:pPr lvl="0" algn="ctr">
              <a:defRPr sz="1800">
                <a:solidFill>
                  <a:srgbClr val="000000"/>
                </a:solidFill>
                <a:effectLst/>
              </a:defRPr>
            </a:pPr>
            <a:r>
              <a:rPr sz="1400" dirty="0">
                <a:solidFill>
                  <a:schemeClr val="bg1"/>
                </a:solidFill>
              </a:rPr>
              <a:t>Six </a:t>
            </a:r>
            <a:endParaRPr lang="en-US" sz="1400" dirty="0" smtClean="0">
              <a:solidFill>
                <a:schemeClr val="bg1"/>
              </a:solidFill>
            </a:endParaRPr>
          </a:p>
          <a:p>
            <a:pPr lvl="0" algn="ctr">
              <a:defRPr sz="1800">
                <a:solidFill>
                  <a:srgbClr val="000000"/>
                </a:solidFill>
                <a:effectLst/>
              </a:defRPr>
            </a:pPr>
            <a:r>
              <a:rPr sz="1400" dirty="0" smtClean="0">
                <a:solidFill>
                  <a:schemeClr val="bg1"/>
                </a:solidFill>
              </a:rPr>
              <a:t>Degrees</a:t>
            </a:r>
            <a:endParaRPr sz="1400" dirty="0">
              <a:solidFill>
                <a:schemeClr val="bg1"/>
              </a:solidFill>
            </a:endParaRPr>
          </a:p>
        </p:txBody>
      </p:sp>
      <p:sp>
        <p:nvSpPr>
          <p:cNvPr id="43" name="Shape 133">
            <a:hlinkClick r:id="rId14" action="ppaction://hlinksldjump"/>
          </p:cNvPr>
          <p:cNvSpPr/>
          <p:nvPr/>
        </p:nvSpPr>
        <p:spPr>
          <a:xfrm>
            <a:off x="7543800" y="5715000"/>
            <a:ext cx="914400" cy="914400"/>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8"/>
          </a:blipFill>
          <a:ln w="50800">
            <a:solidFill>
              <a:srgbClr val="FFFFFF"/>
            </a:solidFill>
            <a:miter lim="400000"/>
          </a:ln>
          <a:extLst>
            <a:ext uri="{C572A759-6A51-4108-AA02-DFA0A04FC94B}">
              <ma14:wrappingTextBoxFlag xmlns:ma14="http://schemas.microsoft.com/office/mac/drawingml/2011/main" val="1"/>
            </a:ext>
          </a:extLst>
        </p:spPr>
        <p:txBody>
          <a:bodyPr lIns="0" tIns="0" rIns="0" bIns="0" anchor="ctr"/>
          <a:lstStyle>
            <a:lvl1pPr>
              <a:defRPr sz="16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lvl1pPr>
          </a:lstStyle>
          <a:p>
            <a:pPr lvl="0" algn="ctr">
              <a:defRPr sz="1800">
                <a:solidFill>
                  <a:srgbClr val="000000"/>
                </a:solidFill>
                <a:effectLst/>
              </a:defRPr>
            </a:pPr>
            <a:r>
              <a:rPr sz="1400" dirty="0" smtClean="0">
                <a:solidFill>
                  <a:schemeClr val="bg1"/>
                </a:solidFill>
              </a:rPr>
              <a:t>Seven</a:t>
            </a:r>
            <a:r>
              <a:rPr lang="en-US" sz="1400" dirty="0" smtClean="0">
                <a:solidFill>
                  <a:schemeClr val="bg1"/>
                </a:solidFill>
              </a:rPr>
              <a:t> </a:t>
            </a:r>
          </a:p>
          <a:p>
            <a:pPr lvl="0" algn="ctr">
              <a:defRPr sz="1800">
                <a:solidFill>
                  <a:srgbClr val="000000"/>
                </a:solidFill>
                <a:effectLst/>
              </a:defRPr>
            </a:pPr>
            <a:r>
              <a:rPr sz="1400" dirty="0" smtClean="0">
                <a:solidFill>
                  <a:schemeClr val="bg1"/>
                </a:solidFill>
              </a:rPr>
              <a:t>Degrees</a:t>
            </a:r>
            <a:endParaRPr sz="1400" dirty="0">
              <a:solidFill>
                <a:schemeClr val="bg1"/>
              </a:solidFill>
            </a:endParaRPr>
          </a:p>
        </p:txBody>
      </p:sp>
      <p:sp>
        <p:nvSpPr>
          <p:cNvPr id="29" name="Shape 133">
            <a:hlinkClick r:id="rId15" action="ppaction://hlinksldjump"/>
          </p:cNvPr>
          <p:cNvSpPr/>
          <p:nvPr/>
        </p:nvSpPr>
        <p:spPr>
          <a:xfrm>
            <a:off x="8142854" y="108300"/>
            <a:ext cx="848406" cy="411286"/>
          </a:xfrm>
          <a:prstGeom prst="roundRect">
            <a:avLst>
              <a:gd name="adj" fmla="val 13882"/>
            </a:avLst>
          </a:prstGeom>
          <a:blipFill>
            <a:blip r:embed="rId8"/>
          </a:blipFill>
          <a:ln w="31750">
            <a:solidFill>
              <a:srgbClr val="FFFFFF"/>
            </a:solidFill>
            <a:miter lim="400000"/>
          </a:ln>
          <a:extLst>
            <a:ext uri="{C572A759-6A51-4108-AA02-DFA0A04FC94B}">
              <ma14:wrappingTextBoxFlag xmlns:ma14="http://schemas.microsoft.com/office/mac/drawingml/2011/main" val="1"/>
            </a:ext>
          </a:extLst>
        </p:spPr>
        <p:txBody>
          <a:bodyPr lIns="62508" tIns="62508" rIns="62508" bIns="62508" anchor="ctr"/>
          <a:lstStyle/>
          <a:p>
            <a:pPr lvl="0" algn="ctr">
              <a:defRPr sz="1800" cap="none">
                <a:solidFill>
                  <a:srgbClr val="000000"/>
                </a:solidFill>
              </a:defRPr>
            </a:pPr>
            <a:r>
              <a:rPr lang="en-US" sz="1600" b="1" dirty="0" smtClean="0">
                <a:solidFill>
                  <a:srgbClr val="FFFFFF"/>
                </a:solidFill>
                <a:effectLst>
                  <a:outerShdw blurRad="25400" dist="42435" dir="2388334" rotWithShape="0">
                    <a:srgbClr val="000000">
                      <a:alpha val="48275"/>
                    </a:srgbClr>
                  </a:outerShdw>
                </a:effectLst>
                <a:latin typeface="+mn-lt"/>
                <a:ea typeface="Gill Sans"/>
                <a:cs typeface="Gill Sans"/>
                <a:sym typeface="Gill Sans"/>
              </a:rPr>
              <a:t>Exit</a:t>
            </a:r>
            <a:endParaRPr sz="1600" b="1" dirty="0">
              <a:solidFill>
                <a:srgbClr val="FFFFFF"/>
              </a:solidFill>
              <a:effectLst>
                <a:outerShdw blurRad="25400" dist="42435" dir="2388334" rotWithShape="0">
                  <a:srgbClr val="000000">
                    <a:alpha val="48275"/>
                  </a:srgbClr>
                </a:outerShdw>
              </a:effectLst>
              <a:latin typeface="+mn-lt"/>
              <a:ea typeface="Gill Sans"/>
              <a:cs typeface="Gill Sans"/>
              <a:sym typeface="Gill Sans"/>
            </a:endParaRPr>
          </a:p>
        </p:txBody>
      </p:sp>
    </p:spTree>
    <p:custDataLst>
      <p:tags r:id="rId1"/>
    </p:custDataLst>
    <p:extLst>
      <p:ext uri="{BB962C8B-B14F-4D97-AF65-F5344CB8AC3E}">
        <p14:creationId xmlns:p14="http://schemas.microsoft.com/office/powerpoint/2010/main" val="3085400237"/>
      </p:ext>
    </p:extLst>
  </p:cSld>
  <p:clrMapOvr>
    <a:masterClrMapping/>
  </p:clrMapOvr>
  <mc:AlternateContent xmlns:mc="http://schemas.openxmlformats.org/markup-compatibility/2006">
    <mc:Choice xmlns:p14="http://schemas.microsoft.com/office/powerpoint/2010/main" Requires="p14">
      <p:transition p14:dur="0"/>
    </mc:Choice>
    <mc:Fallback>
      <p:transition xmlns:p14="http://schemas.microsoft.com/office/powerpoint/2010/main"/>
    </mc:Fallback>
  </mc:AlternateContent>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106" name="Group 106"/>
          <p:cNvGrpSpPr/>
          <p:nvPr/>
        </p:nvGrpSpPr>
        <p:grpSpPr>
          <a:xfrm>
            <a:off x="-187525" y="2004714"/>
            <a:ext cx="5000626" cy="205384"/>
            <a:chOff x="0" y="0"/>
            <a:chExt cx="7112000" cy="292100"/>
          </a:xfrm>
        </p:grpSpPr>
        <p:sp>
          <p:nvSpPr>
            <p:cNvPr id="102" name="Shape 102"/>
            <p:cNvSpPr/>
            <p:nvPr/>
          </p:nvSpPr>
          <p:spPr>
            <a:xfrm>
              <a:off x="1207948" y="19050"/>
              <a:ext cx="131824" cy="2540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2600">
                <a:alpha val="50000"/>
              </a:srgbClr>
            </a:solidFill>
            <a:ln w="12700" cap="flat">
              <a:noFill/>
              <a:miter lim="400000"/>
            </a:ln>
            <a:effectLst/>
          </p:spPr>
          <p:txBody>
            <a:bodyPr wrap="square" lIns="0" tIns="0" rIns="0" bIns="0" numCol="1" anchor="ctr">
              <a:noAutofit/>
            </a:bodyP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sz="2109"/>
            </a:p>
          </p:txBody>
        </p:sp>
        <p:sp>
          <p:nvSpPr>
            <p:cNvPr id="103" name="Shape 103"/>
            <p:cNvSpPr/>
            <p:nvPr/>
          </p:nvSpPr>
          <p:spPr>
            <a:xfrm>
              <a:off x="3068790" y="69850"/>
              <a:ext cx="76201" cy="156118"/>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6"/>
                  </a:cubicBezTo>
                  <a:cubicBezTo>
                    <a:pt x="12954" y="20639"/>
                    <a:pt x="6724" y="20639"/>
                    <a:pt x="2882" y="16796"/>
                  </a:cubicBezTo>
                  <a:cubicBezTo>
                    <a:pt x="-961" y="12954"/>
                    <a:pt x="-961" y="6724"/>
                    <a:pt x="2882" y="2882"/>
                  </a:cubicBezTo>
                  <a:cubicBezTo>
                    <a:pt x="6724" y="-961"/>
                    <a:pt x="12954" y="-961"/>
                    <a:pt x="16797" y="2882"/>
                  </a:cubicBezTo>
                </a:path>
              </a:pathLst>
            </a:custGeom>
            <a:solidFill>
              <a:srgbClr val="FF2600">
                <a:alpha val="50000"/>
              </a:srgbClr>
            </a:solidFill>
            <a:ln w="12700" cap="flat">
              <a:noFill/>
              <a:miter lim="400000"/>
            </a:ln>
            <a:effectLst/>
          </p:spPr>
          <p:txBody>
            <a:bodyPr wrap="square" lIns="0" tIns="0" rIns="0" bIns="0" numCol="1" anchor="ctr">
              <a:noAutofit/>
            </a:bodyP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sz="2109"/>
            </a:p>
          </p:txBody>
        </p:sp>
        <p:sp>
          <p:nvSpPr>
            <p:cNvPr id="104" name="Shape 104"/>
            <p:cNvSpPr/>
            <p:nvPr/>
          </p:nvSpPr>
          <p:spPr>
            <a:xfrm>
              <a:off x="4813301" y="95249"/>
              <a:ext cx="49592" cy="101602"/>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6"/>
                  </a:cubicBezTo>
                  <a:cubicBezTo>
                    <a:pt x="12954" y="20639"/>
                    <a:pt x="6724" y="20639"/>
                    <a:pt x="2882" y="16796"/>
                  </a:cubicBezTo>
                  <a:cubicBezTo>
                    <a:pt x="-961" y="12954"/>
                    <a:pt x="-961" y="6724"/>
                    <a:pt x="2882" y="2882"/>
                  </a:cubicBezTo>
                  <a:cubicBezTo>
                    <a:pt x="6724" y="-961"/>
                    <a:pt x="12954" y="-961"/>
                    <a:pt x="16797" y="2882"/>
                  </a:cubicBezTo>
                </a:path>
              </a:pathLst>
            </a:custGeom>
            <a:solidFill>
              <a:srgbClr val="FF2600">
                <a:alpha val="50000"/>
              </a:srgbClr>
            </a:solidFill>
            <a:ln w="12700" cap="flat">
              <a:noFill/>
              <a:miter lim="400000"/>
            </a:ln>
            <a:effectLst/>
          </p:spPr>
          <p:txBody>
            <a:bodyPr wrap="square" lIns="0" tIns="0" rIns="0" bIns="0" numCol="1" anchor="ctr">
              <a:noAutofit/>
            </a:bodyP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sz="2109"/>
            </a:p>
          </p:txBody>
        </p:sp>
        <p:sp>
          <p:nvSpPr>
            <p:cNvPr id="105" name="Shape 105"/>
            <p:cNvSpPr/>
            <p:nvPr/>
          </p:nvSpPr>
          <p:spPr>
            <a:xfrm rot="5400000">
              <a:off x="3409950" y="-3409950"/>
              <a:ext cx="292100" cy="71120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10800" y="0"/>
                  </a:lnTo>
                  <a:close/>
                </a:path>
              </a:pathLst>
            </a:custGeom>
            <a:noFill/>
            <a:ln w="15875" cap="flat">
              <a:solidFill>
                <a:srgbClr val="FFFFFF"/>
              </a:solidFill>
              <a:custDash>
                <a:ds d="200000" sp="200000"/>
              </a:custDash>
              <a:miter lim="400000"/>
            </a:ln>
            <a:effectLst/>
          </p:spPr>
          <p:txBody>
            <a:bodyPr wrap="square" lIns="0" tIns="0" rIns="0" bIns="0" numCol="1" anchor="ctr">
              <a:noAutofit/>
            </a:bodyP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sz="2109"/>
            </a:p>
          </p:txBody>
        </p:sp>
      </p:grpSp>
      <p:pic>
        <p:nvPicPr>
          <p:cNvPr id="107" name="Point Shooting.tiff"/>
          <p:cNvPicPr/>
          <p:nvPr/>
        </p:nvPicPr>
        <p:blipFill>
          <a:blip r:embed="rId4">
            <a:extLst/>
          </a:blip>
          <a:stretch>
            <a:fillRect/>
          </a:stretch>
        </p:blipFill>
        <p:spPr>
          <a:xfrm>
            <a:off x="4465921" y="794743"/>
            <a:ext cx="4911329" cy="9467736"/>
          </a:xfrm>
          <a:prstGeom prst="rect">
            <a:avLst/>
          </a:prstGeom>
          <a:ln w="12700">
            <a:miter lim="400000"/>
          </a:ln>
        </p:spPr>
      </p:pic>
      <p:sp>
        <p:nvSpPr>
          <p:cNvPr id="117" name="Shape 117"/>
          <p:cNvSpPr/>
          <p:nvPr/>
        </p:nvSpPr>
        <p:spPr>
          <a:xfrm>
            <a:off x="312460" y="165855"/>
            <a:ext cx="2567627" cy="418384"/>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lgn="l">
              <a:defRPr>
                <a:solidFill>
                  <a:srgbClr val="FFFFFF"/>
                </a:solidFill>
                <a:latin typeface="Gill Sans"/>
                <a:ea typeface="Gill Sans"/>
                <a:cs typeface="Gill Sans"/>
                <a:sym typeface="Gill Sans"/>
              </a:defRPr>
            </a:lvl1pPr>
          </a:lstStyle>
          <a:p>
            <a:pPr lvl="0">
              <a:defRPr sz="1800" cap="none">
                <a:solidFill>
                  <a:srgbClr val="000000"/>
                </a:solidFill>
              </a:defRPr>
            </a:pPr>
            <a:r>
              <a:rPr sz="2250" cap="all">
                <a:solidFill>
                  <a:schemeClr val="bg1"/>
                </a:solidFill>
              </a:rPr>
              <a:t>Point Shooting</a:t>
            </a:r>
          </a:p>
        </p:txBody>
      </p:sp>
      <p:sp>
        <p:nvSpPr>
          <p:cNvPr id="118" name="Shape 118"/>
          <p:cNvSpPr/>
          <p:nvPr/>
        </p:nvSpPr>
        <p:spPr>
          <a:xfrm>
            <a:off x="245865" y="2971800"/>
            <a:ext cx="857250" cy="24526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35719" tIns="35719" rIns="35719" bIns="35719" numCol="1" anchor="ctr">
            <a:spAutoFit/>
          </a:bodyPr>
          <a:lstStyle>
            <a:lvl1pPr>
              <a:defRPr sz="1600" b="1" cap="none">
                <a:solidFill>
                  <a:srgbClr val="FFFFFF"/>
                </a:solidFill>
                <a:latin typeface="Gill Sans"/>
                <a:ea typeface="Gill Sans"/>
                <a:cs typeface="Gill Sans"/>
                <a:sym typeface="Gill Sans"/>
              </a:defRPr>
            </a:lvl1pPr>
          </a:lstStyle>
          <a:p>
            <a:pPr lvl="0" algn="ctr">
              <a:defRPr sz="1800" b="0">
                <a:solidFill>
                  <a:srgbClr val="000000"/>
                </a:solidFill>
              </a:defRPr>
            </a:pPr>
            <a:r>
              <a:rPr sz="1125">
                <a:solidFill>
                  <a:schemeClr val="bg1"/>
                </a:solidFill>
                <a:latin typeface="Gill Sans Ultra Bold" panose="020B0A02020104020203" pitchFamily="34" charset="0"/>
              </a:rPr>
              <a:t>15 Feet</a:t>
            </a:r>
          </a:p>
        </p:txBody>
      </p:sp>
      <p:sp>
        <p:nvSpPr>
          <p:cNvPr id="119" name="Shape 119"/>
          <p:cNvSpPr/>
          <p:nvPr/>
        </p:nvSpPr>
        <p:spPr>
          <a:xfrm>
            <a:off x="1598414" y="2971800"/>
            <a:ext cx="857250" cy="24526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35719" tIns="35719" rIns="35719" bIns="35719" numCol="1" anchor="ctr">
            <a:spAutoFit/>
          </a:bodyPr>
          <a:lstStyle/>
          <a:p>
            <a:pPr algn="ctr"/>
            <a:r>
              <a:rPr sz="1125" dirty="0">
                <a:solidFill>
                  <a:schemeClr val="bg1"/>
                </a:solidFill>
                <a:latin typeface="Gill Sans Ultra Bold" panose="020B0A02020104020203" pitchFamily="34" charset="0"/>
                <a:ea typeface="Gill Sans"/>
                <a:cs typeface="Gill Sans"/>
              </a:rPr>
              <a:t>10 Feet</a:t>
            </a:r>
          </a:p>
        </p:txBody>
      </p:sp>
      <p:sp>
        <p:nvSpPr>
          <p:cNvPr id="120" name="Shape 120"/>
          <p:cNvSpPr/>
          <p:nvPr/>
        </p:nvSpPr>
        <p:spPr>
          <a:xfrm>
            <a:off x="2866430" y="2971800"/>
            <a:ext cx="857250" cy="24526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35719" tIns="35719" rIns="35719" bIns="35719" numCol="1" anchor="ctr">
            <a:spAutoFit/>
          </a:bodyPr>
          <a:lstStyle/>
          <a:p>
            <a:pPr algn="ctr"/>
            <a:r>
              <a:rPr sz="1125" dirty="0">
                <a:solidFill>
                  <a:schemeClr val="bg1"/>
                </a:solidFill>
                <a:latin typeface="Gill Sans Ultra Bold" panose="020B0A02020104020203" pitchFamily="34" charset="0"/>
                <a:ea typeface="Gill Sans"/>
                <a:cs typeface="Gill Sans"/>
              </a:rPr>
              <a:t>5 Feet</a:t>
            </a:r>
          </a:p>
        </p:txBody>
      </p:sp>
      <p:sp>
        <p:nvSpPr>
          <p:cNvPr id="121" name="Shape 121"/>
          <p:cNvSpPr/>
          <p:nvPr/>
        </p:nvSpPr>
        <p:spPr>
          <a:xfrm>
            <a:off x="76200" y="3151105"/>
            <a:ext cx="1303735" cy="41838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35719" tIns="35719" rIns="35719" bIns="35719" numCol="1" anchor="t">
            <a:spAutoFit/>
          </a:bodyPr>
          <a:lstStyle/>
          <a:p>
            <a:pPr lvl="0" algn="ctr">
              <a:defRPr sz="1800" cap="none">
                <a:solidFill>
                  <a:srgbClr val="000000"/>
                </a:solidFill>
              </a:defRPr>
            </a:pPr>
            <a:r>
              <a:rPr sz="1125">
                <a:solidFill>
                  <a:schemeClr val="bg1"/>
                </a:solidFill>
                <a:latin typeface="Gill Sans"/>
                <a:ea typeface="Gill Sans"/>
                <a:cs typeface="Gill Sans"/>
                <a:sym typeface="Gill Sans"/>
              </a:rPr>
              <a:t>Shot Grouping</a:t>
            </a:r>
          </a:p>
          <a:p>
            <a:pPr lvl="0" algn="ctr">
              <a:defRPr sz="1800" cap="none">
                <a:solidFill>
                  <a:srgbClr val="000000"/>
                </a:solidFill>
              </a:defRPr>
            </a:pPr>
            <a:r>
              <a:rPr sz="1125">
                <a:solidFill>
                  <a:schemeClr val="bg1"/>
                </a:solidFill>
                <a:latin typeface="Gill Sans"/>
                <a:ea typeface="Gill Sans"/>
                <a:cs typeface="Gill Sans"/>
                <a:sym typeface="Gill Sans"/>
              </a:rPr>
              <a:t>3.11 Inches Across</a:t>
            </a:r>
          </a:p>
        </p:txBody>
      </p:sp>
      <p:sp>
        <p:nvSpPr>
          <p:cNvPr id="122" name="Shape 122"/>
          <p:cNvSpPr/>
          <p:nvPr/>
        </p:nvSpPr>
        <p:spPr>
          <a:xfrm>
            <a:off x="1371600" y="3151105"/>
            <a:ext cx="1325880" cy="41838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35719" tIns="35719" rIns="35719" bIns="35719" numCol="1" anchor="t">
            <a:spAutoFit/>
          </a:bodyPr>
          <a:lstStyle/>
          <a:p>
            <a:pPr lvl="0" algn="ctr">
              <a:defRPr sz="1800" cap="none">
                <a:solidFill>
                  <a:srgbClr val="000000"/>
                </a:solidFill>
              </a:defRPr>
            </a:pPr>
            <a:r>
              <a:rPr sz="1125" dirty="0">
                <a:solidFill>
                  <a:schemeClr val="bg1"/>
                </a:solidFill>
                <a:latin typeface="Gill Sans"/>
                <a:ea typeface="Gill Sans"/>
                <a:cs typeface="Gill Sans"/>
                <a:sym typeface="Gill Sans"/>
              </a:rPr>
              <a:t>Shot Grouping</a:t>
            </a:r>
          </a:p>
          <a:p>
            <a:pPr lvl="0" algn="ctr">
              <a:defRPr sz="1800" cap="none">
                <a:solidFill>
                  <a:srgbClr val="000000"/>
                </a:solidFill>
              </a:defRPr>
            </a:pPr>
            <a:r>
              <a:rPr sz="1125" dirty="0">
                <a:solidFill>
                  <a:schemeClr val="bg1"/>
                </a:solidFill>
                <a:latin typeface="Gill Sans"/>
                <a:ea typeface="Gill Sans"/>
                <a:cs typeface="Gill Sans"/>
                <a:sym typeface="Gill Sans"/>
              </a:rPr>
              <a:t>2.1 Inches Across</a:t>
            </a:r>
          </a:p>
        </p:txBody>
      </p:sp>
      <p:sp>
        <p:nvSpPr>
          <p:cNvPr id="123" name="Shape 123"/>
          <p:cNvSpPr/>
          <p:nvPr/>
        </p:nvSpPr>
        <p:spPr>
          <a:xfrm>
            <a:off x="2696766" y="3151105"/>
            <a:ext cx="1196578" cy="41838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35719" tIns="35719" rIns="35719" bIns="35719" numCol="1" anchor="t">
            <a:spAutoFit/>
          </a:bodyPr>
          <a:lstStyle/>
          <a:p>
            <a:pPr lvl="0" algn="ctr">
              <a:defRPr sz="1800" cap="none">
                <a:solidFill>
                  <a:srgbClr val="000000"/>
                </a:solidFill>
              </a:defRPr>
            </a:pPr>
            <a:r>
              <a:rPr sz="1125">
                <a:solidFill>
                  <a:schemeClr val="bg1"/>
                </a:solidFill>
                <a:latin typeface="Gill Sans"/>
                <a:ea typeface="Gill Sans"/>
                <a:cs typeface="Gill Sans"/>
                <a:sym typeface="Gill Sans"/>
              </a:rPr>
              <a:t>Shot Grouping</a:t>
            </a:r>
          </a:p>
          <a:p>
            <a:pPr lvl="0" algn="ctr">
              <a:defRPr sz="1800" cap="none">
                <a:solidFill>
                  <a:srgbClr val="000000"/>
                </a:solidFill>
              </a:defRPr>
            </a:pPr>
            <a:r>
              <a:rPr sz="1125">
                <a:solidFill>
                  <a:schemeClr val="bg1"/>
                </a:solidFill>
                <a:latin typeface="Gill Sans"/>
                <a:ea typeface="Gill Sans"/>
                <a:cs typeface="Gill Sans"/>
                <a:sym typeface="Gill Sans"/>
              </a:rPr>
              <a:t>1 Inch Across</a:t>
            </a:r>
          </a:p>
        </p:txBody>
      </p:sp>
      <p:pic>
        <p:nvPicPr>
          <p:cNvPr id="127" name="USPSA Target-01.tiff"/>
          <p:cNvPicPr/>
          <p:nvPr/>
        </p:nvPicPr>
        <p:blipFill>
          <a:blip r:embed="rId5" cstate="print">
            <a:extLst>
              <a:ext uri="{28A0092B-C50C-407E-A947-70E740481C1C}">
                <a14:useLocalDpi xmlns:a14="http://schemas.microsoft.com/office/drawing/2010/main"/>
              </a:ext>
            </a:extLst>
          </a:blip>
          <a:stretch>
            <a:fillRect/>
          </a:stretch>
        </p:blipFill>
        <p:spPr>
          <a:xfrm>
            <a:off x="2455664" y="3562946"/>
            <a:ext cx="1687711" cy="1962953"/>
          </a:xfrm>
          <a:prstGeom prst="rect">
            <a:avLst/>
          </a:prstGeom>
          <a:ln w="12700">
            <a:miter lim="400000"/>
          </a:ln>
        </p:spPr>
      </p:pic>
      <p:pic>
        <p:nvPicPr>
          <p:cNvPr id="128" name="USPSA Target-01.tiff"/>
          <p:cNvPicPr/>
          <p:nvPr/>
        </p:nvPicPr>
        <p:blipFill>
          <a:blip r:embed="rId5" cstate="print">
            <a:extLst>
              <a:ext uri="{28A0092B-C50C-407E-A947-70E740481C1C}">
                <a14:useLocalDpi xmlns:a14="http://schemas.microsoft.com/office/drawing/2010/main"/>
              </a:ext>
            </a:extLst>
          </a:blip>
          <a:stretch>
            <a:fillRect/>
          </a:stretch>
        </p:blipFill>
        <p:spPr>
          <a:xfrm>
            <a:off x="1178719" y="3527227"/>
            <a:ext cx="1687711" cy="1962953"/>
          </a:xfrm>
          <a:prstGeom prst="rect">
            <a:avLst/>
          </a:prstGeom>
          <a:ln w="12700">
            <a:miter lim="400000"/>
          </a:ln>
        </p:spPr>
      </p:pic>
      <p:pic>
        <p:nvPicPr>
          <p:cNvPr id="129" name="USPSA Target-01.tiff"/>
          <p:cNvPicPr/>
          <p:nvPr/>
        </p:nvPicPr>
        <p:blipFill>
          <a:blip r:embed="rId5" cstate="print">
            <a:extLst>
              <a:ext uri="{28A0092B-C50C-407E-A947-70E740481C1C}">
                <a14:useLocalDpi xmlns:a14="http://schemas.microsoft.com/office/drawing/2010/main"/>
              </a:ext>
            </a:extLst>
          </a:blip>
          <a:stretch>
            <a:fillRect/>
          </a:stretch>
        </p:blipFill>
        <p:spPr>
          <a:xfrm>
            <a:off x="-133945" y="3527227"/>
            <a:ext cx="1687711" cy="1962953"/>
          </a:xfrm>
          <a:prstGeom prst="rect">
            <a:avLst/>
          </a:prstGeom>
          <a:ln w="12700">
            <a:miter lim="400000"/>
          </a:ln>
        </p:spPr>
      </p:pic>
      <p:sp>
        <p:nvSpPr>
          <p:cNvPr id="130" name="Shape 130"/>
          <p:cNvSpPr/>
          <p:nvPr/>
        </p:nvSpPr>
        <p:spPr>
          <a:xfrm>
            <a:off x="625078" y="4420195"/>
            <a:ext cx="178594" cy="178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00F900">
              <a:alpha val="50000"/>
            </a:srgbClr>
          </a:solidFill>
          <a:ln w="12700">
            <a:solidFill>
              <a:srgbClr val="000000">
                <a:alpha val="50000"/>
              </a:srgbClr>
            </a:solidFill>
            <a:miter lim="400000"/>
          </a:ln>
        </p:spPr>
        <p:txBody>
          <a:bodyPr lIns="0" tIns="0" rIns="0" bIns="0" anchor="ct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sz="2109"/>
          </a:p>
        </p:txBody>
      </p:sp>
      <p:sp>
        <p:nvSpPr>
          <p:cNvPr id="131" name="Shape 131"/>
          <p:cNvSpPr/>
          <p:nvPr/>
        </p:nvSpPr>
        <p:spPr>
          <a:xfrm>
            <a:off x="1973461" y="4455914"/>
            <a:ext cx="107157" cy="10680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00F900">
              <a:alpha val="50000"/>
            </a:srgbClr>
          </a:solidFill>
          <a:ln w="12700">
            <a:solidFill>
              <a:srgbClr val="000000">
                <a:alpha val="50000"/>
              </a:srgbClr>
            </a:solidFill>
            <a:miter lim="400000"/>
          </a:ln>
        </p:spPr>
        <p:txBody>
          <a:bodyPr lIns="0" tIns="0" rIns="0" bIns="0" anchor="ct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sz="2109"/>
          </a:p>
        </p:txBody>
      </p:sp>
      <p:sp>
        <p:nvSpPr>
          <p:cNvPr id="132" name="Shape 132"/>
          <p:cNvSpPr/>
          <p:nvPr/>
        </p:nvSpPr>
        <p:spPr>
          <a:xfrm>
            <a:off x="3268265" y="4509492"/>
            <a:ext cx="71438" cy="71438"/>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6"/>
                </a:cubicBezTo>
                <a:cubicBezTo>
                  <a:pt x="12954" y="20639"/>
                  <a:pt x="6724" y="20639"/>
                  <a:pt x="2882" y="16796"/>
                </a:cubicBezTo>
                <a:cubicBezTo>
                  <a:pt x="-961" y="12954"/>
                  <a:pt x="-961" y="6724"/>
                  <a:pt x="2882" y="2882"/>
                </a:cubicBezTo>
                <a:cubicBezTo>
                  <a:pt x="6724" y="-961"/>
                  <a:pt x="12954" y="-961"/>
                  <a:pt x="16797" y="2882"/>
                </a:cubicBezTo>
              </a:path>
            </a:pathLst>
          </a:custGeom>
          <a:solidFill>
            <a:srgbClr val="00F900">
              <a:alpha val="50000"/>
            </a:srgbClr>
          </a:solidFill>
          <a:ln w="12700">
            <a:solidFill>
              <a:srgbClr val="000000">
                <a:alpha val="50000"/>
              </a:srgbClr>
            </a:solidFill>
            <a:miter lim="400000"/>
          </a:ln>
        </p:spPr>
        <p:txBody>
          <a:bodyPr lIns="0" tIns="0" rIns="0" bIns="0" anchor="ct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sz="2109"/>
          </a:p>
        </p:txBody>
      </p:sp>
      <p:sp>
        <p:nvSpPr>
          <p:cNvPr id="45" name="Shape 112">
            <a:hlinkClick r:id="rId6" action="ppaction://hlinksldjump"/>
          </p:cNvPr>
          <p:cNvSpPr/>
          <p:nvPr/>
        </p:nvSpPr>
        <p:spPr>
          <a:xfrm>
            <a:off x="685800" y="5715000"/>
            <a:ext cx="914400" cy="914400"/>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7"/>
          </a:blipFill>
          <a:ln w="50800">
            <a:solidFill>
              <a:srgbClr val="FF9E0B"/>
            </a:solidFill>
            <a:miter lim="400000"/>
          </a:ln>
          <a:extLst>
            <a:ext uri="{C572A759-6A51-4108-AA02-DFA0A04FC94B}">
              <ma14:wrappingTextBoxFlag xmlns:ma14="http://schemas.microsoft.com/office/mac/drawingml/2011/main" val="1"/>
            </a:ext>
          </a:extLst>
        </p:spPr>
        <p:txBody>
          <a:bodyPr lIns="0" tIns="0" rIns="0" bIns="0" anchor="ctr"/>
          <a:lstStyle/>
          <a:p>
            <a:pPr algn="ctr"/>
            <a:r>
              <a:rPr sz="1400" dirty="0">
                <a:solidFill>
                  <a:schemeClr val="bg1"/>
                </a:solidFill>
                <a:latin typeface="Gill Sans"/>
                <a:ea typeface="Gill Sans"/>
                <a:cs typeface="Gill Sans"/>
              </a:rPr>
              <a:t>One </a:t>
            </a:r>
            <a:endParaRPr lang="en-US" sz="1400" dirty="0">
              <a:solidFill>
                <a:schemeClr val="bg1"/>
              </a:solidFill>
              <a:latin typeface="Gill Sans"/>
              <a:ea typeface="Gill Sans"/>
              <a:cs typeface="Gill Sans"/>
            </a:endParaRPr>
          </a:p>
          <a:p>
            <a:pPr algn="ctr"/>
            <a:r>
              <a:rPr sz="1400" dirty="0">
                <a:solidFill>
                  <a:schemeClr val="bg1"/>
                </a:solidFill>
                <a:latin typeface="Gill Sans"/>
                <a:ea typeface="Gill Sans"/>
                <a:cs typeface="Gill Sans"/>
              </a:rPr>
              <a:t>Degree</a:t>
            </a:r>
          </a:p>
        </p:txBody>
      </p:sp>
      <p:sp>
        <p:nvSpPr>
          <p:cNvPr id="46" name="Shape 113">
            <a:hlinkClick r:id="rId8" action="ppaction://hlinksldjump"/>
          </p:cNvPr>
          <p:cNvSpPr/>
          <p:nvPr/>
        </p:nvSpPr>
        <p:spPr>
          <a:xfrm>
            <a:off x="1828800" y="5715000"/>
            <a:ext cx="914400" cy="914400"/>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7"/>
          </a:blipFill>
          <a:ln w="50800">
            <a:solidFill>
              <a:srgbClr val="FFFFFF"/>
            </a:solidFill>
            <a:miter lim="400000"/>
          </a:ln>
          <a:extLst>
            <a:ext uri="{C572A759-6A51-4108-AA02-DFA0A04FC94B}">
              <ma14:wrappingTextBoxFlag xmlns:ma14="http://schemas.microsoft.com/office/mac/drawingml/2011/main" val="1"/>
            </a:ext>
          </a:extLst>
        </p:spPr>
        <p:txBody>
          <a:bodyPr lIns="0" tIns="0" rIns="0" bIns="0" anchor="ctr"/>
          <a:lstStyle>
            <a:lvl1pPr>
              <a:defRPr sz="16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lvl1pPr>
          </a:lstStyle>
          <a:p>
            <a:pPr lvl="0" algn="ctr">
              <a:defRPr sz="1800">
                <a:solidFill>
                  <a:srgbClr val="000000"/>
                </a:solidFill>
                <a:effectLst/>
              </a:defRPr>
            </a:pPr>
            <a:r>
              <a:rPr sz="1400" dirty="0">
                <a:solidFill>
                  <a:schemeClr val="bg1"/>
                </a:solidFill>
              </a:rPr>
              <a:t>Two </a:t>
            </a:r>
            <a:endParaRPr lang="en-US" sz="1400" dirty="0" smtClean="0">
              <a:solidFill>
                <a:schemeClr val="bg1"/>
              </a:solidFill>
            </a:endParaRPr>
          </a:p>
          <a:p>
            <a:pPr lvl="0" algn="ctr">
              <a:defRPr sz="1800">
                <a:solidFill>
                  <a:srgbClr val="000000"/>
                </a:solidFill>
                <a:effectLst/>
              </a:defRPr>
            </a:pPr>
            <a:r>
              <a:rPr sz="1400" dirty="0" smtClean="0">
                <a:solidFill>
                  <a:schemeClr val="bg1"/>
                </a:solidFill>
              </a:rPr>
              <a:t>Degrees</a:t>
            </a:r>
            <a:endParaRPr sz="1400" dirty="0">
              <a:solidFill>
                <a:schemeClr val="bg1"/>
              </a:solidFill>
            </a:endParaRPr>
          </a:p>
        </p:txBody>
      </p:sp>
      <p:sp>
        <p:nvSpPr>
          <p:cNvPr id="47" name="Shape 114">
            <a:hlinkClick r:id="rId9" action="ppaction://hlinksldjump"/>
          </p:cNvPr>
          <p:cNvSpPr/>
          <p:nvPr/>
        </p:nvSpPr>
        <p:spPr>
          <a:xfrm>
            <a:off x="2971800" y="5715000"/>
            <a:ext cx="914400" cy="914400"/>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7"/>
          </a:blipFill>
          <a:ln w="50800">
            <a:solidFill>
              <a:srgbClr val="FFFFFF"/>
            </a:solidFill>
            <a:miter lim="400000"/>
          </a:ln>
          <a:extLst>
            <a:ext uri="{C572A759-6A51-4108-AA02-DFA0A04FC94B}">
              <ma14:wrappingTextBoxFlag xmlns:ma14="http://schemas.microsoft.com/office/mac/drawingml/2011/main" val="1"/>
            </a:ext>
          </a:extLst>
        </p:spPr>
        <p:txBody>
          <a:bodyPr lIns="0" tIns="0" rIns="0" bIns="0" anchor="ctr"/>
          <a:lstStyle>
            <a:lvl1pPr>
              <a:defRPr sz="16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lvl1pPr>
          </a:lstStyle>
          <a:p>
            <a:pPr lvl="0" algn="ctr">
              <a:defRPr sz="1800">
                <a:solidFill>
                  <a:srgbClr val="000000"/>
                </a:solidFill>
                <a:effectLst/>
              </a:defRPr>
            </a:pPr>
            <a:r>
              <a:rPr sz="1400" dirty="0" smtClean="0">
                <a:solidFill>
                  <a:schemeClr val="bg1"/>
                </a:solidFill>
              </a:rPr>
              <a:t>Three</a:t>
            </a:r>
            <a:r>
              <a:rPr lang="en-US" sz="1400" dirty="0" smtClean="0">
                <a:solidFill>
                  <a:schemeClr val="bg1"/>
                </a:solidFill>
              </a:rPr>
              <a:t> </a:t>
            </a:r>
          </a:p>
          <a:p>
            <a:pPr lvl="0" algn="ctr">
              <a:defRPr sz="1800">
                <a:solidFill>
                  <a:srgbClr val="000000"/>
                </a:solidFill>
                <a:effectLst/>
              </a:defRPr>
            </a:pPr>
            <a:r>
              <a:rPr sz="1400" dirty="0" smtClean="0">
                <a:solidFill>
                  <a:schemeClr val="bg1"/>
                </a:solidFill>
              </a:rPr>
              <a:t>Degrees</a:t>
            </a:r>
            <a:endParaRPr sz="1400" dirty="0">
              <a:solidFill>
                <a:schemeClr val="bg1"/>
              </a:solidFill>
            </a:endParaRPr>
          </a:p>
        </p:txBody>
      </p:sp>
      <p:sp>
        <p:nvSpPr>
          <p:cNvPr id="48" name="Shape 115">
            <a:hlinkClick r:id="rId10" action="ppaction://hlinksldjump"/>
          </p:cNvPr>
          <p:cNvSpPr/>
          <p:nvPr/>
        </p:nvSpPr>
        <p:spPr>
          <a:xfrm>
            <a:off x="4114800" y="5715000"/>
            <a:ext cx="914400" cy="914400"/>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7"/>
          </a:blipFill>
          <a:ln w="50800">
            <a:solidFill>
              <a:srgbClr val="FFFFFF"/>
            </a:solidFill>
            <a:miter lim="400000"/>
          </a:ln>
          <a:extLst>
            <a:ext uri="{C572A759-6A51-4108-AA02-DFA0A04FC94B}">
              <ma14:wrappingTextBoxFlag xmlns:ma14="http://schemas.microsoft.com/office/mac/drawingml/2011/main" val="1"/>
            </a:ext>
          </a:extLst>
        </p:spPr>
        <p:txBody>
          <a:bodyPr lIns="0" tIns="0" rIns="0" bIns="0" anchor="ctr"/>
          <a:lstStyle>
            <a:lvl1pPr>
              <a:defRPr sz="16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lvl1pPr>
          </a:lstStyle>
          <a:p>
            <a:pPr lvl="0" algn="ctr">
              <a:defRPr sz="1800">
                <a:solidFill>
                  <a:srgbClr val="000000"/>
                </a:solidFill>
                <a:effectLst/>
              </a:defRPr>
            </a:pPr>
            <a:r>
              <a:rPr sz="1400" dirty="0">
                <a:solidFill>
                  <a:schemeClr val="bg1"/>
                </a:solidFill>
              </a:rPr>
              <a:t>Four </a:t>
            </a:r>
            <a:endParaRPr lang="en-US" sz="1400" dirty="0" smtClean="0">
              <a:solidFill>
                <a:schemeClr val="bg1"/>
              </a:solidFill>
            </a:endParaRPr>
          </a:p>
          <a:p>
            <a:pPr lvl="0" algn="ctr">
              <a:defRPr sz="1800">
                <a:solidFill>
                  <a:srgbClr val="000000"/>
                </a:solidFill>
                <a:effectLst/>
              </a:defRPr>
            </a:pPr>
            <a:r>
              <a:rPr sz="1400" dirty="0" smtClean="0">
                <a:solidFill>
                  <a:schemeClr val="bg1"/>
                </a:solidFill>
              </a:rPr>
              <a:t>Degrees</a:t>
            </a:r>
            <a:endParaRPr sz="1400" dirty="0">
              <a:solidFill>
                <a:schemeClr val="bg1"/>
              </a:solidFill>
            </a:endParaRPr>
          </a:p>
        </p:txBody>
      </p:sp>
      <p:sp>
        <p:nvSpPr>
          <p:cNvPr id="49" name="Shape 116">
            <a:hlinkClick r:id="rId11" action="ppaction://hlinksldjump"/>
          </p:cNvPr>
          <p:cNvSpPr/>
          <p:nvPr/>
        </p:nvSpPr>
        <p:spPr>
          <a:xfrm>
            <a:off x="5257800" y="5715000"/>
            <a:ext cx="914400" cy="914400"/>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7"/>
          </a:blipFill>
          <a:ln w="50800">
            <a:solidFill>
              <a:srgbClr val="FFFFFF"/>
            </a:solidFill>
            <a:miter lim="400000"/>
          </a:ln>
          <a:extLst>
            <a:ext uri="{C572A759-6A51-4108-AA02-DFA0A04FC94B}">
              <ma14:wrappingTextBoxFlag xmlns:ma14="http://schemas.microsoft.com/office/mac/drawingml/2011/main" val="1"/>
            </a:ext>
          </a:extLst>
        </p:spPr>
        <p:txBody>
          <a:bodyPr lIns="0" tIns="0" rIns="0" bIns="0" anchor="ctr"/>
          <a:lstStyle>
            <a:lvl1pPr>
              <a:defRPr sz="16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lvl1pPr>
          </a:lstStyle>
          <a:p>
            <a:pPr lvl="0" algn="ctr">
              <a:defRPr sz="1800">
                <a:solidFill>
                  <a:srgbClr val="000000"/>
                </a:solidFill>
                <a:effectLst/>
              </a:defRPr>
            </a:pPr>
            <a:r>
              <a:rPr sz="1400" dirty="0" smtClean="0">
                <a:solidFill>
                  <a:schemeClr val="bg1"/>
                </a:solidFill>
              </a:rPr>
              <a:t>Five</a:t>
            </a:r>
            <a:endParaRPr lang="en-US" sz="1400" dirty="0" smtClean="0">
              <a:solidFill>
                <a:schemeClr val="bg1"/>
              </a:solidFill>
            </a:endParaRPr>
          </a:p>
          <a:p>
            <a:pPr lvl="0" algn="ctr">
              <a:defRPr sz="1800">
                <a:solidFill>
                  <a:srgbClr val="000000"/>
                </a:solidFill>
                <a:effectLst/>
              </a:defRPr>
            </a:pPr>
            <a:r>
              <a:rPr sz="1400" dirty="0" smtClean="0">
                <a:solidFill>
                  <a:schemeClr val="bg1"/>
                </a:solidFill>
              </a:rPr>
              <a:t> </a:t>
            </a:r>
            <a:r>
              <a:rPr sz="1400" dirty="0">
                <a:solidFill>
                  <a:schemeClr val="bg1"/>
                </a:solidFill>
              </a:rPr>
              <a:t>Degrees</a:t>
            </a:r>
          </a:p>
        </p:txBody>
      </p:sp>
      <p:sp>
        <p:nvSpPr>
          <p:cNvPr id="50" name="Shape 126">
            <a:hlinkClick r:id="rId12" action="ppaction://hlinksldjump"/>
          </p:cNvPr>
          <p:cNvSpPr/>
          <p:nvPr/>
        </p:nvSpPr>
        <p:spPr>
          <a:xfrm>
            <a:off x="6400800" y="5715000"/>
            <a:ext cx="914400" cy="914400"/>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7"/>
          </a:blipFill>
          <a:ln w="50800">
            <a:solidFill>
              <a:srgbClr val="FFFFFF"/>
            </a:solidFill>
            <a:miter lim="400000"/>
          </a:ln>
          <a:extLst>
            <a:ext uri="{C572A759-6A51-4108-AA02-DFA0A04FC94B}">
              <ma14:wrappingTextBoxFlag xmlns:ma14="http://schemas.microsoft.com/office/mac/drawingml/2011/main" val="1"/>
            </a:ext>
          </a:extLst>
        </p:spPr>
        <p:txBody>
          <a:bodyPr lIns="0" tIns="0" rIns="0" bIns="0" anchor="ctr"/>
          <a:lstStyle>
            <a:lvl1pPr>
              <a:defRPr sz="16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lvl1pPr>
          </a:lstStyle>
          <a:p>
            <a:pPr lvl="0" algn="ctr">
              <a:defRPr sz="1800">
                <a:solidFill>
                  <a:srgbClr val="000000"/>
                </a:solidFill>
                <a:effectLst/>
              </a:defRPr>
            </a:pPr>
            <a:r>
              <a:rPr sz="1400" dirty="0">
                <a:solidFill>
                  <a:schemeClr val="bg1"/>
                </a:solidFill>
              </a:rPr>
              <a:t>Six </a:t>
            </a:r>
            <a:endParaRPr lang="en-US" sz="1400" dirty="0" smtClean="0">
              <a:solidFill>
                <a:schemeClr val="bg1"/>
              </a:solidFill>
            </a:endParaRPr>
          </a:p>
          <a:p>
            <a:pPr lvl="0" algn="ctr">
              <a:defRPr sz="1800">
                <a:solidFill>
                  <a:srgbClr val="000000"/>
                </a:solidFill>
                <a:effectLst/>
              </a:defRPr>
            </a:pPr>
            <a:r>
              <a:rPr sz="1400" dirty="0" smtClean="0">
                <a:solidFill>
                  <a:schemeClr val="bg1"/>
                </a:solidFill>
              </a:rPr>
              <a:t>Degrees</a:t>
            </a:r>
            <a:endParaRPr sz="1400" dirty="0">
              <a:solidFill>
                <a:schemeClr val="bg1"/>
              </a:solidFill>
            </a:endParaRPr>
          </a:p>
        </p:txBody>
      </p:sp>
      <p:sp>
        <p:nvSpPr>
          <p:cNvPr id="51" name="Shape 133">
            <a:hlinkClick r:id="rId13" action="ppaction://hlinksldjump"/>
          </p:cNvPr>
          <p:cNvSpPr/>
          <p:nvPr/>
        </p:nvSpPr>
        <p:spPr>
          <a:xfrm>
            <a:off x="7543800" y="5715000"/>
            <a:ext cx="914400" cy="914400"/>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7"/>
          </a:blipFill>
          <a:ln w="50800">
            <a:solidFill>
              <a:srgbClr val="FFFFFF"/>
            </a:solidFill>
            <a:miter lim="400000"/>
          </a:ln>
          <a:extLst>
            <a:ext uri="{C572A759-6A51-4108-AA02-DFA0A04FC94B}">
              <ma14:wrappingTextBoxFlag xmlns:ma14="http://schemas.microsoft.com/office/mac/drawingml/2011/main" val="1"/>
            </a:ext>
          </a:extLst>
        </p:spPr>
        <p:txBody>
          <a:bodyPr lIns="0" tIns="0" rIns="0" bIns="0" anchor="ctr"/>
          <a:lstStyle>
            <a:lvl1pPr>
              <a:defRPr sz="16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lvl1pPr>
          </a:lstStyle>
          <a:p>
            <a:pPr lvl="0" algn="ctr">
              <a:defRPr sz="1800">
                <a:solidFill>
                  <a:srgbClr val="000000"/>
                </a:solidFill>
                <a:effectLst/>
              </a:defRPr>
            </a:pPr>
            <a:r>
              <a:rPr sz="1400" dirty="0" smtClean="0">
                <a:solidFill>
                  <a:schemeClr val="bg1"/>
                </a:solidFill>
              </a:rPr>
              <a:t>Seven</a:t>
            </a:r>
            <a:r>
              <a:rPr lang="en-US" sz="1400" dirty="0" smtClean="0">
                <a:solidFill>
                  <a:schemeClr val="bg1"/>
                </a:solidFill>
              </a:rPr>
              <a:t> </a:t>
            </a:r>
          </a:p>
          <a:p>
            <a:pPr lvl="0" algn="ctr">
              <a:defRPr sz="1800">
                <a:solidFill>
                  <a:srgbClr val="000000"/>
                </a:solidFill>
                <a:effectLst/>
              </a:defRPr>
            </a:pPr>
            <a:r>
              <a:rPr sz="1400" dirty="0" smtClean="0">
                <a:solidFill>
                  <a:schemeClr val="bg1"/>
                </a:solidFill>
              </a:rPr>
              <a:t>Degrees</a:t>
            </a:r>
            <a:endParaRPr sz="1400" dirty="0">
              <a:solidFill>
                <a:schemeClr val="bg1"/>
              </a:solidFill>
            </a:endParaRPr>
          </a:p>
        </p:txBody>
      </p:sp>
      <p:sp>
        <p:nvSpPr>
          <p:cNvPr id="30" name="Shape 133">
            <a:hlinkClick r:id="rId14" action="ppaction://hlinksldjump"/>
          </p:cNvPr>
          <p:cNvSpPr/>
          <p:nvPr/>
        </p:nvSpPr>
        <p:spPr>
          <a:xfrm>
            <a:off x="8142854" y="108300"/>
            <a:ext cx="848406" cy="411286"/>
          </a:xfrm>
          <a:prstGeom prst="roundRect">
            <a:avLst>
              <a:gd name="adj" fmla="val 13882"/>
            </a:avLst>
          </a:prstGeom>
          <a:blipFill>
            <a:blip r:embed="rId7"/>
          </a:blipFill>
          <a:ln w="31750">
            <a:solidFill>
              <a:srgbClr val="FFFFFF"/>
            </a:solidFill>
            <a:miter lim="400000"/>
          </a:ln>
          <a:extLst>
            <a:ext uri="{C572A759-6A51-4108-AA02-DFA0A04FC94B}">
              <ma14:wrappingTextBoxFlag xmlns:ma14="http://schemas.microsoft.com/office/mac/drawingml/2011/main" val="1"/>
            </a:ext>
          </a:extLst>
        </p:spPr>
        <p:txBody>
          <a:bodyPr lIns="62508" tIns="62508" rIns="62508" bIns="62508" anchor="ctr"/>
          <a:lstStyle/>
          <a:p>
            <a:pPr algn="ctr"/>
            <a:r>
              <a:rPr lang="en-US" sz="1600" b="1" dirty="0">
                <a:solidFill>
                  <a:srgbClr val="FFFFFF"/>
                </a:solidFill>
                <a:effectLst>
                  <a:outerShdw blurRad="25400" dist="42435" dir="2388334" rotWithShape="0">
                    <a:srgbClr val="000000">
                      <a:alpha val="48275"/>
                    </a:srgbClr>
                  </a:outerShdw>
                </a:effectLst>
                <a:latin typeface="+mn-lt"/>
                <a:ea typeface="Gill Sans"/>
                <a:cs typeface="Gill Sans"/>
                <a:sym typeface="Gill Sans"/>
              </a:rPr>
              <a:t>Exit</a:t>
            </a:r>
            <a:endParaRPr sz="1600" b="1" dirty="0">
              <a:solidFill>
                <a:srgbClr val="FFFFFF"/>
              </a:solidFill>
              <a:effectLst>
                <a:outerShdw blurRad="25400" dist="42435" dir="2388334" rotWithShape="0">
                  <a:srgbClr val="000000">
                    <a:alpha val="48275"/>
                  </a:srgbClr>
                </a:outerShdw>
              </a:effectLst>
              <a:latin typeface="+mn-lt"/>
              <a:ea typeface="Gill Sans"/>
              <a:cs typeface="Gill Sans"/>
              <a:sym typeface="Gill Sans"/>
            </a:endParaRPr>
          </a:p>
        </p:txBody>
      </p:sp>
      <p:sp>
        <p:nvSpPr>
          <p:cNvPr id="31" name="Shape 134"/>
          <p:cNvSpPr/>
          <p:nvPr/>
        </p:nvSpPr>
        <p:spPr>
          <a:xfrm>
            <a:off x="320055" y="495067"/>
            <a:ext cx="6619697" cy="266933"/>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lgn="l">
              <a:defRPr sz="1800" cap="none">
                <a:solidFill>
                  <a:srgbClr val="FFFFFF"/>
                </a:solidFill>
                <a:latin typeface="Gill Sans"/>
                <a:ea typeface="Gill Sans"/>
                <a:cs typeface="Gill Sans"/>
                <a:sym typeface="Gill Sans"/>
              </a:defRPr>
            </a:lvl1pPr>
          </a:lstStyle>
          <a:p>
            <a:pPr lvl="0">
              <a:defRPr>
                <a:solidFill>
                  <a:srgbClr val="000000"/>
                </a:solidFill>
              </a:defRPr>
            </a:pPr>
            <a:r>
              <a:rPr sz="1266" dirty="0">
                <a:solidFill>
                  <a:schemeClr val="bg1"/>
                </a:solidFill>
              </a:rPr>
              <a:t>See how accuracy increases or </a:t>
            </a:r>
            <a:r>
              <a:rPr sz="1266" dirty="0" smtClean="0">
                <a:solidFill>
                  <a:schemeClr val="bg1"/>
                </a:solidFill>
              </a:rPr>
              <a:t>decrease</a:t>
            </a:r>
            <a:r>
              <a:rPr lang="en-US" sz="1266" dirty="0" smtClean="0">
                <a:solidFill>
                  <a:schemeClr val="bg1"/>
                </a:solidFill>
              </a:rPr>
              <a:t>s</a:t>
            </a:r>
            <a:r>
              <a:rPr sz="1266" dirty="0" smtClean="0">
                <a:solidFill>
                  <a:schemeClr val="bg1"/>
                </a:solidFill>
              </a:rPr>
              <a:t> </a:t>
            </a:r>
            <a:r>
              <a:rPr sz="1266" dirty="0">
                <a:solidFill>
                  <a:schemeClr val="bg1"/>
                </a:solidFill>
              </a:rPr>
              <a:t>by tapping the different “degrees of error” below.</a:t>
            </a:r>
          </a:p>
        </p:txBody>
      </p:sp>
    </p:spTree>
    <p:custDataLst>
      <p:tags r:id="rId1"/>
    </p:custDataLst>
    <p:extLst>
      <p:ext uri="{BB962C8B-B14F-4D97-AF65-F5344CB8AC3E}">
        <p14:creationId xmlns:p14="http://schemas.microsoft.com/office/powerpoint/2010/main" val="2746401263"/>
      </p:ext>
    </p:extLst>
  </p:cSld>
  <p:clrMapOvr>
    <a:masterClrMapping/>
  </p:clrMapOvr>
  <mc:AlternateContent xmlns:mc="http://schemas.openxmlformats.org/markup-compatibility/2006">
    <mc:Choice xmlns:p14="http://schemas.microsoft.com/office/powerpoint/2010/main" Requires="p14">
      <p:transition p14:dur="0"/>
    </mc:Choice>
    <mc:Fallback>
      <p:transition xmlns:p14="http://schemas.microsoft.com/office/powerpoint/2010/main"/>
    </mc:Fallback>
  </mc:AlternateContent>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7" name="Shape 137"/>
          <p:cNvSpPr/>
          <p:nvPr/>
        </p:nvSpPr>
        <p:spPr>
          <a:xfrm>
            <a:off x="661813" y="1933278"/>
            <a:ext cx="92689" cy="35718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2600">
              <a:alpha val="50000"/>
            </a:srgbClr>
          </a:solidFill>
          <a:ln w="12700">
            <a:miter lim="400000"/>
          </a:ln>
        </p:spPr>
        <p:txBody>
          <a:bodyPr lIns="0" tIns="0" rIns="0" bIns="0" anchor="ct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sz="2109"/>
          </a:p>
        </p:txBody>
      </p:sp>
      <p:sp>
        <p:nvSpPr>
          <p:cNvPr id="138" name="Shape 138"/>
          <p:cNvSpPr/>
          <p:nvPr/>
        </p:nvSpPr>
        <p:spPr>
          <a:xfrm>
            <a:off x="1970218" y="2004715"/>
            <a:ext cx="53579" cy="219540"/>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6"/>
                </a:cubicBezTo>
                <a:cubicBezTo>
                  <a:pt x="12954" y="20639"/>
                  <a:pt x="6724" y="20639"/>
                  <a:pt x="2882" y="16796"/>
                </a:cubicBezTo>
                <a:cubicBezTo>
                  <a:pt x="-961" y="12954"/>
                  <a:pt x="-961" y="6724"/>
                  <a:pt x="2882" y="2882"/>
                </a:cubicBezTo>
                <a:cubicBezTo>
                  <a:pt x="6724" y="-961"/>
                  <a:pt x="12954" y="-961"/>
                  <a:pt x="16797" y="2882"/>
                </a:cubicBezTo>
              </a:path>
            </a:pathLst>
          </a:custGeom>
          <a:solidFill>
            <a:srgbClr val="FF2600">
              <a:alpha val="50000"/>
            </a:srgbClr>
          </a:solidFill>
          <a:ln w="12700">
            <a:miter lim="400000"/>
          </a:ln>
        </p:spPr>
        <p:txBody>
          <a:bodyPr lIns="0" tIns="0" rIns="0" bIns="0" anchor="ct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sz="2109"/>
          </a:p>
        </p:txBody>
      </p:sp>
      <p:sp>
        <p:nvSpPr>
          <p:cNvPr id="139" name="Shape 139"/>
          <p:cNvSpPr/>
          <p:nvPr/>
        </p:nvSpPr>
        <p:spPr>
          <a:xfrm>
            <a:off x="3196828" y="2040433"/>
            <a:ext cx="34869" cy="142876"/>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6"/>
                </a:cubicBezTo>
                <a:cubicBezTo>
                  <a:pt x="12954" y="20639"/>
                  <a:pt x="6724" y="20639"/>
                  <a:pt x="2882" y="16796"/>
                </a:cubicBezTo>
                <a:cubicBezTo>
                  <a:pt x="-961" y="12954"/>
                  <a:pt x="-961" y="6724"/>
                  <a:pt x="2882" y="2882"/>
                </a:cubicBezTo>
                <a:cubicBezTo>
                  <a:pt x="6724" y="-961"/>
                  <a:pt x="12954" y="-961"/>
                  <a:pt x="16797" y="2882"/>
                </a:cubicBezTo>
              </a:path>
            </a:pathLst>
          </a:custGeom>
          <a:solidFill>
            <a:srgbClr val="FF2600">
              <a:alpha val="50000"/>
            </a:srgbClr>
          </a:solidFill>
          <a:ln w="12700">
            <a:miter lim="400000"/>
          </a:ln>
        </p:spPr>
        <p:txBody>
          <a:bodyPr lIns="0" tIns="0" rIns="0" bIns="0" anchor="ct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sz="2109"/>
          </a:p>
        </p:txBody>
      </p:sp>
      <p:sp>
        <p:nvSpPr>
          <p:cNvPr id="140" name="Shape 140"/>
          <p:cNvSpPr/>
          <p:nvPr/>
        </p:nvSpPr>
        <p:spPr>
          <a:xfrm rot="5400000">
            <a:off x="2107405" y="-388441"/>
            <a:ext cx="410766" cy="5000626"/>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10800" y="0"/>
                </a:lnTo>
                <a:close/>
              </a:path>
            </a:pathLst>
          </a:custGeom>
          <a:ln w="15875">
            <a:solidFill>
              <a:srgbClr val="FFFFFF"/>
            </a:solidFill>
            <a:custDash>
              <a:ds d="200000" sp="200000"/>
            </a:custDash>
            <a:miter lim="400000"/>
          </a:ln>
        </p:spPr>
        <p:txBody>
          <a:bodyPr lIns="0" tIns="0" rIns="0" bIns="0" anchor="ct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sz="2109"/>
          </a:p>
        </p:txBody>
      </p:sp>
      <p:pic>
        <p:nvPicPr>
          <p:cNvPr id="141" name="Point Shooting.tiff"/>
          <p:cNvPicPr/>
          <p:nvPr/>
        </p:nvPicPr>
        <p:blipFill>
          <a:blip r:embed="rId4">
            <a:extLst/>
          </a:blip>
          <a:stretch>
            <a:fillRect/>
          </a:stretch>
        </p:blipFill>
        <p:spPr>
          <a:xfrm>
            <a:off x="4465921" y="794743"/>
            <a:ext cx="4911329" cy="9467736"/>
          </a:xfrm>
          <a:prstGeom prst="rect">
            <a:avLst/>
          </a:prstGeom>
          <a:ln w="12700">
            <a:miter lim="400000"/>
          </a:ln>
        </p:spPr>
      </p:pic>
      <p:pic>
        <p:nvPicPr>
          <p:cNvPr id="151" name="USPSA Target-01.tiff"/>
          <p:cNvPicPr/>
          <p:nvPr/>
        </p:nvPicPr>
        <p:blipFill>
          <a:blip r:embed="rId5" cstate="print">
            <a:extLst>
              <a:ext uri="{28A0092B-C50C-407E-A947-70E740481C1C}">
                <a14:useLocalDpi xmlns:a14="http://schemas.microsoft.com/office/drawing/2010/main"/>
              </a:ext>
            </a:extLst>
          </a:blip>
          <a:stretch>
            <a:fillRect/>
          </a:stretch>
        </p:blipFill>
        <p:spPr>
          <a:xfrm>
            <a:off x="2455664" y="3562946"/>
            <a:ext cx="1687711" cy="1962953"/>
          </a:xfrm>
          <a:prstGeom prst="rect">
            <a:avLst/>
          </a:prstGeom>
          <a:ln w="12700">
            <a:miter lim="400000"/>
          </a:ln>
        </p:spPr>
      </p:pic>
      <p:pic>
        <p:nvPicPr>
          <p:cNvPr id="152" name="USPSA Target-01.tiff"/>
          <p:cNvPicPr/>
          <p:nvPr/>
        </p:nvPicPr>
        <p:blipFill>
          <a:blip r:embed="rId5" cstate="print">
            <a:extLst>
              <a:ext uri="{28A0092B-C50C-407E-A947-70E740481C1C}">
                <a14:useLocalDpi xmlns:a14="http://schemas.microsoft.com/office/drawing/2010/main"/>
              </a:ext>
            </a:extLst>
          </a:blip>
          <a:stretch>
            <a:fillRect/>
          </a:stretch>
        </p:blipFill>
        <p:spPr>
          <a:xfrm>
            <a:off x="1178719" y="3527227"/>
            <a:ext cx="1687711" cy="1962953"/>
          </a:xfrm>
          <a:prstGeom prst="rect">
            <a:avLst/>
          </a:prstGeom>
          <a:ln w="12700">
            <a:miter lim="400000"/>
          </a:ln>
        </p:spPr>
      </p:pic>
      <p:pic>
        <p:nvPicPr>
          <p:cNvPr id="153" name="USPSA Target-01.tiff"/>
          <p:cNvPicPr/>
          <p:nvPr/>
        </p:nvPicPr>
        <p:blipFill>
          <a:blip r:embed="rId5" cstate="print">
            <a:extLst>
              <a:ext uri="{28A0092B-C50C-407E-A947-70E740481C1C}">
                <a14:useLocalDpi xmlns:a14="http://schemas.microsoft.com/office/drawing/2010/main"/>
              </a:ext>
            </a:extLst>
          </a:blip>
          <a:stretch>
            <a:fillRect/>
          </a:stretch>
        </p:blipFill>
        <p:spPr>
          <a:xfrm>
            <a:off x="-133945" y="3527227"/>
            <a:ext cx="1687711" cy="1962953"/>
          </a:xfrm>
          <a:prstGeom prst="rect">
            <a:avLst/>
          </a:prstGeom>
          <a:ln w="12700">
            <a:miter lim="400000"/>
          </a:ln>
        </p:spPr>
      </p:pic>
      <p:sp>
        <p:nvSpPr>
          <p:cNvPr id="154" name="Shape 154"/>
          <p:cNvSpPr/>
          <p:nvPr/>
        </p:nvSpPr>
        <p:spPr>
          <a:xfrm>
            <a:off x="535781" y="4330898"/>
            <a:ext cx="357188" cy="35718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00F900">
              <a:alpha val="50000"/>
            </a:srgbClr>
          </a:solidFill>
          <a:ln w="12700">
            <a:solidFill>
              <a:srgbClr val="000000">
                <a:alpha val="50000"/>
              </a:srgbClr>
            </a:solidFill>
            <a:miter lim="400000"/>
          </a:ln>
        </p:spPr>
        <p:txBody>
          <a:bodyPr lIns="0" tIns="0" rIns="0" bIns="0" anchor="ct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sz="2109"/>
          </a:p>
        </p:txBody>
      </p:sp>
      <p:sp>
        <p:nvSpPr>
          <p:cNvPr id="155" name="Shape 155"/>
          <p:cNvSpPr/>
          <p:nvPr/>
        </p:nvSpPr>
        <p:spPr>
          <a:xfrm>
            <a:off x="1910953" y="4393406"/>
            <a:ext cx="223243" cy="22250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00F900">
              <a:alpha val="50000"/>
            </a:srgbClr>
          </a:solidFill>
          <a:ln w="12700">
            <a:solidFill>
              <a:srgbClr val="000000">
                <a:alpha val="50000"/>
              </a:srgbClr>
            </a:solidFill>
            <a:miter lim="400000"/>
          </a:ln>
        </p:spPr>
        <p:txBody>
          <a:bodyPr lIns="0" tIns="0" rIns="0" bIns="0" anchor="ct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sz="2109"/>
          </a:p>
        </p:txBody>
      </p:sp>
      <p:sp>
        <p:nvSpPr>
          <p:cNvPr id="156" name="Shape 156"/>
          <p:cNvSpPr/>
          <p:nvPr/>
        </p:nvSpPr>
        <p:spPr>
          <a:xfrm>
            <a:off x="3232546" y="4473773"/>
            <a:ext cx="142876" cy="142875"/>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6"/>
                </a:cubicBezTo>
                <a:cubicBezTo>
                  <a:pt x="12954" y="20639"/>
                  <a:pt x="6724" y="20639"/>
                  <a:pt x="2882" y="16796"/>
                </a:cubicBezTo>
                <a:cubicBezTo>
                  <a:pt x="-961" y="12954"/>
                  <a:pt x="-961" y="6724"/>
                  <a:pt x="2882" y="2882"/>
                </a:cubicBezTo>
                <a:cubicBezTo>
                  <a:pt x="6724" y="-961"/>
                  <a:pt x="12954" y="-961"/>
                  <a:pt x="16797" y="2882"/>
                </a:cubicBezTo>
              </a:path>
            </a:pathLst>
          </a:custGeom>
          <a:solidFill>
            <a:srgbClr val="00F900">
              <a:alpha val="50000"/>
            </a:srgbClr>
          </a:solidFill>
          <a:ln w="12700">
            <a:solidFill>
              <a:srgbClr val="000000">
                <a:alpha val="50000"/>
              </a:srgbClr>
            </a:solidFill>
            <a:miter lim="400000"/>
          </a:ln>
        </p:spPr>
        <p:txBody>
          <a:bodyPr lIns="0" tIns="0" rIns="0" bIns="0" anchor="ct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sz="2109"/>
          </a:p>
        </p:txBody>
      </p:sp>
      <p:sp>
        <p:nvSpPr>
          <p:cNvPr id="44" name="Shape 117"/>
          <p:cNvSpPr/>
          <p:nvPr/>
        </p:nvSpPr>
        <p:spPr>
          <a:xfrm>
            <a:off x="312460" y="165855"/>
            <a:ext cx="2567627" cy="418384"/>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lgn="l">
              <a:defRPr>
                <a:solidFill>
                  <a:srgbClr val="FFFFFF"/>
                </a:solidFill>
                <a:latin typeface="Gill Sans"/>
                <a:ea typeface="Gill Sans"/>
                <a:cs typeface="Gill Sans"/>
                <a:sym typeface="Gill Sans"/>
              </a:defRPr>
            </a:lvl1pPr>
          </a:lstStyle>
          <a:p>
            <a:pPr lvl="0">
              <a:defRPr sz="1800" cap="none">
                <a:solidFill>
                  <a:srgbClr val="000000"/>
                </a:solidFill>
              </a:defRPr>
            </a:pPr>
            <a:r>
              <a:rPr sz="2250" cap="all">
                <a:solidFill>
                  <a:schemeClr val="bg1"/>
                </a:solidFill>
              </a:rPr>
              <a:t>Point Shooting</a:t>
            </a:r>
          </a:p>
        </p:txBody>
      </p:sp>
      <p:sp>
        <p:nvSpPr>
          <p:cNvPr id="45" name="Shape 118"/>
          <p:cNvSpPr/>
          <p:nvPr/>
        </p:nvSpPr>
        <p:spPr>
          <a:xfrm>
            <a:off x="245865" y="2971800"/>
            <a:ext cx="857250" cy="24526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35719" tIns="35719" rIns="35719" bIns="35719" numCol="1" anchor="ctr">
            <a:spAutoFit/>
          </a:bodyPr>
          <a:lstStyle>
            <a:lvl1pPr>
              <a:defRPr sz="1600" b="1" cap="none">
                <a:solidFill>
                  <a:srgbClr val="FFFFFF"/>
                </a:solidFill>
                <a:latin typeface="Gill Sans"/>
                <a:ea typeface="Gill Sans"/>
                <a:cs typeface="Gill Sans"/>
                <a:sym typeface="Gill Sans"/>
              </a:defRPr>
            </a:lvl1pPr>
          </a:lstStyle>
          <a:p>
            <a:pPr lvl="0" algn="ctr">
              <a:defRPr sz="1800" b="0">
                <a:solidFill>
                  <a:srgbClr val="000000"/>
                </a:solidFill>
              </a:defRPr>
            </a:pPr>
            <a:r>
              <a:rPr sz="1125">
                <a:solidFill>
                  <a:schemeClr val="bg1"/>
                </a:solidFill>
                <a:latin typeface="Gill Sans Ultra Bold" panose="020B0A02020104020203" pitchFamily="34" charset="0"/>
              </a:rPr>
              <a:t>15 Feet</a:t>
            </a:r>
          </a:p>
        </p:txBody>
      </p:sp>
      <p:sp>
        <p:nvSpPr>
          <p:cNvPr id="46" name="Shape 119"/>
          <p:cNvSpPr/>
          <p:nvPr/>
        </p:nvSpPr>
        <p:spPr>
          <a:xfrm>
            <a:off x="1598414" y="2971800"/>
            <a:ext cx="857250" cy="24526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35719" tIns="35719" rIns="35719" bIns="35719" numCol="1" anchor="ctr">
            <a:spAutoFit/>
          </a:bodyPr>
          <a:lstStyle/>
          <a:p>
            <a:pPr algn="ctr"/>
            <a:r>
              <a:rPr sz="1125" dirty="0">
                <a:solidFill>
                  <a:schemeClr val="bg1"/>
                </a:solidFill>
                <a:latin typeface="Gill Sans Ultra Bold" panose="020B0A02020104020203" pitchFamily="34" charset="0"/>
                <a:ea typeface="Gill Sans"/>
                <a:cs typeface="Gill Sans"/>
              </a:rPr>
              <a:t>10 Feet</a:t>
            </a:r>
          </a:p>
        </p:txBody>
      </p:sp>
      <p:sp>
        <p:nvSpPr>
          <p:cNvPr id="47" name="Shape 120"/>
          <p:cNvSpPr/>
          <p:nvPr/>
        </p:nvSpPr>
        <p:spPr>
          <a:xfrm>
            <a:off x="2866430" y="2971800"/>
            <a:ext cx="857250" cy="24526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35719" tIns="35719" rIns="35719" bIns="35719" numCol="1" anchor="ctr">
            <a:spAutoFit/>
          </a:bodyPr>
          <a:lstStyle/>
          <a:p>
            <a:pPr algn="ctr"/>
            <a:r>
              <a:rPr sz="1125" dirty="0">
                <a:solidFill>
                  <a:schemeClr val="bg1"/>
                </a:solidFill>
                <a:latin typeface="Gill Sans Ultra Bold" panose="020B0A02020104020203" pitchFamily="34" charset="0"/>
                <a:ea typeface="Gill Sans"/>
                <a:cs typeface="Gill Sans"/>
              </a:rPr>
              <a:t>5 Feet</a:t>
            </a:r>
          </a:p>
        </p:txBody>
      </p:sp>
      <p:sp>
        <p:nvSpPr>
          <p:cNvPr id="48" name="Shape 121"/>
          <p:cNvSpPr/>
          <p:nvPr/>
        </p:nvSpPr>
        <p:spPr>
          <a:xfrm>
            <a:off x="76200" y="3151105"/>
            <a:ext cx="1303735" cy="41838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35719" tIns="35719" rIns="35719" bIns="35719" numCol="1" anchor="t">
            <a:spAutoFit/>
          </a:bodyPr>
          <a:lstStyle/>
          <a:p>
            <a:pPr lvl="0" algn="ctr">
              <a:defRPr sz="1800" cap="none">
                <a:solidFill>
                  <a:srgbClr val="000000"/>
                </a:solidFill>
              </a:defRPr>
            </a:pPr>
            <a:r>
              <a:rPr sz="1125" dirty="0">
                <a:solidFill>
                  <a:schemeClr val="bg1"/>
                </a:solidFill>
                <a:latin typeface="Gill Sans"/>
                <a:ea typeface="Gill Sans"/>
                <a:cs typeface="Gill Sans"/>
                <a:sym typeface="Gill Sans"/>
              </a:rPr>
              <a:t>Shot Grouping</a:t>
            </a:r>
          </a:p>
          <a:p>
            <a:pPr lvl="0" algn="ctr">
              <a:defRPr sz="1800" cap="none">
                <a:solidFill>
                  <a:srgbClr val="000000"/>
                </a:solidFill>
              </a:defRPr>
            </a:pPr>
            <a:r>
              <a:rPr lang="en-US" sz="1125" dirty="0">
                <a:solidFill>
                  <a:schemeClr val="bg1"/>
                </a:solidFill>
                <a:latin typeface="Gill Sans"/>
                <a:ea typeface="Gill Sans"/>
                <a:cs typeface="Gill Sans"/>
                <a:sym typeface="Gill Sans"/>
              </a:rPr>
              <a:t>6</a:t>
            </a:r>
            <a:r>
              <a:rPr sz="1125" dirty="0" smtClean="0">
                <a:solidFill>
                  <a:schemeClr val="bg1"/>
                </a:solidFill>
                <a:latin typeface="Gill Sans"/>
                <a:ea typeface="Gill Sans"/>
                <a:cs typeface="Gill Sans"/>
                <a:sym typeface="Gill Sans"/>
              </a:rPr>
              <a:t>.</a:t>
            </a:r>
            <a:r>
              <a:rPr lang="en-US" sz="1125" dirty="0" smtClean="0">
                <a:solidFill>
                  <a:schemeClr val="bg1"/>
                </a:solidFill>
                <a:latin typeface="Gill Sans"/>
                <a:ea typeface="Gill Sans"/>
                <a:cs typeface="Gill Sans"/>
                <a:sym typeface="Gill Sans"/>
              </a:rPr>
              <a:t>2</a:t>
            </a:r>
            <a:r>
              <a:rPr sz="1125" dirty="0" smtClean="0">
                <a:solidFill>
                  <a:schemeClr val="bg1"/>
                </a:solidFill>
                <a:latin typeface="Gill Sans"/>
                <a:ea typeface="Gill Sans"/>
                <a:cs typeface="Gill Sans"/>
                <a:sym typeface="Gill Sans"/>
              </a:rPr>
              <a:t> </a:t>
            </a:r>
            <a:r>
              <a:rPr sz="1125" dirty="0">
                <a:solidFill>
                  <a:schemeClr val="bg1"/>
                </a:solidFill>
                <a:latin typeface="Gill Sans"/>
                <a:ea typeface="Gill Sans"/>
                <a:cs typeface="Gill Sans"/>
                <a:sym typeface="Gill Sans"/>
              </a:rPr>
              <a:t>Inches Across</a:t>
            </a:r>
          </a:p>
        </p:txBody>
      </p:sp>
      <p:sp>
        <p:nvSpPr>
          <p:cNvPr id="49" name="Shape 122"/>
          <p:cNvSpPr/>
          <p:nvPr/>
        </p:nvSpPr>
        <p:spPr>
          <a:xfrm>
            <a:off x="1371600" y="3151105"/>
            <a:ext cx="1325880" cy="41838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35719" tIns="35719" rIns="35719" bIns="35719" numCol="1" anchor="t">
            <a:spAutoFit/>
          </a:bodyPr>
          <a:lstStyle/>
          <a:p>
            <a:pPr lvl="0" algn="ctr">
              <a:defRPr sz="1800" cap="none">
                <a:solidFill>
                  <a:srgbClr val="000000"/>
                </a:solidFill>
              </a:defRPr>
            </a:pPr>
            <a:r>
              <a:rPr sz="1125" dirty="0">
                <a:solidFill>
                  <a:schemeClr val="bg1"/>
                </a:solidFill>
                <a:latin typeface="Gill Sans"/>
                <a:ea typeface="Gill Sans"/>
                <a:cs typeface="Gill Sans"/>
                <a:sym typeface="Gill Sans"/>
              </a:rPr>
              <a:t>Shot Grouping</a:t>
            </a:r>
          </a:p>
          <a:p>
            <a:pPr lvl="0" algn="ctr">
              <a:defRPr sz="1800" cap="none">
                <a:solidFill>
                  <a:srgbClr val="000000"/>
                </a:solidFill>
              </a:defRPr>
            </a:pPr>
            <a:r>
              <a:rPr lang="en-US" sz="1125" dirty="0">
                <a:solidFill>
                  <a:schemeClr val="bg1"/>
                </a:solidFill>
                <a:latin typeface="Gill Sans"/>
                <a:ea typeface="Gill Sans"/>
                <a:cs typeface="Gill Sans"/>
                <a:sym typeface="Gill Sans"/>
              </a:rPr>
              <a:t>4</a:t>
            </a:r>
            <a:r>
              <a:rPr sz="1125" dirty="0" smtClean="0">
                <a:solidFill>
                  <a:schemeClr val="bg1"/>
                </a:solidFill>
                <a:latin typeface="Gill Sans"/>
                <a:ea typeface="Gill Sans"/>
                <a:cs typeface="Gill Sans"/>
                <a:sym typeface="Gill Sans"/>
              </a:rPr>
              <a:t>.</a:t>
            </a:r>
            <a:r>
              <a:rPr lang="en-US" sz="1125" dirty="0" smtClean="0">
                <a:solidFill>
                  <a:schemeClr val="bg1"/>
                </a:solidFill>
                <a:latin typeface="Gill Sans"/>
                <a:ea typeface="Gill Sans"/>
                <a:cs typeface="Gill Sans"/>
                <a:sym typeface="Gill Sans"/>
              </a:rPr>
              <a:t>2</a:t>
            </a:r>
            <a:r>
              <a:rPr sz="1125" dirty="0" smtClean="0">
                <a:solidFill>
                  <a:schemeClr val="bg1"/>
                </a:solidFill>
                <a:latin typeface="Gill Sans"/>
                <a:ea typeface="Gill Sans"/>
                <a:cs typeface="Gill Sans"/>
                <a:sym typeface="Gill Sans"/>
              </a:rPr>
              <a:t> </a:t>
            </a:r>
            <a:r>
              <a:rPr sz="1125" dirty="0">
                <a:solidFill>
                  <a:schemeClr val="bg1"/>
                </a:solidFill>
                <a:latin typeface="Gill Sans"/>
                <a:ea typeface="Gill Sans"/>
                <a:cs typeface="Gill Sans"/>
                <a:sym typeface="Gill Sans"/>
              </a:rPr>
              <a:t>Inches Across</a:t>
            </a:r>
          </a:p>
        </p:txBody>
      </p:sp>
      <p:sp>
        <p:nvSpPr>
          <p:cNvPr id="50" name="Shape 123"/>
          <p:cNvSpPr/>
          <p:nvPr/>
        </p:nvSpPr>
        <p:spPr>
          <a:xfrm>
            <a:off x="2696766" y="3151105"/>
            <a:ext cx="1196578" cy="41838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35719" tIns="35719" rIns="35719" bIns="35719" numCol="1" anchor="t">
            <a:spAutoFit/>
          </a:bodyPr>
          <a:lstStyle/>
          <a:p>
            <a:pPr lvl="0" algn="ctr">
              <a:defRPr sz="1800" cap="none">
                <a:solidFill>
                  <a:srgbClr val="000000"/>
                </a:solidFill>
              </a:defRPr>
            </a:pPr>
            <a:r>
              <a:rPr sz="1125" dirty="0">
                <a:solidFill>
                  <a:schemeClr val="bg1"/>
                </a:solidFill>
                <a:latin typeface="Gill Sans"/>
                <a:ea typeface="Gill Sans"/>
                <a:cs typeface="Gill Sans"/>
                <a:sym typeface="Gill Sans"/>
              </a:rPr>
              <a:t>Shot Grouping</a:t>
            </a:r>
          </a:p>
          <a:p>
            <a:pPr lvl="0" algn="ctr">
              <a:defRPr sz="1800" cap="none">
                <a:solidFill>
                  <a:srgbClr val="000000"/>
                </a:solidFill>
              </a:defRPr>
            </a:pPr>
            <a:r>
              <a:rPr lang="en-US" sz="1125" dirty="0" smtClean="0">
                <a:solidFill>
                  <a:schemeClr val="bg1"/>
                </a:solidFill>
                <a:latin typeface="Gill Sans"/>
                <a:ea typeface="Gill Sans"/>
                <a:cs typeface="Gill Sans"/>
                <a:sym typeface="Gill Sans"/>
              </a:rPr>
              <a:t>2.</a:t>
            </a:r>
            <a:r>
              <a:rPr sz="1125" dirty="0" smtClean="0">
                <a:solidFill>
                  <a:schemeClr val="bg1"/>
                </a:solidFill>
                <a:latin typeface="Gill Sans"/>
                <a:ea typeface="Gill Sans"/>
                <a:cs typeface="Gill Sans"/>
                <a:sym typeface="Gill Sans"/>
              </a:rPr>
              <a:t>1 </a:t>
            </a:r>
            <a:r>
              <a:rPr sz="1125" dirty="0">
                <a:solidFill>
                  <a:schemeClr val="bg1"/>
                </a:solidFill>
                <a:latin typeface="Gill Sans"/>
                <a:ea typeface="Gill Sans"/>
                <a:cs typeface="Gill Sans"/>
                <a:sym typeface="Gill Sans"/>
              </a:rPr>
              <a:t>Inch Across</a:t>
            </a:r>
          </a:p>
        </p:txBody>
      </p:sp>
      <p:sp>
        <p:nvSpPr>
          <p:cNvPr id="36" name="Shape 112">
            <a:hlinkClick r:id="rId6" action="ppaction://hlinksldjump"/>
          </p:cNvPr>
          <p:cNvSpPr/>
          <p:nvPr/>
        </p:nvSpPr>
        <p:spPr>
          <a:xfrm>
            <a:off x="685800" y="5715000"/>
            <a:ext cx="914400" cy="914400"/>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7"/>
          </a:blipFill>
          <a:ln w="50800">
            <a:solidFill>
              <a:srgbClr val="FFFFFF"/>
            </a:solidFill>
            <a:miter lim="400000"/>
          </a:ln>
          <a:extLst>
            <a:ext uri="{C572A759-6A51-4108-AA02-DFA0A04FC94B}">
              <ma14:wrappingTextBoxFlag xmlns:ma14="http://schemas.microsoft.com/office/mac/drawingml/2011/main" val="1"/>
            </a:ext>
          </a:extLst>
        </p:spPr>
        <p:txBody>
          <a:bodyPr lIns="0" tIns="0" rIns="0" bIns="0" anchor="ctr"/>
          <a:lstStyle/>
          <a:p>
            <a:pPr algn="ctr"/>
            <a:r>
              <a:rPr sz="1400" dirty="0">
                <a:solidFill>
                  <a:schemeClr val="bg1"/>
                </a:solidFill>
                <a:latin typeface="Gill Sans"/>
                <a:ea typeface="Gill Sans"/>
                <a:cs typeface="Gill Sans"/>
              </a:rPr>
              <a:t>One </a:t>
            </a:r>
            <a:endParaRPr lang="en-US" sz="1400" dirty="0">
              <a:solidFill>
                <a:schemeClr val="bg1"/>
              </a:solidFill>
              <a:latin typeface="Gill Sans"/>
              <a:ea typeface="Gill Sans"/>
              <a:cs typeface="Gill Sans"/>
            </a:endParaRPr>
          </a:p>
          <a:p>
            <a:pPr algn="ctr"/>
            <a:r>
              <a:rPr sz="1400" dirty="0">
                <a:solidFill>
                  <a:schemeClr val="bg1"/>
                </a:solidFill>
                <a:latin typeface="Gill Sans"/>
                <a:ea typeface="Gill Sans"/>
                <a:cs typeface="Gill Sans"/>
              </a:rPr>
              <a:t>Degree</a:t>
            </a:r>
          </a:p>
        </p:txBody>
      </p:sp>
      <p:sp>
        <p:nvSpPr>
          <p:cNvPr id="37" name="Shape 113">
            <a:hlinkClick r:id="rId8" action="ppaction://hlinksldjump"/>
          </p:cNvPr>
          <p:cNvSpPr/>
          <p:nvPr/>
        </p:nvSpPr>
        <p:spPr>
          <a:xfrm>
            <a:off x="1828800" y="5715000"/>
            <a:ext cx="914400" cy="914400"/>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7"/>
          </a:blipFill>
          <a:ln w="50800">
            <a:solidFill>
              <a:srgbClr val="FF9E0B"/>
            </a:solidFill>
            <a:miter lim="400000"/>
          </a:ln>
          <a:extLst>
            <a:ext uri="{C572A759-6A51-4108-AA02-DFA0A04FC94B}">
              <ma14:wrappingTextBoxFlag xmlns:ma14="http://schemas.microsoft.com/office/mac/drawingml/2011/main" val="1"/>
            </a:ext>
          </a:extLst>
        </p:spPr>
        <p:txBody>
          <a:bodyPr lIns="0" tIns="0" rIns="0" bIns="0" anchor="ctr"/>
          <a:lstStyle/>
          <a:p>
            <a:pPr algn="ctr"/>
            <a:r>
              <a:rPr sz="1400" dirty="0">
                <a:solidFill>
                  <a:schemeClr val="bg1"/>
                </a:solidFill>
                <a:latin typeface="Gill Sans"/>
                <a:ea typeface="Gill Sans"/>
                <a:cs typeface="Gill Sans"/>
              </a:rPr>
              <a:t>Two </a:t>
            </a:r>
            <a:endParaRPr lang="en-US" sz="1400" dirty="0">
              <a:solidFill>
                <a:schemeClr val="bg1"/>
              </a:solidFill>
              <a:latin typeface="Gill Sans"/>
              <a:ea typeface="Gill Sans"/>
              <a:cs typeface="Gill Sans"/>
            </a:endParaRPr>
          </a:p>
          <a:p>
            <a:pPr algn="ctr"/>
            <a:r>
              <a:rPr sz="1400" dirty="0">
                <a:solidFill>
                  <a:schemeClr val="bg1"/>
                </a:solidFill>
                <a:latin typeface="Gill Sans"/>
                <a:ea typeface="Gill Sans"/>
                <a:cs typeface="Gill Sans"/>
              </a:rPr>
              <a:t>Degrees</a:t>
            </a:r>
          </a:p>
        </p:txBody>
      </p:sp>
      <p:sp>
        <p:nvSpPr>
          <p:cNvPr id="38" name="Shape 114">
            <a:hlinkClick r:id="rId9" action="ppaction://hlinksldjump"/>
          </p:cNvPr>
          <p:cNvSpPr/>
          <p:nvPr/>
        </p:nvSpPr>
        <p:spPr>
          <a:xfrm>
            <a:off x="2971800" y="5715000"/>
            <a:ext cx="914400" cy="914400"/>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7"/>
          </a:blipFill>
          <a:ln w="50800">
            <a:solidFill>
              <a:srgbClr val="FFFFFF"/>
            </a:solidFill>
            <a:miter lim="400000"/>
          </a:ln>
          <a:extLst>
            <a:ext uri="{C572A759-6A51-4108-AA02-DFA0A04FC94B}">
              <ma14:wrappingTextBoxFlag xmlns:ma14="http://schemas.microsoft.com/office/mac/drawingml/2011/main" val="1"/>
            </a:ext>
          </a:extLst>
        </p:spPr>
        <p:txBody>
          <a:bodyPr lIns="0" tIns="0" rIns="0" bIns="0" anchor="ctr"/>
          <a:lstStyle>
            <a:lvl1pPr>
              <a:defRPr sz="16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lvl1pPr>
          </a:lstStyle>
          <a:p>
            <a:pPr lvl="0" algn="ctr">
              <a:defRPr sz="1800">
                <a:solidFill>
                  <a:srgbClr val="000000"/>
                </a:solidFill>
                <a:effectLst/>
              </a:defRPr>
            </a:pPr>
            <a:r>
              <a:rPr sz="1400" dirty="0" smtClean="0">
                <a:solidFill>
                  <a:schemeClr val="bg1"/>
                </a:solidFill>
              </a:rPr>
              <a:t>Three</a:t>
            </a:r>
            <a:r>
              <a:rPr lang="en-US" sz="1400" dirty="0" smtClean="0">
                <a:solidFill>
                  <a:schemeClr val="bg1"/>
                </a:solidFill>
              </a:rPr>
              <a:t> </a:t>
            </a:r>
          </a:p>
          <a:p>
            <a:pPr lvl="0" algn="ctr">
              <a:defRPr sz="1800">
                <a:solidFill>
                  <a:srgbClr val="000000"/>
                </a:solidFill>
                <a:effectLst/>
              </a:defRPr>
            </a:pPr>
            <a:r>
              <a:rPr sz="1400" dirty="0" smtClean="0">
                <a:solidFill>
                  <a:schemeClr val="bg1"/>
                </a:solidFill>
              </a:rPr>
              <a:t>Degrees</a:t>
            </a:r>
            <a:endParaRPr sz="1400" dirty="0">
              <a:solidFill>
                <a:schemeClr val="bg1"/>
              </a:solidFill>
            </a:endParaRPr>
          </a:p>
        </p:txBody>
      </p:sp>
      <p:sp>
        <p:nvSpPr>
          <p:cNvPr id="39" name="Shape 115">
            <a:hlinkClick r:id="rId10" action="ppaction://hlinksldjump"/>
          </p:cNvPr>
          <p:cNvSpPr/>
          <p:nvPr/>
        </p:nvSpPr>
        <p:spPr>
          <a:xfrm>
            <a:off x="4114800" y="5715000"/>
            <a:ext cx="914400" cy="914400"/>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7"/>
          </a:blipFill>
          <a:ln w="50800">
            <a:solidFill>
              <a:srgbClr val="FFFFFF"/>
            </a:solidFill>
            <a:miter lim="400000"/>
          </a:ln>
          <a:extLst>
            <a:ext uri="{C572A759-6A51-4108-AA02-DFA0A04FC94B}">
              <ma14:wrappingTextBoxFlag xmlns:ma14="http://schemas.microsoft.com/office/mac/drawingml/2011/main" val="1"/>
            </a:ext>
          </a:extLst>
        </p:spPr>
        <p:txBody>
          <a:bodyPr lIns="0" tIns="0" rIns="0" bIns="0" anchor="ctr"/>
          <a:lstStyle>
            <a:lvl1pPr>
              <a:defRPr sz="16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lvl1pPr>
          </a:lstStyle>
          <a:p>
            <a:pPr lvl="0" algn="ctr">
              <a:defRPr sz="1800">
                <a:solidFill>
                  <a:srgbClr val="000000"/>
                </a:solidFill>
                <a:effectLst/>
              </a:defRPr>
            </a:pPr>
            <a:r>
              <a:rPr sz="1400" dirty="0">
                <a:solidFill>
                  <a:schemeClr val="bg1"/>
                </a:solidFill>
              </a:rPr>
              <a:t>Four </a:t>
            </a:r>
            <a:endParaRPr lang="en-US" sz="1400" dirty="0" smtClean="0">
              <a:solidFill>
                <a:schemeClr val="bg1"/>
              </a:solidFill>
            </a:endParaRPr>
          </a:p>
          <a:p>
            <a:pPr lvl="0" algn="ctr">
              <a:defRPr sz="1800">
                <a:solidFill>
                  <a:srgbClr val="000000"/>
                </a:solidFill>
                <a:effectLst/>
              </a:defRPr>
            </a:pPr>
            <a:r>
              <a:rPr sz="1400" dirty="0" smtClean="0">
                <a:solidFill>
                  <a:schemeClr val="bg1"/>
                </a:solidFill>
              </a:rPr>
              <a:t>Degrees</a:t>
            </a:r>
            <a:endParaRPr sz="1400" dirty="0">
              <a:solidFill>
                <a:schemeClr val="bg1"/>
              </a:solidFill>
            </a:endParaRPr>
          </a:p>
        </p:txBody>
      </p:sp>
      <p:sp>
        <p:nvSpPr>
          <p:cNvPr id="40" name="Shape 116">
            <a:hlinkClick r:id="rId11" action="ppaction://hlinksldjump"/>
          </p:cNvPr>
          <p:cNvSpPr/>
          <p:nvPr/>
        </p:nvSpPr>
        <p:spPr>
          <a:xfrm>
            <a:off x="5257800" y="5715000"/>
            <a:ext cx="914400" cy="914400"/>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7"/>
          </a:blipFill>
          <a:ln w="50800">
            <a:solidFill>
              <a:srgbClr val="FFFFFF"/>
            </a:solidFill>
            <a:miter lim="400000"/>
          </a:ln>
          <a:extLst>
            <a:ext uri="{C572A759-6A51-4108-AA02-DFA0A04FC94B}">
              <ma14:wrappingTextBoxFlag xmlns:ma14="http://schemas.microsoft.com/office/mac/drawingml/2011/main" val="1"/>
            </a:ext>
          </a:extLst>
        </p:spPr>
        <p:txBody>
          <a:bodyPr lIns="0" tIns="0" rIns="0" bIns="0" anchor="ctr"/>
          <a:lstStyle>
            <a:lvl1pPr>
              <a:defRPr sz="16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lvl1pPr>
          </a:lstStyle>
          <a:p>
            <a:pPr lvl="0" algn="ctr">
              <a:defRPr sz="1800">
                <a:solidFill>
                  <a:srgbClr val="000000"/>
                </a:solidFill>
                <a:effectLst/>
              </a:defRPr>
            </a:pPr>
            <a:r>
              <a:rPr sz="1400" dirty="0" smtClean="0">
                <a:solidFill>
                  <a:schemeClr val="bg1"/>
                </a:solidFill>
              </a:rPr>
              <a:t>Five</a:t>
            </a:r>
            <a:endParaRPr lang="en-US" sz="1400" dirty="0" smtClean="0">
              <a:solidFill>
                <a:schemeClr val="bg1"/>
              </a:solidFill>
            </a:endParaRPr>
          </a:p>
          <a:p>
            <a:pPr lvl="0" algn="ctr">
              <a:defRPr sz="1800">
                <a:solidFill>
                  <a:srgbClr val="000000"/>
                </a:solidFill>
                <a:effectLst/>
              </a:defRPr>
            </a:pPr>
            <a:r>
              <a:rPr sz="1400" dirty="0" smtClean="0">
                <a:solidFill>
                  <a:schemeClr val="bg1"/>
                </a:solidFill>
              </a:rPr>
              <a:t> </a:t>
            </a:r>
            <a:r>
              <a:rPr sz="1400" dirty="0">
                <a:solidFill>
                  <a:schemeClr val="bg1"/>
                </a:solidFill>
              </a:rPr>
              <a:t>Degrees</a:t>
            </a:r>
          </a:p>
        </p:txBody>
      </p:sp>
      <p:sp>
        <p:nvSpPr>
          <p:cNvPr id="41" name="Shape 126">
            <a:hlinkClick r:id="rId12" action="ppaction://hlinksldjump"/>
          </p:cNvPr>
          <p:cNvSpPr/>
          <p:nvPr/>
        </p:nvSpPr>
        <p:spPr>
          <a:xfrm>
            <a:off x="6400800" y="5715000"/>
            <a:ext cx="914400" cy="914400"/>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7"/>
          </a:blipFill>
          <a:ln w="50800">
            <a:solidFill>
              <a:srgbClr val="FFFFFF"/>
            </a:solidFill>
            <a:miter lim="400000"/>
          </a:ln>
          <a:extLst>
            <a:ext uri="{C572A759-6A51-4108-AA02-DFA0A04FC94B}">
              <ma14:wrappingTextBoxFlag xmlns:ma14="http://schemas.microsoft.com/office/mac/drawingml/2011/main" val="1"/>
            </a:ext>
          </a:extLst>
        </p:spPr>
        <p:txBody>
          <a:bodyPr lIns="0" tIns="0" rIns="0" bIns="0" anchor="ctr"/>
          <a:lstStyle>
            <a:lvl1pPr>
              <a:defRPr sz="16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lvl1pPr>
          </a:lstStyle>
          <a:p>
            <a:pPr lvl="0" algn="ctr">
              <a:defRPr sz="1800">
                <a:solidFill>
                  <a:srgbClr val="000000"/>
                </a:solidFill>
                <a:effectLst/>
              </a:defRPr>
            </a:pPr>
            <a:r>
              <a:rPr sz="1400" dirty="0">
                <a:solidFill>
                  <a:schemeClr val="bg1"/>
                </a:solidFill>
              </a:rPr>
              <a:t>Six </a:t>
            </a:r>
            <a:endParaRPr lang="en-US" sz="1400" dirty="0" smtClean="0">
              <a:solidFill>
                <a:schemeClr val="bg1"/>
              </a:solidFill>
            </a:endParaRPr>
          </a:p>
          <a:p>
            <a:pPr lvl="0" algn="ctr">
              <a:defRPr sz="1800">
                <a:solidFill>
                  <a:srgbClr val="000000"/>
                </a:solidFill>
                <a:effectLst/>
              </a:defRPr>
            </a:pPr>
            <a:r>
              <a:rPr sz="1400" dirty="0" smtClean="0">
                <a:solidFill>
                  <a:schemeClr val="bg1"/>
                </a:solidFill>
              </a:rPr>
              <a:t>Degrees</a:t>
            </a:r>
            <a:endParaRPr sz="1400" dirty="0">
              <a:solidFill>
                <a:schemeClr val="bg1"/>
              </a:solidFill>
            </a:endParaRPr>
          </a:p>
        </p:txBody>
      </p:sp>
      <p:sp>
        <p:nvSpPr>
          <p:cNvPr id="42" name="Shape 133">
            <a:hlinkClick r:id="rId13" action="ppaction://hlinksldjump"/>
          </p:cNvPr>
          <p:cNvSpPr/>
          <p:nvPr/>
        </p:nvSpPr>
        <p:spPr>
          <a:xfrm>
            <a:off x="7543800" y="5715000"/>
            <a:ext cx="914400" cy="914400"/>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7"/>
          </a:blipFill>
          <a:ln w="50800">
            <a:solidFill>
              <a:srgbClr val="FFFFFF"/>
            </a:solidFill>
            <a:miter lim="400000"/>
          </a:ln>
          <a:extLst>
            <a:ext uri="{C572A759-6A51-4108-AA02-DFA0A04FC94B}">
              <ma14:wrappingTextBoxFlag xmlns:ma14="http://schemas.microsoft.com/office/mac/drawingml/2011/main" val="1"/>
            </a:ext>
          </a:extLst>
        </p:spPr>
        <p:txBody>
          <a:bodyPr lIns="0" tIns="0" rIns="0" bIns="0" anchor="ctr"/>
          <a:lstStyle>
            <a:lvl1pPr>
              <a:defRPr sz="16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lvl1pPr>
          </a:lstStyle>
          <a:p>
            <a:pPr lvl="0" algn="ctr">
              <a:defRPr sz="1800">
                <a:solidFill>
                  <a:srgbClr val="000000"/>
                </a:solidFill>
                <a:effectLst/>
              </a:defRPr>
            </a:pPr>
            <a:r>
              <a:rPr sz="1400" dirty="0" smtClean="0">
                <a:solidFill>
                  <a:schemeClr val="bg1"/>
                </a:solidFill>
              </a:rPr>
              <a:t>Seven</a:t>
            </a:r>
            <a:r>
              <a:rPr lang="en-US" sz="1400" dirty="0" smtClean="0">
                <a:solidFill>
                  <a:schemeClr val="bg1"/>
                </a:solidFill>
              </a:rPr>
              <a:t> </a:t>
            </a:r>
          </a:p>
          <a:p>
            <a:pPr lvl="0" algn="ctr">
              <a:defRPr sz="1800">
                <a:solidFill>
                  <a:srgbClr val="000000"/>
                </a:solidFill>
                <a:effectLst/>
              </a:defRPr>
            </a:pPr>
            <a:r>
              <a:rPr sz="1400" dirty="0" smtClean="0">
                <a:solidFill>
                  <a:schemeClr val="bg1"/>
                </a:solidFill>
              </a:rPr>
              <a:t>Degrees</a:t>
            </a:r>
            <a:endParaRPr sz="1400" dirty="0">
              <a:solidFill>
                <a:schemeClr val="bg1"/>
              </a:solidFill>
            </a:endParaRPr>
          </a:p>
        </p:txBody>
      </p:sp>
      <p:sp>
        <p:nvSpPr>
          <p:cNvPr id="29" name="Shape 133">
            <a:hlinkClick r:id="rId14" action="ppaction://hlinksldjump"/>
          </p:cNvPr>
          <p:cNvSpPr/>
          <p:nvPr/>
        </p:nvSpPr>
        <p:spPr>
          <a:xfrm>
            <a:off x="8142854" y="108300"/>
            <a:ext cx="848406" cy="411286"/>
          </a:xfrm>
          <a:prstGeom prst="roundRect">
            <a:avLst>
              <a:gd name="adj" fmla="val 13882"/>
            </a:avLst>
          </a:prstGeom>
          <a:blipFill>
            <a:blip r:embed="rId7"/>
          </a:blipFill>
          <a:ln w="31750">
            <a:solidFill>
              <a:srgbClr val="FFFFFF"/>
            </a:solidFill>
            <a:miter lim="400000"/>
          </a:ln>
          <a:extLst>
            <a:ext uri="{C572A759-6A51-4108-AA02-DFA0A04FC94B}">
              <ma14:wrappingTextBoxFlag xmlns:ma14="http://schemas.microsoft.com/office/mac/drawingml/2011/main" val="1"/>
            </a:ext>
          </a:extLst>
        </p:spPr>
        <p:txBody>
          <a:bodyPr lIns="62508" tIns="62508" rIns="62508" bIns="62508" anchor="ctr"/>
          <a:lstStyle/>
          <a:p>
            <a:pPr algn="ctr"/>
            <a:r>
              <a:rPr lang="en-US" sz="1600" b="1" dirty="0">
                <a:solidFill>
                  <a:srgbClr val="FFFFFF"/>
                </a:solidFill>
                <a:effectLst>
                  <a:outerShdw blurRad="25400" dist="42435" dir="2388334" rotWithShape="0">
                    <a:srgbClr val="000000">
                      <a:alpha val="48275"/>
                    </a:srgbClr>
                  </a:outerShdw>
                </a:effectLst>
                <a:latin typeface="+mn-lt"/>
                <a:ea typeface="Gill Sans"/>
                <a:cs typeface="Gill Sans"/>
                <a:sym typeface="Gill Sans"/>
              </a:rPr>
              <a:t>Exit</a:t>
            </a:r>
            <a:endParaRPr sz="1600" b="1" dirty="0">
              <a:solidFill>
                <a:srgbClr val="FFFFFF"/>
              </a:solidFill>
              <a:effectLst>
                <a:outerShdw blurRad="25400" dist="42435" dir="2388334" rotWithShape="0">
                  <a:srgbClr val="000000">
                    <a:alpha val="48275"/>
                  </a:srgbClr>
                </a:outerShdw>
              </a:effectLst>
              <a:latin typeface="+mn-lt"/>
              <a:ea typeface="Gill Sans"/>
              <a:cs typeface="Gill Sans"/>
              <a:sym typeface="Gill Sans"/>
            </a:endParaRPr>
          </a:p>
        </p:txBody>
      </p:sp>
      <p:sp>
        <p:nvSpPr>
          <p:cNvPr id="30" name="Shape 134"/>
          <p:cNvSpPr/>
          <p:nvPr/>
        </p:nvSpPr>
        <p:spPr>
          <a:xfrm>
            <a:off x="320055" y="495067"/>
            <a:ext cx="6619697" cy="266933"/>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lgn="l">
              <a:defRPr sz="1800" cap="none">
                <a:solidFill>
                  <a:srgbClr val="FFFFFF"/>
                </a:solidFill>
                <a:latin typeface="Gill Sans"/>
                <a:ea typeface="Gill Sans"/>
                <a:cs typeface="Gill Sans"/>
                <a:sym typeface="Gill Sans"/>
              </a:defRPr>
            </a:lvl1pPr>
          </a:lstStyle>
          <a:p>
            <a:pPr lvl="0">
              <a:defRPr>
                <a:solidFill>
                  <a:srgbClr val="000000"/>
                </a:solidFill>
              </a:defRPr>
            </a:pPr>
            <a:r>
              <a:rPr sz="1266" dirty="0">
                <a:solidFill>
                  <a:schemeClr val="bg1"/>
                </a:solidFill>
              </a:rPr>
              <a:t>See how accuracy increases or </a:t>
            </a:r>
            <a:r>
              <a:rPr sz="1266" dirty="0" smtClean="0">
                <a:solidFill>
                  <a:schemeClr val="bg1"/>
                </a:solidFill>
              </a:rPr>
              <a:t>decrease</a:t>
            </a:r>
            <a:r>
              <a:rPr lang="en-US" sz="1266" dirty="0" smtClean="0">
                <a:solidFill>
                  <a:schemeClr val="bg1"/>
                </a:solidFill>
              </a:rPr>
              <a:t>s</a:t>
            </a:r>
            <a:r>
              <a:rPr sz="1266" dirty="0" smtClean="0">
                <a:solidFill>
                  <a:schemeClr val="bg1"/>
                </a:solidFill>
              </a:rPr>
              <a:t> </a:t>
            </a:r>
            <a:r>
              <a:rPr sz="1266" dirty="0">
                <a:solidFill>
                  <a:schemeClr val="bg1"/>
                </a:solidFill>
              </a:rPr>
              <a:t>by tapping the different “degrees of error” below.</a:t>
            </a:r>
          </a:p>
        </p:txBody>
      </p:sp>
    </p:spTree>
    <p:custDataLst>
      <p:tags r:id="rId1"/>
    </p:custDataLst>
    <p:extLst>
      <p:ext uri="{BB962C8B-B14F-4D97-AF65-F5344CB8AC3E}">
        <p14:creationId xmlns:p14="http://schemas.microsoft.com/office/powerpoint/2010/main" val="3903516990"/>
      </p:ext>
    </p:extLst>
  </p:cSld>
  <p:clrMapOvr>
    <a:masterClrMapping/>
  </p:clrMapOvr>
  <mc:AlternateContent xmlns:mc="http://schemas.openxmlformats.org/markup-compatibility/2006">
    <mc:Choice xmlns:p14="http://schemas.microsoft.com/office/powerpoint/2010/main" Requires="p14">
      <p:transition p14:dur="0"/>
    </mc:Choice>
    <mc:Fallback>
      <p:transition xmlns:p14="http://schemas.microsoft.com/office/powerpoint/2010/main"/>
    </mc:Fallback>
  </mc:AlternateContent>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71" name="Shape 171"/>
          <p:cNvSpPr/>
          <p:nvPr/>
        </p:nvSpPr>
        <p:spPr>
          <a:xfrm>
            <a:off x="661813" y="1830586"/>
            <a:ext cx="92689" cy="53578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2600">
              <a:alpha val="50000"/>
            </a:srgbClr>
          </a:solidFill>
          <a:ln w="12700">
            <a:miter lim="400000"/>
          </a:ln>
        </p:spPr>
        <p:txBody>
          <a:bodyPr lIns="0" tIns="0" rIns="0" bIns="0" anchor="ct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sz="2109"/>
          </a:p>
        </p:txBody>
      </p:sp>
      <p:sp>
        <p:nvSpPr>
          <p:cNvPr id="172" name="Shape 172"/>
          <p:cNvSpPr/>
          <p:nvPr/>
        </p:nvSpPr>
        <p:spPr>
          <a:xfrm>
            <a:off x="1970218" y="1937742"/>
            <a:ext cx="53579" cy="329311"/>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6"/>
                </a:cubicBezTo>
                <a:cubicBezTo>
                  <a:pt x="12954" y="20639"/>
                  <a:pt x="6724" y="20639"/>
                  <a:pt x="2882" y="16796"/>
                </a:cubicBezTo>
                <a:cubicBezTo>
                  <a:pt x="-961" y="12954"/>
                  <a:pt x="-961" y="6724"/>
                  <a:pt x="2882" y="2882"/>
                </a:cubicBezTo>
                <a:cubicBezTo>
                  <a:pt x="6724" y="-961"/>
                  <a:pt x="12954" y="-961"/>
                  <a:pt x="16797" y="2882"/>
                </a:cubicBezTo>
              </a:path>
            </a:pathLst>
          </a:custGeom>
          <a:solidFill>
            <a:srgbClr val="FF2600">
              <a:alpha val="50000"/>
            </a:srgbClr>
          </a:solidFill>
          <a:ln w="12700">
            <a:miter lim="400000"/>
          </a:ln>
        </p:spPr>
        <p:txBody>
          <a:bodyPr lIns="0" tIns="0" rIns="0" bIns="0" anchor="ct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sz="2109"/>
          </a:p>
        </p:txBody>
      </p:sp>
      <p:sp>
        <p:nvSpPr>
          <p:cNvPr id="173" name="Shape 173"/>
          <p:cNvSpPr/>
          <p:nvPr/>
        </p:nvSpPr>
        <p:spPr>
          <a:xfrm>
            <a:off x="3196828" y="1991320"/>
            <a:ext cx="34869" cy="214313"/>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6"/>
                </a:cubicBezTo>
                <a:cubicBezTo>
                  <a:pt x="12954" y="20639"/>
                  <a:pt x="6724" y="20639"/>
                  <a:pt x="2882" y="16796"/>
                </a:cubicBezTo>
                <a:cubicBezTo>
                  <a:pt x="-961" y="12954"/>
                  <a:pt x="-961" y="6724"/>
                  <a:pt x="2882" y="2882"/>
                </a:cubicBezTo>
                <a:cubicBezTo>
                  <a:pt x="6724" y="-961"/>
                  <a:pt x="12954" y="-961"/>
                  <a:pt x="16797" y="2882"/>
                </a:cubicBezTo>
              </a:path>
            </a:pathLst>
          </a:custGeom>
          <a:solidFill>
            <a:srgbClr val="FF2600">
              <a:alpha val="50000"/>
            </a:srgbClr>
          </a:solidFill>
          <a:ln w="12700">
            <a:miter lim="400000"/>
          </a:ln>
        </p:spPr>
        <p:txBody>
          <a:bodyPr lIns="0" tIns="0" rIns="0" bIns="0" anchor="ct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sz="2109"/>
          </a:p>
        </p:txBody>
      </p:sp>
      <p:sp>
        <p:nvSpPr>
          <p:cNvPr id="174" name="Shape 174"/>
          <p:cNvSpPr/>
          <p:nvPr/>
        </p:nvSpPr>
        <p:spPr>
          <a:xfrm rot="5400000">
            <a:off x="2004714" y="-401836"/>
            <a:ext cx="616149" cy="5000626"/>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10800" y="0"/>
                </a:lnTo>
                <a:close/>
              </a:path>
            </a:pathLst>
          </a:custGeom>
          <a:ln w="15875">
            <a:solidFill>
              <a:srgbClr val="FFFFFF"/>
            </a:solidFill>
            <a:custDash>
              <a:ds d="200000" sp="200000"/>
            </a:custDash>
            <a:miter lim="400000"/>
          </a:ln>
        </p:spPr>
        <p:txBody>
          <a:bodyPr lIns="0" tIns="0" rIns="0" bIns="0" anchor="ct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sz="2109"/>
          </a:p>
        </p:txBody>
      </p:sp>
      <p:pic>
        <p:nvPicPr>
          <p:cNvPr id="175" name="Point Shooting.tiff"/>
          <p:cNvPicPr/>
          <p:nvPr/>
        </p:nvPicPr>
        <p:blipFill>
          <a:blip r:embed="rId4">
            <a:extLst/>
          </a:blip>
          <a:stretch>
            <a:fillRect/>
          </a:stretch>
        </p:blipFill>
        <p:spPr>
          <a:xfrm>
            <a:off x="4465921" y="794743"/>
            <a:ext cx="4911329" cy="9467736"/>
          </a:xfrm>
          <a:prstGeom prst="rect">
            <a:avLst/>
          </a:prstGeom>
          <a:ln w="12700">
            <a:miter lim="400000"/>
          </a:ln>
        </p:spPr>
      </p:pic>
      <p:pic>
        <p:nvPicPr>
          <p:cNvPr id="185" name="USPSA Target-01.tiff"/>
          <p:cNvPicPr/>
          <p:nvPr/>
        </p:nvPicPr>
        <p:blipFill>
          <a:blip r:embed="rId5" cstate="print">
            <a:extLst>
              <a:ext uri="{28A0092B-C50C-407E-A947-70E740481C1C}">
                <a14:useLocalDpi xmlns:a14="http://schemas.microsoft.com/office/drawing/2010/main"/>
              </a:ext>
            </a:extLst>
          </a:blip>
          <a:stretch>
            <a:fillRect/>
          </a:stretch>
        </p:blipFill>
        <p:spPr>
          <a:xfrm>
            <a:off x="2455664" y="3562946"/>
            <a:ext cx="1687711" cy="1962953"/>
          </a:xfrm>
          <a:prstGeom prst="rect">
            <a:avLst/>
          </a:prstGeom>
          <a:ln w="12700">
            <a:miter lim="400000"/>
          </a:ln>
        </p:spPr>
      </p:pic>
      <p:pic>
        <p:nvPicPr>
          <p:cNvPr id="186" name="USPSA Target-01.tiff"/>
          <p:cNvPicPr/>
          <p:nvPr/>
        </p:nvPicPr>
        <p:blipFill>
          <a:blip r:embed="rId5" cstate="print">
            <a:extLst>
              <a:ext uri="{28A0092B-C50C-407E-A947-70E740481C1C}">
                <a14:useLocalDpi xmlns:a14="http://schemas.microsoft.com/office/drawing/2010/main"/>
              </a:ext>
            </a:extLst>
          </a:blip>
          <a:stretch>
            <a:fillRect/>
          </a:stretch>
        </p:blipFill>
        <p:spPr>
          <a:xfrm>
            <a:off x="1178719" y="3527227"/>
            <a:ext cx="1687711" cy="1962953"/>
          </a:xfrm>
          <a:prstGeom prst="rect">
            <a:avLst/>
          </a:prstGeom>
          <a:ln w="12700">
            <a:miter lim="400000"/>
          </a:ln>
        </p:spPr>
      </p:pic>
      <p:pic>
        <p:nvPicPr>
          <p:cNvPr id="187" name="USPSA Target-01.tiff"/>
          <p:cNvPicPr/>
          <p:nvPr/>
        </p:nvPicPr>
        <p:blipFill>
          <a:blip r:embed="rId5" cstate="print">
            <a:extLst>
              <a:ext uri="{28A0092B-C50C-407E-A947-70E740481C1C}">
                <a14:useLocalDpi xmlns:a14="http://schemas.microsoft.com/office/drawing/2010/main"/>
              </a:ext>
            </a:extLst>
          </a:blip>
          <a:stretch>
            <a:fillRect/>
          </a:stretch>
        </p:blipFill>
        <p:spPr>
          <a:xfrm>
            <a:off x="-133945" y="3527227"/>
            <a:ext cx="1687711" cy="1962953"/>
          </a:xfrm>
          <a:prstGeom prst="rect">
            <a:avLst/>
          </a:prstGeom>
          <a:ln w="12700">
            <a:miter lim="400000"/>
          </a:ln>
        </p:spPr>
      </p:pic>
      <p:sp>
        <p:nvSpPr>
          <p:cNvPr id="188" name="Shape 188"/>
          <p:cNvSpPr/>
          <p:nvPr/>
        </p:nvSpPr>
        <p:spPr>
          <a:xfrm>
            <a:off x="446485" y="4241602"/>
            <a:ext cx="535781" cy="53578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B00">
              <a:alpha val="50000"/>
            </a:srgbClr>
          </a:solidFill>
          <a:ln w="12700">
            <a:solidFill>
              <a:srgbClr val="000000">
                <a:alpha val="50000"/>
              </a:srgbClr>
            </a:solidFill>
            <a:miter lim="400000"/>
          </a:ln>
        </p:spPr>
        <p:txBody>
          <a:bodyPr lIns="0" tIns="0" rIns="0" bIns="0" anchor="ct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sz="2109"/>
          </a:p>
        </p:txBody>
      </p:sp>
      <p:sp>
        <p:nvSpPr>
          <p:cNvPr id="189" name="Shape 189"/>
          <p:cNvSpPr/>
          <p:nvPr/>
        </p:nvSpPr>
        <p:spPr>
          <a:xfrm>
            <a:off x="1866304" y="4339828"/>
            <a:ext cx="330399" cy="329311"/>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6"/>
                </a:cubicBezTo>
                <a:cubicBezTo>
                  <a:pt x="12954" y="20639"/>
                  <a:pt x="6724" y="20639"/>
                  <a:pt x="2882" y="16796"/>
                </a:cubicBezTo>
                <a:cubicBezTo>
                  <a:pt x="-961" y="12954"/>
                  <a:pt x="-961" y="6724"/>
                  <a:pt x="2882" y="2882"/>
                </a:cubicBezTo>
                <a:cubicBezTo>
                  <a:pt x="6724" y="-961"/>
                  <a:pt x="12954" y="-961"/>
                  <a:pt x="16797" y="2882"/>
                </a:cubicBezTo>
              </a:path>
            </a:pathLst>
          </a:custGeom>
          <a:solidFill>
            <a:srgbClr val="00F900">
              <a:alpha val="50000"/>
            </a:srgbClr>
          </a:solidFill>
          <a:ln w="12700">
            <a:solidFill>
              <a:srgbClr val="000000">
                <a:alpha val="50000"/>
              </a:srgbClr>
            </a:solidFill>
            <a:miter lim="400000"/>
          </a:ln>
        </p:spPr>
        <p:txBody>
          <a:bodyPr lIns="0" tIns="0" rIns="0" bIns="0" anchor="ct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sz="2109"/>
          </a:p>
        </p:txBody>
      </p:sp>
      <p:sp>
        <p:nvSpPr>
          <p:cNvPr id="190" name="Shape 190"/>
          <p:cNvSpPr/>
          <p:nvPr/>
        </p:nvSpPr>
        <p:spPr>
          <a:xfrm>
            <a:off x="3196828" y="4438054"/>
            <a:ext cx="214313" cy="214313"/>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6"/>
                </a:cubicBezTo>
                <a:cubicBezTo>
                  <a:pt x="12954" y="20639"/>
                  <a:pt x="6724" y="20639"/>
                  <a:pt x="2882" y="16796"/>
                </a:cubicBezTo>
                <a:cubicBezTo>
                  <a:pt x="-961" y="12954"/>
                  <a:pt x="-961" y="6724"/>
                  <a:pt x="2882" y="2882"/>
                </a:cubicBezTo>
                <a:cubicBezTo>
                  <a:pt x="6724" y="-961"/>
                  <a:pt x="12954" y="-961"/>
                  <a:pt x="16797" y="2882"/>
                </a:cubicBezTo>
              </a:path>
            </a:pathLst>
          </a:custGeom>
          <a:solidFill>
            <a:srgbClr val="00F900">
              <a:alpha val="50000"/>
            </a:srgbClr>
          </a:solidFill>
          <a:ln w="12700">
            <a:solidFill>
              <a:srgbClr val="000000">
                <a:alpha val="50000"/>
              </a:srgbClr>
            </a:solidFill>
            <a:miter lim="400000"/>
          </a:ln>
        </p:spPr>
        <p:txBody>
          <a:bodyPr lIns="0" tIns="0" rIns="0" bIns="0" anchor="ct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sz="2109"/>
          </a:p>
        </p:txBody>
      </p:sp>
      <p:sp>
        <p:nvSpPr>
          <p:cNvPr id="44" name="Shape 117"/>
          <p:cNvSpPr/>
          <p:nvPr/>
        </p:nvSpPr>
        <p:spPr>
          <a:xfrm>
            <a:off x="312460" y="165855"/>
            <a:ext cx="2567627" cy="418384"/>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lgn="l">
              <a:defRPr>
                <a:solidFill>
                  <a:srgbClr val="FFFFFF"/>
                </a:solidFill>
                <a:latin typeface="Gill Sans"/>
                <a:ea typeface="Gill Sans"/>
                <a:cs typeface="Gill Sans"/>
                <a:sym typeface="Gill Sans"/>
              </a:defRPr>
            </a:lvl1pPr>
          </a:lstStyle>
          <a:p>
            <a:pPr lvl="0">
              <a:defRPr sz="1800" cap="none">
                <a:solidFill>
                  <a:srgbClr val="000000"/>
                </a:solidFill>
              </a:defRPr>
            </a:pPr>
            <a:r>
              <a:rPr sz="2250" cap="all">
                <a:solidFill>
                  <a:schemeClr val="bg1"/>
                </a:solidFill>
              </a:rPr>
              <a:t>Point Shooting</a:t>
            </a:r>
          </a:p>
        </p:txBody>
      </p:sp>
      <p:sp>
        <p:nvSpPr>
          <p:cNvPr id="45" name="Shape 118"/>
          <p:cNvSpPr/>
          <p:nvPr/>
        </p:nvSpPr>
        <p:spPr>
          <a:xfrm>
            <a:off x="245865" y="2971800"/>
            <a:ext cx="857250" cy="24526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35719" tIns="35719" rIns="35719" bIns="35719" numCol="1" anchor="ctr">
            <a:spAutoFit/>
          </a:bodyPr>
          <a:lstStyle>
            <a:lvl1pPr>
              <a:defRPr sz="1600" b="1" cap="none">
                <a:solidFill>
                  <a:srgbClr val="FFFFFF"/>
                </a:solidFill>
                <a:latin typeface="Gill Sans"/>
                <a:ea typeface="Gill Sans"/>
                <a:cs typeface="Gill Sans"/>
                <a:sym typeface="Gill Sans"/>
              </a:defRPr>
            </a:lvl1pPr>
          </a:lstStyle>
          <a:p>
            <a:pPr lvl="0" algn="ctr">
              <a:defRPr sz="1800" b="0">
                <a:solidFill>
                  <a:srgbClr val="000000"/>
                </a:solidFill>
              </a:defRPr>
            </a:pPr>
            <a:r>
              <a:rPr sz="1125">
                <a:solidFill>
                  <a:schemeClr val="bg1"/>
                </a:solidFill>
                <a:latin typeface="Gill Sans Ultra Bold" panose="020B0A02020104020203" pitchFamily="34" charset="0"/>
              </a:rPr>
              <a:t>15 Feet</a:t>
            </a:r>
          </a:p>
        </p:txBody>
      </p:sp>
      <p:sp>
        <p:nvSpPr>
          <p:cNvPr id="46" name="Shape 119"/>
          <p:cNvSpPr/>
          <p:nvPr/>
        </p:nvSpPr>
        <p:spPr>
          <a:xfrm>
            <a:off x="1598414" y="2971800"/>
            <a:ext cx="857250" cy="24526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35719" tIns="35719" rIns="35719" bIns="35719" numCol="1" anchor="ctr">
            <a:spAutoFit/>
          </a:bodyPr>
          <a:lstStyle/>
          <a:p>
            <a:pPr algn="ctr"/>
            <a:r>
              <a:rPr sz="1125" dirty="0">
                <a:solidFill>
                  <a:schemeClr val="bg1"/>
                </a:solidFill>
                <a:latin typeface="Gill Sans Ultra Bold" panose="020B0A02020104020203" pitchFamily="34" charset="0"/>
                <a:ea typeface="Gill Sans"/>
                <a:cs typeface="Gill Sans"/>
              </a:rPr>
              <a:t>10 Feet</a:t>
            </a:r>
          </a:p>
        </p:txBody>
      </p:sp>
      <p:sp>
        <p:nvSpPr>
          <p:cNvPr id="47" name="Shape 120"/>
          <p:cNvSpPr/>
          <p:nvPr/>
        </p:nvSpPr>
        <p:spPr>
          <a:xfrm>
            <a:off x="2866430" y="2971800"/>
            <a:ext cx="857250" cy="24526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35719" tIns="35719" rIns="35719" bIns="35719" numCol="1" anchor="ctr">
            <a:spAutoFit/>
          </a:bodyPr>
          <a:lstStyle/>
          <a:p>
            <a:pPr algn="ctr"/>
            <a:r>
              <a:rPr sz="1125" dirty="0">
                <a:solidFill>
                  <a:schemeClr val="bg1"/>
                </a:solidFill>
                <a:latin typeface="Gill Sans Ultra Bold" panose="020B0A02020104020203" pitchFamily="34" charset="0"/>
                <a:ea typeface="Gill Sans"/>
                <a:cs typeface="Gill Sans"/>
              </a:rPr>
              <a:t>5 Feet</a:t>
            </a:r>
          </a:p>
        </p:txBody>
      </p:sp>
      <p:sp>
        <p:nvSpPr>
          <p:cNvPr id="48" name="Shape 121"/>
          <p:cNvSpPr/>
          <p:nvPr/>
        </p:nvSpPr>
        <p:spPr>
          <a:xfrm>
            <a:off x="76200" y="3151105"/>
            <a:ext cx="1303735" cy="41838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35719" tIns="35719" rIns="35719" bIns="35719" numCol="1" anchor="t">
            <a:spAutoFit/>
          </a:bodyPr>
          <a:lstStyle/>
          <a:p>
            <a:pPr lvl="0" algn="ctr">
              <a:defRPr sz="1800" cap="none">
                <a:solidFill>
                  <a:srgbClr val="000000"/>
                </a:solidFill>
              </a:defRPr>
            </a:pPr>
            <a:r>
              <a:rPr sz="1125" dirty="0">
                <a:solidFill>
                  <a:schemeClr val="bg1"/>
                </a:solidFill>
                <a:latin typeface="Gill Sans"/>
                <a:ea typeface="Gill Sans"/>
                <a:cs typeface="Gill Sans"/>
                <a:sym typeface="Gill Sans"/>
              </a:rPr>
              <a:t>Shot Grouping</a:t>
            </a:r>
          </a:p>
          <a:p>
            <a:pPr lvl="0" algn="ctr">
              <a:defRPr sz="1800" cap="none">
                <a:solidFill>
                  <a:srgbClr val="000000"/>
                </a:solidFill>
              </a:defRPr>
            </a:pPr>
            <a:r>
              <a:rPr lang="en-US" sz="1125" dirty="0">
                <a:solidFill>
                  <a:schemeClr val="bg1"/>
                </a:solidFill>
                <a:latin typeface="Gill Sans"/>
                <a:ea typeface="Gill Sans"/>
                <a:cs typeface="Gill Sans"/>
                <a:sym typeface="Gill Sans"/>
              </a:rPr>
              <a:t>9</a:t>
            </a:r>
            <a:r>
              <a:rPr sz="1125" dirty="0" smtClean="0">
                <a:solidFill>
                  <a:schemeClr val="bg1"/>
                </a:solidFill>
                <a:latin typeface="Gill Sans"/>
                <a:ea typeface="Gill Sans"/>
                <a:cs typeface="Gill Sans"/>
                <a:sym typeface="Gill Sans"/>
              </a:rPr>
              <a:t>.</a:t>
            </a:r>
            <a:r>
              <a:rPr lang="en-US" sz="1125" dirty="0" smtClean="0">
                <a:solidFill>
                  <a:schemeClr val="bg1"/>
                </a:solidFill>
                <a:latin typeface="Gill Sans"/>
                <a:ea typeface="Gill Sans"/>
                <a:cs typeface="Gill Sans"/>
                <a:sym typeface="Gill Sans"/>
              </a:rPr>
              <a:t>4</a:t>
            </a:r>
            <a:r>
              <a:rPr sz="1125" dirty="0" smtClean="0">
                <a:solidFill>
                  <a:schemeClr val="bg1"/>
                </a:solidFill>
                <a:latin typeface="Gill Sans"/>
                <a:ea typeface="Gill Sans"/>
                <a:cs typeface="Gill Sans"/>
                <a:sym typeface="Gill Sans"/>
              </a:rPr>
              <a:t> </a:t>
            </a:r>
            <a:r>
              <a:rPr sz="1125" dirty="0">
                <a:solidFill>
                  <a:schemeClr val="bg1"/>
                </a:solidFill>
                <a:latin typeface="Gill Sans"/>
                <a:ea typeface="Gill Sans"/>
                <a:cs typeface="Gill Sans"/>
                <a:sym typeface="Gill Sans"/>
              </a:rPr>
              <a:t>Inches Across</a:t>
            </a:r>
          </a:p>
        </p:txBody>
      </p:sp>
      <p:sp>
        <p:nvSpPr>
          <p:cNvPr id="50" name="Shape 123"/>
          <p:cNvSpPr/>
          <p:nvPr/>
        </p:nvSpPr>
        <p:spPr>
          <a:xfrm>
            <a:off x="2696766" y="3151105"/>
            <a:ext cx="1196578" cy="41838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35719" tIns="35719" rIns="35719" bIns="35719" numCol="1" anchor="t">
            <a:spAutoFit/>
          </a:bodyPr>
          <a:lstStyle/>
          <a:p>
            <a:pPr lvl="0" algn="ctr">
              <a:defRPr sz="1800" cap="none">
                <a:solidFill>
                  <a:srgbClr val="000000"/>
                </a:solidFill>
              </a:defRPr>
            </a:pPr>
            <a:r>
              <a:rPr sz="1125" dirty="0">
                <a:solidFill>
                  <a:schemeClr val="bg1"/>
                </a:solidFill>
                <a:latin typeface="Gill Sans"/>
                <a:ea typeface="Gill Sans"/>
                <a:cs typeface="Gill Sans"/>
                <a:sym typeface="Gill Sans"/>
              </a:rPr>
              <a:t>Shot Grouping</a:t>
            </a:r>
          </a:p>
          <a:p>
            <a:pPr lvl="0" algn="ctr">
              <a:defRPr sz="1800" cap="none">
                <a:solidFill>
                  <a:srgbClr val="000000"/>
                </a:solidFill>
              </a:defRPr>
            </a:pPr>
            <a:r>
              <a:rPr lang="en-US" sz="1125" dirty="0" smtClean="0">
                <a:solidFill>
                  <a:schemeClr val="bg1"/>
                </a:solidFill>
                <a:latin typeface="Gill Sans"/>
                <a:ea typeface="Gill Sans"/>
                <a:cs typeface="Gill Sans"/>
                <a:sym typeface="Gill Sans"/>
              </a:rPr>
              <a:t>3.</a:t>
            </a:r>
            <a:r>
              <a:rPr sz="1125" dirty="0" smtClean="0">
                <a:solidFill>
                  <a:schemeClr val="bg1"/>
                </a:solidFill>
                <a:latin typeface="Gill Sans"/>
                <a:ea typeface="Gill Sans"/>
                <a:cs typeface="Gill Sans"/>
                <a:sym typeface="Gill Sans"/>
              </a:rPr>
              <a:t>1 </a:t>
            </a:r>
            <a:r>
              <a:rPr sz="1125" dirty="0">
                <a:solidFill>
                  <a:schemeClr val="bg1"/>
                </a:solidFill>
                <a:latin typeface="Gill Sans"/>
                <a:ea typeface="Gill Sans"/>
                <a:cs typeface="Gill Sans"/>
                <a:sym typeface="Gill Sans"/>
              </a:rPr>
              <a:t>Inch Across</a:t>
            </a:r>
          </a:p>
        </p:txBody>
      </p:sp>
      <p:sp>
        <p:nvSpPr>
          <p:cNvPr id="36" name="Shape 112">
            <a:hlinkClick r:id="rId6" action="ppaction://hlinksldjump"/>
          </p:cNvPr>
          <p:cNvSpPr/>
          <p:nvPr/>
        </p:nvSpPr>
        <p:spPr>
          <a:xfrm>
            <a:off x="685800" y="5715000"/>
            <a:ext cx="914400" cy="914400"/>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7"/>
          </a:blipFill>
          <a:ln w="50800">
            <a:solidFill>
              <a:srgbClr val="FFFFFF"/>
            </a:solidFill>
            <a:miter lim="400000"/>
          </a:ln>
          <a:extLst>
            <a:ext uri="{C572A759-6A51-4108-AA02-DFA0A04FC94B}">
              <ma14:wrappingTextBoxFlag xmlns:ma14="http://schemas.microsoft.com/office/mac/drawingml/2011/main" val="1"/>
            </a:ext>
          </a:extLst>
        </p:spPr>
        <p:txBody>
          <a:bodyPr lIns="0" tIns="0" rIns="0" bIns="0" anchor="ctr"/>
          <a:lstStyle/>
          <a:p>
            <a:pPr algn="ctr"/>
            <a:r>
              <a:rPr sz="1400" dirty="0">
                <a:solidFill>
                  <a:schemeClr val="bg1"/>
                </a:solidFill>
                <a:latin typeface="Gill Sans"/>
                <a:ea typeface="Gill Sans"/>
                <a:cs typeface="Gill Sans"/>
              </a:rPr>
              <a:t>One </a:t>
            </a:r>
            <a:endParaRPr lang="en-US" sz="1400" dirty="0">
              <a:solidFill>
                <a:schemeClr val="bg1"/>
              </a:solidFill>
              <a:latin typeface="Gill Sans"/>
              <a:ea typeface="Gill Sans"/>
              <a:cs typeface="Gill Sans"/>
            </a:endParaRPr>
          </a:p>
          <a:p>
            <a:pPr algn="ctr"/>
            <a:r>
              <a:rPr sz="1400" dirty="0">
                <a:solidFill>
                  <a:schemeClr val="bg1"/>
                </a:solidFill>
                <a:latin typeface="Gill Sans"/>
                <a:ea typeface="Gill Sans"/>
                <a:cs typeface="Gill Sans"/>
              </a:rPr>
              <a:t>Degree</a:t>
            </a:r>
          </a:p>
        </p:txBody>
      </p:sp>
      <p:sp>
        <p:nvSpPr>
          <p:cNvPr id="37" name="Shape 113">
            <a:hlinkClick r:id="rId8" action="ppaction://hlinksldjump"/>
          </p:cNvPr>
          <p:cNvSpPr/>
          <p:nvPr/>
        </p:nvSpPr>
        <p:spPr>
          <a:xfrm>
            <a:off x="1828800" y="5715000"/>
            <a:ext cx="914400" cy="914400"/>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7"/>
          </a:blipFill>
          <a:ln w="50800">
            <a:solidFill>
              <a:srgbClr val="FFFFFF"/>
            </a:solidFill>
            <a:miter lim="400000"/>
          </a:ln>
          <a:extLst>
            <a:ext uri="{C572A759-6A51-4108-AA02-DFA0A04FC94B}">
              <ma14:wrappingTextBoxFlag xmlns:ma14="http://schemas.microsoft.com/office/mac/drawingml/2011/main" val="1"/>
            </a:ext>
          </a:extLst>
        </p:spPr>
        <p:txBody>
          <a:bodyPr lIns="0" tIns="0" rIns="0" bIns="0" anchor="ctr"/>
          <a:lstStyle>
            <a:lvl1pPr>
              <a:defRPr sz="16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lvl1pPr>
          </a:lstStyle>
          <a:p>
            <a:pPr lvl="0" algn="ctr">
              <a:defRPr sz="1800">
                <a:solidFill>
                  <a:srgbClr val="000000"/>
                </a:solidFill>
                <a:effectLst/>
              </a:defRPr>
            </a:pPr>
            <a:r>
              <a:rPr sz="1400" dirty="0">
                <a:solidFill>
                  <a:schemeClr val="bg1"/>
                </a:solidFill>
              </a:rPr>
              <a:t>Two </a:t>
            </a:r>
            <a:endParaRPr lang="en-US" sz="1400" dirty="0" smtClean="0">
              <a:solidFill>
                <a:schemeClr val="bg1"/>
              </a:solidFill>
            </a:endParaRPr>
          </a:p>
          <a:p>
            <a:pPr lvl="0" algn="ctr">
              <a:defRPr sz="1800">
                <a:solidFill>
                  <a:srgbClr val="000000"/>
                </a:solidFill>
                <a:effectLst/>
              </a:defRPr>
            </a:pPr>
            <a:r>
              <a:rPr sz="1400" dirty="0" smtClean="0">
                <a:solidFill>
                  <a:schemeClr val="bg1"/>
                </a:solidFill>
              </a:rPr>
              <a:t>Degrees</a:t>
            </a:r>
            <a:endParaRPr sz="1400" dirty="0">
              <a:solidFill>
                <a:schemeClr val="bg1"/>
              </a:solidFill>
            </a:endParaRPr>
          </a:p>
        </p:txBody>
      </p:sp>
      <p:sp>
        <p:nvSpPr>
          <p:cNvPr id="38" name="Shape 114">
            <a:hlinkClick r:id="rId9" action="ppaction://hlinksldjump"/>
          </p:cNvPr>
          <p:cNvSpPr/>
          <p:nvPr/>
        </p:nvSpPr>
        <p:spPr>
          <a:xfrm>
            <a:off x="2971800" y="5715000"/>
            <a:ext cx="914400" cy="914400"/>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7"/>
          </a:blipFill>
          <a:ln w="50800">
            <a:solidFill>
              <a:srgbClr val="FF9E0B"/>
            </a:solidFill>
            <a:miter lim="400000"/>
          </a:ln>
          <a:extLst>
            <a:ext uri="{C572A759-6A51-4108-AA02-DFA0A04FC94B}">
              <ma14:wrappingTextBoxFlag xmlns:ma14="http://schemas.microsoft.com/office/mac/drawingml/2011/main" val="1"/>
            </a:ext>
          </a:extLst>
        </p:spPr>
        <p:txBody>
          <a:bodyPr lIns="0" tIns="0" rIns="0" bIns="0" anchor="ctr"/>
          <a:lstStyle/>
          <a:p>
            <a:pPr algn="ctr"/>
            <a:r>
              <a:rPr sz="1400" dirty="0">
                <a:solidFill>
                  <a:schemeClr val="bg1"/>
                </a:solidFill>
                <a:latin typeface="Gill Sans"/>
                <a:ea typeface="Gill Sans"/>
                <a:cs typeface="Gill Sans"/>
              </a:rPr>
              <a:t>Three</a:t>
            </a:r>
            <a:r>
              <a:rPr lang="en-US" sz="1400" dirty="0">
                <a:solidFill>
                  <a:schemeClr val="bg1"/>
                </a:solidFill>
                <a:latin typeface="Gill Sans"/>
                <a:ea typeface="Gill Sans"/>
                <a:cs typeface="Gill Sans"/>
              </a:rPr>
              <a:t> </a:t>
            </a:r>
          </a:p>
          <a:p>
            <a:pPr algn="ctr"/>
            <a:r>
              <a:rPr sz="1400" dirty="0">
                <a:solidFill>
                  <a:schemeClr val="bg1"/>
                </a:solidFill>
                <a:latin typeface="Gill Sans"/>
                <a:ea typeface="Gill Sans"/>
                <a:cs typeface="Gill Sans"/>
              </a:rPr>
              <a:t>Degrees</a:t>
            </a:r>
          </a:p>
        </p:txBody>
      </p:sp>
      <p:sp>
        <p:nvSpPr>
          <p:cNvPr id="39" name="Shape 115">
            <a:hlinkClick r:id="rId10" action="ppaction://hlinksldjump"/>
          </p:cNvPr>
          <p:cNvSpPr/>
          <p:nvPr/>
        </p:nvSpPr>
        <p:spPr>
          <a:xfrm>
            <a:off x="4114800" y="5715000"/>
            <a:ext cx="914400" cy="914400"/>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7"/>
          </a:blipFill>
          <a:ln w="50800">
            <a:solidFill>
              <a:srgbClr val="FFFFFF"/>
            </a:solidFill>
            <a:miter lim="400000"/>
          </a:ln>
          <a:extLst>
            <a:ext uri="{C572A759-6A51-4108-AA02-DFA0A04FC94B}">
              <ma14:wrappingTextBoxFlag xmlns:ma14="http://schemas.microsoft.com/office/mac/drawingml/2011/main" val="1"/>
            </a:ext>
          </a:extLst>
        </p:spPr>
        <p:txBody>
          <a:bodyPr lIns="0" tIns="0" rIns="0" bIns="0" anchor="ctr"/>
          <a:lstStyle>
            <a:lvl1pPr>
              <a:defRPr sz="16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lvl1pPr>
          </a:lstStyle>
          <a:p>
            <a:pPr lvl="0" algn="ctr">
              <a:defRPr sz="1800">
                <a:solidFill>
                  <a:srgbClr val="000000"/>
                </a:solidFill>
                <a:effectLst/>
              </a:defRPr>
            </a:pPr>
            <a:r>
              <a:rPr sz="1400" dirty="0">
                <a:solidFill>
                  <a:schemeClr val="bg1"/>
                </a:solidFill>
              </a:rPr>
              <a:t>Four </a:t>
            </a:r>
            <a:endParaRPr lang="en-US" sz="1400" dirty="0" smtClean="0">
              <a:solidFill>
                <a:schemeClr val="bg1"/>
              </a:solidFill>
            </a:endParaRPr>
          </a:p>
          <a:p>
            <a:pPr lvl="0" algn="ctr">
              <a:defRPr sz="1800">
                <a:solidFill>
                  <a:srgbClr val="000000"/>
                </a:solidFill>
                <a:effectLst/>
              </a:defRPr>
            </a:pPr>
            <a:r>
              <a:rPr sz="1400" dirty="0" smtClean="0">
                <a:solidFill>
                  <a:schemeClr val="bg1"/>
                </a:solidFill>
              </a:rPr>
              <a:t>Degrees</a:t>
            </a:r>
            <a:endParaRPr sz="1400" dirty="0">
              <a:solidFill>
                <a:schemeClr val="bg1"/>
              </a:solidFill>
            </a:endParaRPr>
          </a:p>
        </p:txBody>
      </p:sp>
      <p:sp>
        <p:nvSpPr>
          <p:cNvPr id="40" name="Shape 116">
            <a:hlinkClick r:id="rId11" action="ppaction://hlinksldjump"/>
          </p:cNvPr>
          <p:cNvSpPr/>
          <p:nvPr/>
        </p:nvSpPr>
        <p:spPr>
          <a:xfrm>
            <a:off x="5257800" y="5715000"/>
            <a:ext cx="914400" cy="914400"/>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7"/>
          </a:blipFill>
          <a:ln w="50800">
            <a:solidFill>
              <a:srgbClr val="FFFFFF"/>
            </a:solidFill>
            <a:miter lim="400000"/>
          </a:ln>
          <a:extLst>
            <a:ext uri="{C572A759-6A51-4108-AA02-DFA0A04FC94B}">
              <ma14:wrappingTextBoxFlag xmlns:ma14="http://schemas.microsoft.com/office/mac/drawingml/2011/main" val="1"/>
            </a:ext>
          </a:extLst>
        </p:spPr>
        <p:txBody>
          <a:bodyPr lIns="0" tIns="0" rIns="0" bIns="0" anchor="ctr"/>
          <a:lstStyle>
            <a:lvl1pPr>
              <a:defRPr sz="16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lvl1pPr>
          </a:lstStyle>
          <a:p>
            <a:pPr lvl="0" algn="ctr">
              <a:defRPr sz="1800">
                <a:solidFill>
                  <a:srgbClr val="000000"/>
                </a:solidFill>
                <a:effectLst/>
              </a:defRPr>
            </a:pPr>
            <a:r>
              <a:rPr sz="1400" dirty="0" smtClean="0">
                <a:solidFill>
                  <a:schemeClr val="bg1"/>
                </a:solidFill>
              </a:rPr>
              <a:t>Five</a:t>
            </a:r>
            <a:endParaRPr lang="en-US" sz="1400" dirty="0" smtClean="0">
              <a:solidFill>
                <a:schemeClr val="bg1"/>
              </a:solidFill>
            </a:endParaRPr>
          </a:p>
          <a:p>
            <a:pPr lvl="0" algn="ctr">
              <a:defRPr sz="1800">
                <a:solidFill>
                  <a:srgbClr val="000000"/>
                </a:solidFill>
                <a:effectLst/>
              </a:defRPr>
            </a:pPr>
            <a:r>
              <a:rPr sz="1400" dirty="0" smtClean="0">
                <a:solidFill>
                  <a:schemeClr val="bg1"/>
                </a:solidFill>
              </a:rPr>
              <a:t> </a:t>
            </a:r>
            <a:r>
              <a:rPr sz="1400" dirty="0">
                <a:solidFill>
                  <a:schemeClr val="bg1"/>
                </a:solidFill>
              </a:rPr>
              <a:t>Degrees</a:t>
            </a:r>
          </a:p>
        </p:txBody>
      </p:sp>
      <p:sp>
        <p:nvSpPr>
          <p:cNvPr id="41" name="Shape 126">
            <a:hlinkClick r:id="rId12" action="ppaction://hlinksldjump"/>
          </p:cNvPr>
          <p:cNvSpPr/>
          <p:nvPr/>
        </p:nvSpPr>
        <p:spPr>
          <a:xfrm>
            <a:off x="6400800" y="5715000"/>
            <a:ext cx="914400" cy="914400"/>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7"/>
          </a:blipFill>
          <a:ln w="50800">
            <a:solidFill>
              <a:srgbClr val="FFFFFF"/>
            </a:solidFill>
            <a:miter lim="400000"/>
          </a:ln>
          <a:extLst>
            <a:ext uri="{C572A759-6A51-4108-AA02-DFA0A04FC94B}">
              <ma14:wrappingTextBoxFlag xmlns:ma14="http://schemas.microsoft.com/office/mac/drawingml/2011/main" val="1"/>
            </a:ext>
          </a:extLst>
        </p:spPr>
        <p:txBody>
          <a:bodyPr lIns="0" tIns="0" rIns="0" bIns="0" anchor="ctr"/>
          <a:lstStyle>
            <a:lvl1pPr>
              <a:defRPr sz="16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lvl1pPr>
          </a:lstStyle>
          <a:p>
            <a:pPr lvl="0" algn="ctr">
              <a:defRPr sz="1800">
                <a:solidFill>
                  <a:srgbClr val="000000"/>
                </a:solidFill>
                <a:effectLst/>
              </a:defRPr>
            </a:pPr>
            <a:r>
              <a:rPr sz="1400" dirty="0">
                <a:solidFill>
                  <a:schemeClr val="bg1"/>
                </a:solidFill>
              </a:rPr>
              <a:t>Six </a:t>
            </a:r>
            <a:endParaRPr lang="en-US" sz="1400" dirty="0" smtClean="0">
              <a:solidFill>
                <a:schemeClr val="bg1"/>
              </a:solidFill>
            </a:endParaRPr>
          </a:p>
          <a:p>
            <a:pPr lvl="0" algn="ctr">
              <a:defRPr sz="1800">
                <a:solidFill>
                  <a:srgbClr val="000000"/>
                </a:solidFill>
                <a:effectLst/>
              </a:defRPr>
            </a:pPr>
            <a:r>
              <a:rPr sz="1400" dirty="0" smtClean="0">
                <a:solidFill>
                  <a:schemeClr val="bg1"/>
                </a:solidFill>
              </a:rPr>
              <a:t>Degrees</a:t>
            </a:r>
            <a:endParaRPr sz="1400" dirty="0">
              <a:solidFill>
                <a:schemeClr val="bg1"/>
              </a:solidFill>
            </a:endParaRPr>
          </a:p>
        </p:txBody>
      </p:sp>
      <p:sp>
        <p:nvSpPr>
          <p:cNvPr id="42" name="Shape 133">
            <a:hlinkClick r:id="rId13" action="ppaction://hlinksldjump"/>
          </p:cNvPr>
          <p:cNvSpPr/>
          <p:nvPr/>
        </p:nvSpPr>
        <p:spPr>
          <a:xfrm>
            <a:off x="7543800" y="5715000"/>
            <a:ext cx="914400" cy="914400"/>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7"/>
          </a:blipFill>
          <a:ln w="50800">
            <a:solidFill>
              <a:srgbClr val="FFFFFF"/>
            </a:solidFill>
            <a:miter lim="400000"/>
          </a:ln>
          <a:extLst>
            <a:ext uri="{C572A759-6A51-4108-AA02-DFA0A04FC94B}">
              <ma14:wrappingTextBoxFlag xmlns:ma14="http://schemas.microsoft.com/office/mac/drawingml/2011/main" val="1"/>
            </a:ext>
          </a:extLst>
        </p:spPr>
        <p:txBody>
          <a:bodyPr lIns="0" tIns="0" rIns="0" bIns="0" anchor="ctr"/>
          <a:lstStyle>
            <a:lvl1pPr>
              <a:defRPr sz="16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lvl1pPr>
          </a:lstStyle>
          <a:p>
            <a:pPr lvl="0" algn="ctr">
              <a:defRPr sz="1800">
                <a:solidFill>
                  <a:srgbClr val="000000"/>
                </a:solidFill>
                <a:effectLst/>
              </a:defRPr>
            </a:pPr>
            <a:r>
              <a:rPr sz="1400" dirty="0" smtClean="0">
                <a:solidFill>
                  <a:schemeClr val="bg1"/>
                </a:solidFill>
              </a:rPr>
              <a:t>Seven</a:t>
            </a:r>
            <a:r>
              <a:rPr lang="en-US" sz="1400" dirty="0" smtClean="0">
                <a:solidFill>
                  <a:schemeClr val="bg1"/>
                </a:solidFill>
              </a:rPr>
              <a:t> </a:t>
            </a:r>
          </a:p>
          <a:p>
            <a:pPr lvl="0" algn="ctr">
              <a:defRPr sz="1800">
                <a:solidFill>
                  <a:srgbClr val="000000"/>
                </a:solidFill>
                <a:effectLst/>
              </a:defRPr>
            </a:pPr>
            <a:r>
              <a:rPr sz="1400" dirty="0" smtClean="0">
                <a:solidFill>
                  <a:schemeClr val="bg1"/>
                </a:solidFill>
              </a:rPr>
              <a:t>Degrees</a:t>
            </a:r>
            <a:endParaRPr sz="1400" dirty="0">
              <a:solidFill>
                <a:schemeClr val="bg1"/>
              </a:solidFill>
            </a:endParaRPr>
          </a:p>
        </p:txBody>
      </p:sp>
      <p:sp>
        <p:nvSpPr>
          <p:cNvPr id="29" name="Shape 133">
            <a:hlinkClick r:id="rId14" action="ppaction://hlinksldjump"/>
          </p:cNvPr>
          <p:cNvSpPr/>
          <p:nvPr/>
        </p:nvSpPr>
        <p:spPr>
          <a:xfrm>
            <a:off x="8142854" y="108300"/>
            <a:ext cx="848406" cy="411286"/>
          </a:xfrm>
          <a:prstGeom prst="roundRect">
            <a:avLst>
              <a:gd name="adj" fmla="val 13882"/>
            </a:avLst>
          </a:prstGeom>
          <a:blipFill>
            <a:blip r:embed="rId7"/>
          </a:blipFill>
          <a:ln w="31750">
            <a:solidFill>
              <a:srgbClr val="FFFFFF"/>
            </a:solidFill>
            <a:miter lim="400000"/>
          </a:ln>
          <a:extLst>
            <a:ext uri="{C572A759-6A51-4108-AA02-DFA0A04FC94B}">
              <ma14:wrappingTextBoxFlag xmlns:ma14="http://schemas.microsoft.com/office/mac/drawingml/2011/main" val="1"/>
            </a:ext>
          </a:extLst>
        </p:spPr>
        <p:txBody>
          <a:bodyPr lIns="62508" tIns="62508" rIns="62508" bIns="62508" anchor="ctr"/>
          <a:lstStyle/>
          <a:p>
            <a:pPr algn="ctr"/>
            <a:r>
              <a:rPr lang="en-US" sz="1600" b="1" dirty="0">
                <a:solidFill>
                  <a:srgbClr val="FFFFFF"/>
                </a:solidFill>
                <a:effectLst>
                  <a:outerShdw blurRad="25400" dist="42435" dir="2388334" rotWithShape="0">
                    <a:srgbClr val="000000">
                      <a:alpha val="48275"/>
                    </a:srgbClr>
                  </a:outerShdw>
                </a:effectLst>
                <a:latin typeface="+mn-lt"/>
                <a:ea typeface="Gill Sans"/>
                <a:cs typeface="Gill Sans"/>
                <a:sym typeface="Gill Sans"/>
              </a:rPr>
              <a:t>Exit</a:t>
            </a:r>
            <a:endParaRPr sz="1600" b="1" dirty="0">
              <a:solidFill>
                <a:srgbClr val="FFFFFF"/>
              </a:solidFill>
              <a:effectLst>
                <a:outerShdw blurRad="25400" dist="42435" dir="2388334" rotWithShape="0">
                  <a:srgbClr val="000000">
                    <a:alpha val="48275"/>
                  </a:srgbClr>
                </a:outerShdw>
              </a:effectLst>
              <a:latin typeface="+mn-lt"/>
              <a:ea typeface="Gill Sans"/>
              <a:cs typeface="Gill Sans"/>
              <a:sym typeface="Gill Sans"/>
            </a:endParaRPr>
          </a:p>
        </p:txBody>
      </p:sp>
      <p:sp>
        <p:nvSpPr>
          <p:cNvPr id="30" name="Shape 122"/>
          <p:cNvSpPr/>
          <p:nvPr/>
        </p:nvSpPr>
        <p:spPr>
          <a:xfrm>
            <a:off x="1371600" y="3151105"/>
            <a:ext cx="1325880" cy="41838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35719" tIns="35719" rIns="35719" bIns="35719" numCol="1" anchor="t">
            <a:spAutoFit/>
          </a:bodyPr>
          <a:lstStyle/>
          <a:p>
            <a:pPr lvl="0" algn="ctr">
              <a:defRPr sz="1800" cap="none">
                <a:solidFill>
                  <a:srgbClr val="000000"/>
                </a:solidFill>
              </a:defRPr>
            </a:pPr>
            <a:r>
              <a:rPr sz="1125" dirty="0">
                <a:solidFill>
                  <a:schemeClr val="bg1"/>
                </a:solidFill>
                <a:latin typeface="Gill Sans"/>
                <a:ea typeface="Gill Sans"/>
                <a:cs typeface="Gill Sans"/>
                <a:sym typeface="Gill Sans"/>
              </a:rPr>
              <a:t>Shot Grouping</a:t>
            </a:r>
          </a:p>
          <a:p>
            <a:pPr lvl="0" algn="ctr">
              <a:defRPr sz="1800" cap="none">
                <a:solidFill>
                  <a:srgbClr val="000000"/>
                </a:solidFill>
              </a:defRPr>
            </a:pPr>
            <a:r>
              <a:rPr lang="en-US" sz="1125" dirty="0">
                <a:solidFill>
                  <a:schemeClr val="bg1"/>
                </a:solidFill>
                <a:latin typeface="Gill Sans"/>
                <a:ea typeface="Gill Sans"/>
                <a:cs typeface="Gill Sans"/>
                <a:sym typeface="Gill Sans"/>
              </a:rPr>
              <a:t>6</a:t>
            </a:r>
            <a:r>
              <a:rPr sz="1125" dirty="0" smtClean="0">
                <a:solidFill>
                  <a:schemeClr val="bg1"/>
                </a:solidFill>
                <a:latin typeface="Gill Sans"/>
                <a:ea typeface="Gill Sans"/>
                <a:cs typeface="Gill Sans"/>
                <a:sym typeface="Gill Sans"/>
              </a:rPr>
              <a:t>.</a:t>
            </a:r>
            <a:r>
              <a:rPr lang="en-US" sz="1125" dirty="0">
                <a:solidFill>
                  <a:schemeClr val="bg1"/>
                </a:solidFill>
                <a:latin typeface="Gill Sans"/>
                <a:ea typeface="Gill Sans"/>
                <a:cs typeface="Gill Sans"/>
                <a:sym typeface="Gill Sans"/>
              </a:rPr>
              <a:t>2</a:t>
            </a:r>
            <a:r>
              <a:rPr sz="1125" dirty="0" smtClean="0">
                <a:solidFill>
                  <a:schemeClr val="bg1"/>
                </a:solidFill>
                <a:latin typeface="Gill Sans"/>
                <a:ea typeface="Gill Sans"/>
                <a:cs typeface="Gill Sans"/>
                <a:sym typeface="Gill Sans"/>
              </a:rPr>
              <a:t> </a:t>
            </a:r>
            <a:r>
              <a:rPr sz="1125" dirty="0">
                <a:solidFill>
                  <a:schemeClr val="bg1"/>
                </a:solidFill>
                <a:latin typeface="Gill Sans"/>
                <a:ea typeface="Gill Sans"/>
                <a:cs typeface="Gill Sans"/>
                <a:sym typeface="Gill Sans"/>
              </a:rPr>
              <a:t>Inches Across</a:t>
            </a:r>
          </a:p>
        </p:txBody>
      </p:sp>
      <p:sp>
        <p:nvSpPr>
          <p:cNvPr id="31" name="Shape 134"/>
          <p:cNvSpPr/>
          <p:nvPr/>
        </p:nvSpPr>
        <p:spPr>
          <a:xfrm>
            <a:off x="320055" y="495067"/>
            <a:ext cx="6619697" cy="266933"/>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lgn="l">
              <a:defRPr sz="1800" cap="none">
                <a:solidFill>
                  <a:srgbClr val="FFFFFF"/>
                </a:solidFill>
                <a:latin typeface="Gill Sans"/>
                <a:ea typeface="Gill Sans"/>
                <a:cs typeface="Gill Sans"/>
                <a:sym typeface="Gill Sans"/>
              </a:defRPr>
            </a:lvl1pPr>
          </a:lstStyle>
          <a:p>
            <a:pPr lvl="0">
              <a:defRPr>
                <a:solidFill>
                  <a:srgbClr val="000000"/>
                </a:solidFill>
              </a:defRPr>
            </a:pPr>
            <a:r>
              <a:rPr sz="1266" dirty="0">
                <a:solidFill>
                  <a:schemeClr val="bg1"/>
                </a:solidFill>
              </a:rPr>
              <a:t>See how accuracy increases or </a:t>
            </a:r>
            <a:r>
              <a:rPr sz="1266" dirty="0" smtClean="0">
                <a:solidFill>
                  <a:schemeClr val="bg1"/>
                </a:solidFill>
              </a:rPr>
              <a:t>decrease</a:t>
            </a:r>
            <a:r>
              <a:rPr lang="en-US" sz="1266" dirty="0" smtClean="0">
                <a:solidFill>
                  <a:schemeClr val="bg1"/>
                </a:solidFill>
              </a:rPr>
              <a:t>s</a:t>
            </a:r>
            <a:r>
              <a:rPr sz="1266" dirty="0" smtClean="0">
                <a:solidFill>
                  <a:schemeClr val="bg1"/>
                </a:solidFill>
              </a:rPr>
              <a:t> </a:t>
            </a:r>
            <a:r>
              <a:rPr sz="1266" dirty="0">
                <a:solidFill>
                  <a:schemeClr val="bg1"/>
                </a:solidFill>
              </a:rPr>
              <a:t>by tapping the different “degrees of error” below.</a:t>
            </a:r>
          </a:p>
        </p:txBody>
      </p:sp>
    </p:spTree>
    <p:custDataLst>
      <p:tags r:id="rId1"/>
    </p:custDataLst>
    <p:extLst>
      <p:ext uri="{BB962C8B-B14F-4D97-AF65-F5344CB8AC3E}">
        <p14:creationId xmlns:p14="http://schemas.microsoft.com/office/powerpoint/2010/main" val="3604681585"/>
      </p:ext>
    </p:extLst>
  </p:cSld>
  <p:clrMapOvr>
    <a:masterClrMapping/>
  </p:clrMapOvr>
  <mc:AlternateContent xmlns:mc="http://schemas.openxmlformats.org/markup-compatibility/2006">
    <mc:Choice xmlns:p14="http://schemas.microsoft.com/office/powerpoint/2010/main" Requires="p14">
      <p:transition p14:dur="0"/>
    </mc:Choice>
    <mc:Fallback>
      <p:transition xmlns:p14="http://schemas.microsoft.com/office/powerpoint/2010/main"/>
    </mc:Fallback>
  </mc:AlternateContent>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05" name="Shape 205"/>
          <p:cNvSpPr/>
          <p:nvPr/>
        </p:nvSpPr>
        <p:spPr>
          <a:xfrm>
            <a:off x="661813" y="1745753"/>
            <a:ext cx="92689" cy="71437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2600">
              <a:alpha val="50000"/>
            </a:srgbClr>
          </a:solidFill>
          <a:ln w="12700">
            <a:miter lim="400000"/>
          </a:ln>
        </p:spPr>
        <p:txBody>
          <a:bodyPr lIns="0" tIns="0" rIns="0" bIns="0" anchor="ct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sz="2109"/>
          </a:p>
        </p:txBody>
      </p:sp>
      <p:sp>
        <p:nvSpPr>
          <p:cNvPr id="206" name="Shape 206"/>
          <p:cNvSpPr/>
          <p:nvPr/>
        </p:nvSpPr>
        <p:spPr>
          <a:xfrm>
            <a:off x="1970218" y="1888629"/>
            <a:ext cx="53579" cy="439080"/>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6"/>
                </a:cubicBezTo>
                <a:cubicBezTo>
                  <a:pt x="12954" y="20639"/>
                  <a:pt x="6724" y="20639"/>
                  <a:pt x="2882" y="16796"/>
                </a:cubicBezTo>
                <a:cubicBezTo>
                  <a:pt x="-961" y="12954"/>
                  <a:pt x="-961" y="6724"/>
                  <a:pt x="2882" y="2882"/>
                </a:cubicBezTo>
                <a:cubicBezTo>
                  <a:pt x="6724" y="-961"/>
                  <a:pt x="12954" y="-961"/>
                  <a:pt x="16797" y="2882"/>
                </a:cubicBezTo>
              </a:path>
            </a:pathLst>
          </a:custGeom>
          <a:solidFill>
            <a:srgbClr val="FF2600">
              <a:alpha val="50000"/>
            </a:srgbClr>
          </a:solidFill>
          <a:ln w="12700">
            <a:miter lim="400000"/>
          </a:ln>
        </p:spPr>
        <p:txBody>
          <a:bodyPr lIns="0" tIns="0" rIns="0" bIns="0" anchor="ct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sz="2109"/>
          </a:p>
        </p:txBody>
      </p:sp>
      <p:sp>
        <p:nvSpPr>
          <p:cNvPr id="207" name="Shape 207"/>
          <p:cNvSpPr/>
          <p:nvPr/>
        </p:nvSpPr>
        <p:spPr>
          <a:xfrm>
            <a:off x="3196828" y="1960066"/>
            <a:ext cx="34869" cy="285751"/>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6"/>
                </a:cubicBezTo>
                <a:cubicBezTo>
                  <a:pt x="12954" y="20639"/>
                  <a:pt x="6724" y="20639"/>
                  <a:pt x="2882" y="16796"/>
                </a:cubicBezTo>
                <a:cubicBezTo>
                  <a:pt x="-961" y="12954"/>
                  <a:pt x="-961" y="6724"/>
                  <a:pt x="2882" y="2882"/>
                </a:cubicBezTo>
                <a:cubicBezTo>
                  <a:pt x="6724" y="-961"/>
                  <a:pt x="12954" y="-961"/>
                  <a:pt x="16797" y="2882"/>
                </a:cubicBezTo>
              </a:path>
            </a:pathLst>
          </a:custGeom>
          <a:solidFill>
            <a:srgbClr val="FF2600">
              <a:alpha val="50000"/>
            </a:srgbClr>
          </a:solidFill>
          <a:ln w="12700">
            <a:miter lim="400000"/>
          </a:ln>
        </p:spPr>
        <p:txBody>
          <a:bodyPr lIns="0" tIns="0" rIns="0" bIns="0" anchor="ct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sz="2109"/>
          </a:p>
        </p:txBody>
      </p:sp>
      <p:sp>
        <p:nvSpPr>
          <p:cNvPr id="208" name="Shape 208"/>
          <p:cNvSpPr/>
          <p:nvPr/>
        </p:nvSpPr>
        <p:spPr>
          <a:xfrm rot="5400000">
            <a:off x="1902022" y="-397372"/>
            <a:ext cx="821532" cy="5000626"/>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10800" y="0"/>
                </a:lnTo>
                <a:close/>
              </a:path>
            </a:pathLst>
          </a:custGeom>
          <a:ln w="15875">
            <a:solidFill>
              <a:srgbClr val="FFFFFF"/>
            </a:solidFill>
            <a:custDash>
              <a:ds d="200000" sp="200000"/>
            </a:custDash>
            <a:miter lim="400000"/>
          </a:ln>
        </p:spPr>
        <p:txBody>
          <a:bodyPr lIns="0" tIns="0" rIns="0" bIns="0" anchor="ct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sz="2109"/>
          </a:p>
        </p:txBody>
      </p:sp>
      <p:pic>
        <p:nvPicPr>
          <p:cNvPr id="209" name="Point Shooting.tiff"/>
          <p:cNvPicPr/>
          <p:nvPr/>
        </p:nvPicPr>
        <p:blipFill>
          <a:blip r:embed="rId4">
            <a:extLst/>
          </a:blip>
          <a:stretch>
            <a:fillRect/>
          </a:stretch>
        </p:blipFill>
        <p:spPr>
          <a:xfrm>
            <a:off x="4465921" y="794743"/>
            <a:ext cx="4911329" cy="9467736"/>
          </a:xfrm>
          <a:prstGeom prst="rect">
            <a:avLst/>
          </a:prstGeom>
          <a:ln w="12700">
            <a:miter lim="400000"/>
          </a:ln>
        </p:spPr>
      </p:pic>
      <p:pic>
        <p:nvPicPr>
          <p:cNvPr id="219" name="USPSA Target-01.tiff"/>
          <p:cNvPicPr/>
          <p:nvPr/>
        </p:nvPicPr>
        <p:blipFill>
          <a:blip r:embed="rId5" cstate="print">
            <a:extLst>
              <a:ext uri="{28A0092B-C50C-407E-A947-70E740481C1C}">
                <a14:useLocalDpi xmlns:a14="http://schemas.microsoft.com/office/drawing/2010/main"/>
              </a:ext>
            </a:extLst>
          </a:blip>
          <a:stretch>
            <a:fillRect/>
          </a:stretch>
        </p:blipFill>
        <p:spPr>
          <a:xfrm>
            <a:off x="2455664" y="3562946"/>
            <a:ext cx="1687711" cy="1962953"/>
          </a:xfrm>
          <a:prstGeom prst="rect">
            <a:avLst/>
          </a:prstGeom>
          <a:ln w="12700">
            <a:miter lim="400000"/>
          </a:ln>
        </p:spPr>
      </p:pic>
      <p:pic>
        <p:nvPicPr>
          <p:cNvPr id="220" name="USPSA Target-01.tiff"/>
          <p:cNvPicPr/>
          <p:nvPr/>
        </p:nvPicPr>
        <p:blipFill>
          <a:blip r:embed="rId5" cstate="print">
            <a:extLst>
              <a:ext uri="{28A0092B-C50C-407E-A947-70E740481C1C}">
                <a14:useLocalDpi xmlns:a14="http://schemas.microsoft.com/office/drawing/2010/main"/>
              </a:ext>
            </a:extLst>
          </a:blip>
          <a:stretch>
            <a:fillRect/>
          </a:stretch>
        </p:blipFill>
        <p:spPr>
          <a:xfrm>
            <a:off x="1178719" y="3527227"/>
            <a:ext cx="1687711" cy="1962953"/>
          </a:xfrm>
          <a:prstGeom prst="rect">
            <a:avLst/>
          </a:prstGeom>
          <a:ln w="12700">
            <a:miter lim="400000"/>
          </a:ln>
        </p:spPr>
      </p:pic>
      <p:pic>
        <p:nvPicPr>
          <p:cNvPr id="221" name="USPSA Target-01.tiff"/>
          <p:cNvPicPr/>
          <p:nvPr/>
        </p:nvPicPr>
        <p:blipFill>
          <a:blip r:embed="rId5" cstate="print">
            <a:extLst>
              <a:ext uri="{28A0092B-C50C-407E-A947-70E740481C1C}">
                <a14:useLocalDpi xmlns:a14="http://schemas.microsoft.com/office/drawing/2010/main"/>
              </a:ext>
            </a:extLst>
          </a:blip>
          <a:stretch>
            <a:fillRect/>
          </a:stretch>
        </p:blipFill>
        <p:spPr>
          <a:xfrm>
            <a:off x="-133945" y="3527227"/>
            <a:ext cx="1687711" cy="1962953"/>
          </a:xfrm>
          <a:prstGeom prst="rect">
            <a:avLst/>
          </a:prstGeom>
          <a:ln w="12700">
            <a:miter lim="400000"/>
          </a:ln>
        </p:spPr>
      </p:pic>
      <p:sp>
        <p:nvSpPr>
          <p:cNvPr id="222" name="Shape 222"/>
          <p:cNvSpPr/>
          <p:nvPr/>
        </p:nvSpPr>
        <p:spPr>
          <a:xfrm>
            <a:off x="357187" y="4152304"/>
            <a:ext cx="714376" cy="71437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B00">
              <a:alpha val="50000"/>
            </a:srgbClr>
          </a:solidFill>
          <a:ln w="12700">
            <a:solidFill>
              <a:srgbClr val="000000">
                <a:alpha val="50000"/>
              </a:srgbClr>
            </a:solidFill>
            <a:miter lim="400000"/>
          </a:ln>
        </p:spPr>
        <p:txBody>
          <a:bodyPr lIns="0" tIns="0" rIns="0" bIns="0" anchor="ct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sz="2109"/>
          </a:p>
        </p:txBody>
      </p:sp>
      <p:sp>
        <p:nvSpPr>
          <p:cNvPr id="223" name="Shape 223"/>
          <p:cNvSpPr/>
          <p:nvPr/>
        </p:nvSpPr>
        <p:spPr>
          <a:xfrm>
            <a:off x="1803797" y="4286250"/>
            <a:ext cx="437555" cy="436113"/>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6"/>
                </a:cubicBezTo>
                <a:cubicBezTo>
                  <a:pt x="12954" y="20639"/>
                  <a:pt x="6724" y="20639"/>
                  <a:pt x="2882" y="16796"/>
                </a:cubicBezTo>
                <a:cubicBezTo>
                  <a:pt x="-961" y="12954"/>
                  <a:pt x="-961" y="6724"/>
                  <a:pt x="2882" y="2882"/>
                </a:cubicBezTo>
                <a:cubicBezTo>
                  <a:pt x="6724" y="-961"/>
                  <a:pt x="12954" y="-961"/>
                  <a:pt x="16797" y="2882"/>
                </a:cubicBezTo>
              </a:path>
            </a:pathLst>
          </a:custGeom>
          <a:solidFill>
            <a:srgbClr val="00F900">
              <a:alpha val="50000"/>
            </a:srgbClr>
          </a:solidFill>
          <a:ln w="12700">
            <a:solidFill>
              <a:srgbClr val="000000">
                <a:alpha val="50000"/>
              </a:srgbClr>
            </a:solidFill>
            <a:miter lim="400000"/>
          </a:ln>
        </p:spPr>
        <p:txBody>
          <a:bodyPr lIns="0" tIns="0" rIns="0" bIns="0" anchor="ct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sz="2109"/>
          </a:p>
        </p:txBody>
      </p:sp>
      <p:sp>
        <p:nvSpPr>
          <p:cNvPr id="224" name="Shape 224"/>
          <p:cNvSpPr/>
          <p:nvPr/>
        </p:nvSpPr>
        <p:spPr>
          <a:xfrm>
            <a:off x="3161109" y="4402336"/>
            <a:ext cx="285751" cy="285750"/>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6"/>
                </a:cubicBezTo>
                <a:cubicBezTo>
                  <a:pt x="12954" y="20639"/>
                  <a:pt x="6724" y="20639"/>
                  <a:pt x="2882" y="16796"/>
                </a:cubicBezTo>
                <a:cubicBezTo>
                  <a:pt x="-961" y="12954"/>
                  <a:pt x="-961" y="6724"/>
                  <a:pt x="2882" y="2882"/>
                </a:cubicBezTo>
                <a:cubicBezTo>
                  <a:pt x="6724" y="-961"/>
                  <a:pt x="12954" y="-961"/>
                  <a:pt x="16797" y="2882"/>
                </a:cubicBezTo>
              </a:path>
            </a:pathLst>
          </a:custGeom>
          <a:solidFill>
            <a:srgbClr val="00F900">
              <a:alpha val="50000"/>
            </a:srgbClr>
          </a:solidFill>
          <a:ln w="12700">
            <a:solidFill>
              <a:srgbClr val="000000">
                <a:alpha val="50000"/>
              </a:srgbClr>
            </a:solidFill>
            <a:miter lim="400000"/>
          </a:ln>
        </p:spPr>
        <p:txBody>
          <a:bodyPr lIns="0" tIns="0" rIns="0" bIns="0" anchor="ct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sz="2109"/>
          </a:p>
        </p:txBody>
      </p:sp>
      <p:sp>
        <p:nvSpPr>
          <p:cNvPr id="44" name="Shape 117"/>
          <p:cNvSpPr/>
          <p:nvPr/>
        </p:nvSpPr>
        <p:spPr>
          <a:xfrm>
            <a:off x="312460" y="165855"/>
            <a:ext cx="2567627" cy="418384"/>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lgn="l">
              <a:defRPr>
                <a:solidFill>
                  <a:srgbClr val="FFFFFF"/>
                </a:solidFill>
                <a:latin typeface="Gill Sans"/>
                <a:ea typeface="Gill Sans"/>
                <a:cs typeface="Gill Sans"/>
                <a:sym typeface="Gill Sans"/>
              </a:defRPr>
            </a:lvl1pPr>
          </a:lstStyle>
          <a:p>
            <a:pPr lvl="0">
              <a:defRPr sz="1800" cap="none">
                <a:solidFill>
                  <a:srgbClr val="000000"/>
                </a:solidFill>
              </a:defRPr>
            </a:pPr>
            <a:r>
              <a:rPr sz="2250" cap="all">
                <a:solidFill>
                  <a:schemeClr val="bg1"/>
                </a:solidFill>
              </a:rPr>
              <a:t>Point Shooting</a:t>
            </a:r>
          </a:p>
        </p:txBody>
      </p:sp>
      <p:sp>
        <p:nvSpPr>
          <p:cNvPr id="42" name="Shape 112">
            <a:hlinkClick r:id="rId6" action="ppaction://hlinksldjump"/>
          </p:cNvPr>
          <p:cNvSpPr/>
          <p:nvPr/>
        </p:nvSpPr>
        <p:spPr>
          <a:xfrm>
            <a:off x="685800" y="5715000"/>
            <a:ext cx="914400" cy="914400"/>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7"/>
          </a:blipFill>
          <a:ln w="50800">
            <a:solidFill>
              <a:srgbClr val="FFFFFF"/>
            </a:solidFill>
            <a:miter lim="400000"/>
          </a:ln>
          <a:extLst>
            <a:ext uri="{C572A759-6A51-4108-AA02-DFA0A04FC94B}">
              <ma14:wrappingTextBoxFlag xmlns:ma14="http://schemas.microsoft.com/office/mac/drawingml/2011/main" val="1"/>
            </a:ext>
          </a:extLst>
        </p:spPr>
        <p:txBody>
          <a:bodyPr lIns="0" tIns="0" rIns="0" bIns="0" anchor="ctr"/>
          <a:lstStyle/>
          <a:p>
            <a:pPr algn="ctr"/>
            <a:r>
              <a:rPr sz="1400" dirty="0">
                <a:solidFill>
                  <a:schemeClr val="bg1"/>
                </a:solidFill>
                <a:latin typeface="Gill Sans"/>
                <a:ea typeface="Gill Sans"/>
                <a:cs typeface="Gill Sans"/>
              </a:rPr>
              <a:t>One </a:t>
            </a:r>
            <a:endParaRPr lang="en-US" sz="1400" dirty="0">
              <a:solidFill>
                <a:schemeClr val="bg1"/>
              </a:solidFill>
              <a:latin typeface="Gill Sans"/>
              <a:ea typeface="Gill Sans"/>
              <a:cs typeface="Gill Sans"/>
            </a:endParaRPr>
          </a:p>
          <a:p>
            <a:pPr algn="ctr"/>
            <a:r>
              <a:rPr sz="1400" dirty="0">
                <a:solidFill>
                  <a:schemeClr val="bg1"/>
                </a:solidFill>
                <a:latin typeface="Gill Sans"/>
                <a:ea typeface="Gill Sans"/>
                <a:cs typeface="Gill Sans"/>
              </a:rPr>
              <a:t>Degree</a:t>
            </a:r>
          </a:p>
        </p:txBody>
      </p:sp>
      <p:sp>
        <p:nvSpPr>
          <p:cNvPr id="43" name="Shape 113">
            <a:hlinkClick r:id="rId8" action="ppaction://hlinksldjump"/>
          </p:cNvPr>
          <p:cNvSpPr/>
          <p:nvPr/>
        </p:nvSpPr>
        <p:spPr>
          <a:xfrm>
            <a:off x="1828800" y="5715000"/>
            <a:ext cx="914400" cy="914400"/>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7"/>
          </a:blipFill>
          <a:ln w="50800">
            <a:solidFill>
              <a:srgbClr val="FFFFFF"/>
            </a:solidFill>
            <a:miter lim="400000"/>
          </a:ln>
          <a:extLst>
            <a:ext uri="{C572A759-6A51-4108-AA02-DFA0A04FC94B}">
              <ma14:wrappingTextBoxFlag xmlns:ma14="http://schemas.microsoft.com/office/mac/drawingml/2011/main" val="1"/>
            </a:ext>
          </a:extLst>
        </p:spPr>
        <p:txBody>
          <a:bodyPr lIns="0" tIns="0" rIns="0" bIns="0" anchor="ctr"/>
          <a:lstStyle>
            <a:lvl1pPr>
              <a:defRPr sz="16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lvl1pPr>
          </a:lstStyle>
          <a:p>
            <a:pPr lvl="0" algn="ctr">
              <a:defRPr sz="1800">
                <a:solidFill>
                  <a:srgbClr val="000000"/>
                </a:solidFill>
                <a:effectLst/>
              </a:defRPr>
            </a:pPr>
            <a:r>
              <a:rPr sz="1400" dirty="0">
                <a:solidFill>
                  <a:schemeClr val="bg1"/>
                </a:solidFill>
              </a:rPr>
              <a:t>Two </a:t>
            </a:r>
            <a:endParaRPr lang="en-US" sz="1400" dirty="0" smtClean="0">
              <a:solidFill>
                <a:schemeClr val="bg1"/>
              </a:solidFill>
            </a:endParaRPr>
          </a:p>
          <a:p>
            <a:pPr lvl="0" algn="ctr">
              <a:defRPr sz="1800">
                <a:solidFill>
                  <a:srgbClr val="000000"/>
                </a:solidFill>
                <a:effectLst/>
              </a:defRPr>
            </a:pPr>
            <a:r>
              <a:rPr sz="1400" dirty="0" smtClean="0">
                <a:solidFill>
                  <a:schemeClr val="bg1"/>
                </a:solidFill>
              </a:rPr>
              <a:t>Degrees</a:t>
            </a:r>
            <a:endParaRPr sz="1400" dirty="0">
              <a:solidFill>
                <a:schemeClr val="bg1"/>
              </a:solidFill>
            </a:endParaRPr>
          </a:p>
        </p:txBody>
      </p:sp>
      <p:sp>
        <p:nvSpPr>
          <p:cNvPr id="51" name="Shape 114">
            <a:hlinkClick r:id="rId9" action="ppaction://hlinksldjump"/>
          </p:cNvPr>
          <p:cNvSpPr/>
          <p:nvPr/>
        </p:nvSpPr>
        <p:spPr>
          <a:xfrm>
            <a:off x="2971800" y="5715000"/>
            <a:ext cx="914400" cy="914400"/>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7"/>
          </a:blipFill>
          <a:ln w="50800">
            <a:solidFill>
              <a:srgbClr val="FFFFFF"/>
            </a:solidFill>
            <a:miter lim="400000"/>
          </a:ln>
          <a:extLst>
            <a:ext uri="{C572A759-6A51-4108-AA02-DFA0A04FC94B}">
              <ma14:wrappingTextBoxFlag xmlns:ma14="http://schemas.microsoft.com/office/mac/drawingml/2011/main" val="1"/>
            </a:ext>
          </a:extLst>
        </p:spPr>
        <p:txBody>
          <a:bodyPr lIns="0" tIns="0" rIns="0" bIns="0" anchor="ctr"/>
          <a:lstStyle>
            <a:lvl1pPr>
              <a:defRPr sz="16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lvl1pPr>
          </a:lstStyle>
          <a:p>
            <a:pPr lvl="0" algn="ctr">
              <a:defRPr sz="1800">
                <a:solidFill>
                  <a:srgbClr val="000000"/>
                </a:solidFill>
                <a:effectLst/>
              </a:defRPr>
            </a:pPr>
            <a:r>
              <a:rPr sz="1400" dirty="0" smtClean="0">
                <a:solidFill>
                  <a:schemeClr val="bg1"/>
                </a:solidFill>
              </a:rPr>
              <a:t>Three</a:t>
            </a:r>
            <a:r>
              <a:rPr lang="en-US" sz="1400" dirty="0" smtClean="0">
                <a:solidFill>
                  <a:schemeClr val="bg1"/>
                </a:solidFill>
              </a:rPr>
              <a:t> </a:t>
            </a:r>
          </a:p>
          <a:p>
            <a:pPr lvl="0" algn="ctr">
              <a:defRPr sz="1800">
                <a:solidFill>
                  <a:srgbClr val="000000"/>
                </a:solidFill>
                <a:effectLst/>
              </a:defRPr>
            </a:pPr>
            <a:r>
              <a:rPr sz="1400" dirty="0" smtClean="0">
                <a:solidFill>
                  <a:schemeClr val="bg1"/>
                </a:solidFill>
              </a:rPr>
              <a:t>Degrees</a:t>
            </a:r>
            <a:endParaRPr sz="1400" dirty="0">
              <a:solidFill>
                <a:schemeClr val="bg1"/>
              </a:solidFill>
            </a:endParaRPr>
          </a:p>
        </p:txBody>
      </p:sp>
      <p:sp>
        <p:nvSpPr>
          <p:cNvPr id="52" name="Shape 115">
            <a:hlinkClick r:id="rId10" action="ppaction://hlinksldjump"/>
          </p:cNvPr>
          <p:cNvSpPr/>
          <p:nvPr/>
        </p:nvSpPr>
        <p:spPr>
          <a:xfrm>
            <a:off x="4114800" y="5715000"/>
            <a:ext cx="914400" cy="914400"/>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7"/>
          </a:blipFill>
          <a:ln w="50800">
            <a:solidFill>
              <a:srgbClr val="FF9E0B"/>
            </a:solidFill>
            <a:miter lim="400000"/>
          </a:ln>
          <a:extLst>
            <a:ext uri="{C572A759-6A51-4108-AA02-DFA0A04FC94B}">
              <ma14:wrappingTextBoxFlag xmlns:ma14="http://schemas.microsoft.com/office/mac/drawingml/2011/main" val="1"/>
            </a:ext>
          </a:extLst>
        </p:spPr>
        <p:txBody>
          <a:bodyPr lIns="0" tIns="0" rIns="0" bIns="0" anchor="ctr"/>
          <a:lstStyle/>
          <a:p>
            <a:pPr algn="ctr"/>
            <a:r>
              <a:rPr sz="1400" dirty="0">
                <a:solidFill>
                  <a:schemeClr val="bg1"/>
                </a:solidFill>
                <a:latin typeface="Gill Sans"/>
                <a:ea typeface="Gill Sans"/>
                <a:cs typeface="Gill Sans"/>
              </a:rPr>
              <a:t>Four </a:t>
            </a:r>
            <a:endParaRPr lang="en-US" sz="1400" dirty="0">
              <a:solidFill>
                <a:schemeClr val="bg1"/>
              </a:solidFill>
              <a:latin typeface="Gill Sans"/>
              <a:ea typeface="Gill Sans"/>
              <a:cs typeface="Gill Sans"/>
            </a:endParaRPr>
          </a:p>
          <a:p>
            <a:pPr algn="ctr"/>
            <a:r>
              <a:rPr sz="1400" dirty="0">
                <a:solidFill>
                  <a:schemeClr val="bg1"/>
                </a:solidFill>
                <a:latin typeface="Gill Sans"/>
                <a:ea typeface="Gill Sans"/>
                <a:cs typeface="Gill Sans"/>
              </a:rPr>
              <a:t>Degrees</a:t>
            </a:r>
          </a:p>
        </p:txBody>
      </p:sp>
      <p:sp>
        <p:nvSpPr>
          <p:cNvPr id="54" name="Shape 116">
            <a:hlinkClick r:id="rId11" action="ppaction://hlinksldjump"/>
          </p:cNvPr>
          <p:cNvSpPr/>
          <p:nvPr/>
        </p:nvSpPr>
        <p:spPr>
          <a:xfrm>
            <a:off x="5257800" y="5715000"/>
            <a:ext cx="914400" cy="914400"/>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7"/>
          </a:blipFill>
          <a:ln w="50800">
            <a:solidFill>
              <a:srgbClr val="FFFFFF"/>
            </a:solidFill>
            <a:miter lim="400000"/>
          </a:ln>
          <a:extLst>
            <a:ext uri="{C572A759-6A51-4108-AA02-DFA0A04FC94B}">
              <ma14:wrappingTextBoxFlag xmlns:ma14="http://schemas.microsoft.com/office/mac/drawingml/2011/main" val="1"/>
            </a:ext>
          </a:extLst>
        </p:spPr>
        <p:txBody>
          <a:bodyPr lIns="0" tIns="0" rIns="0" bIns="0" anchor="ctr"/>
          <a:lstStyle>
            <a:lvl1pPr>
              <a:defRPr sz="16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lvl1pPr>
          </a:lstStyle>
          <a:p>
            <a:pPr lvl="0" algn="ctr">
              <a:defRPr sz="1800">
                <a:solidFill>
                  <a:srgbClr val="000000"/>
                </a:solidFill>
                <a:effectLst/>
              </a:defRPr>
            </a:pPr>
            <a:r>
              <a:rPr sz="1400" dirty="0" smtClean="0">
                <a:solidFill>
                  <a:schemeClr val="bg1"/>
                </a:solidFill>
              </a:rPr>
              <a:t>Five</a:t>
            </a:r>
            <a:endParaRPr lang="en-US" sz="1400" dirty="0" smtClean="0">
              <a:solidFill>
                <a:schemeClr val="bg1"/>
              </a:solidFill>
            </a:endParaRPr>
          </a:p>
          <a:p>
            <a:pPr lvl="0" algn="ctr">
              <a:defRPr sz="1800">
                <a:solidFill>
                  <a:srgbClr val="000000"/>
                </a:solidFill>
                <a:effectLst/>
              </a:defRPr>
            </a:pPr>
            <a:r>
              <a:rPr sz="1400" dirty="0" smtClean="0">
                <a:solidFill>
                  <a:schemeClr val="bg1"/>
                </a:solidFill>
              </a:rPr>
              <a:t> </a:t>
            </a:r>
            <a:r>
              <a:rPr sz="1400" dirty="0">
                <a:solidFill>
                  <a:schemeClr val="bg1"/>
                </a:solidFill>
              </a:rPr>
              <a:t>Degrees</a:t>
            </a:r>
          </a:p>
        </p:txBody>
      </p:sp>
      <p:sp>
        <p:nvSpPr>
          <p:cNvPr id="66" name="Shape 126">
            <a:hlinkClick r:id="rId12" action="ppaction://hlinksldjump"/>
          </p:cNvPr>
          <p:cNvSpPr/>
          <p:nvPr/>
        </p:nvSpPr>
        <p:spPr>
          <a:xfrm>
            <a:off x="6400800" y="5715000"/>
            <a:ext cx="914400" cy="914400"/>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7"/>
          </a:blipFill>
          <a:ln w="50800">
            <a:solidFill>
              <a:srgbClr val="FFFFFF"/>
            </a:solidFill>
            <a:miter lim="400000"/>
          </a:ln>
          <a:extLst>
            <a:ext uri="{C572A759-6A51-4108-AA02-DFA0A04FC94B}">
              <ma14:wrappingTextBoxFlag xmlns:ma14="http://schemas.microsoft.com/office/mac/drawingml/2011/main" val="1"/>
            </a:ext>
          </a:extLst>
        </p:spPr>
        <p:txBody>
          <a:bodyPr lIns="0" tIns="0" rIns="0" bIns="0" anchor="ctr"/>
          <a:lstStyle>
            <a:lvl1pPr>
              <a:defRPr sz="16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lvl1pPr>
          </a:lstStyle>
          <a:p>
            <a:pPr lvl="0" algn="ctr">
              <a:defRPr sz="1800">
                <a:solidFill>
                  <a:srgbClr val="000000"/>
                </a:solidFill>
                <a:effectLst/>
              </a:defRPr>
            </a:pPr>
            <a:r>
              <a:rPr sz="1400" dirty="0">
                <a:solidFill>
                  <a:schemeClr val="bg1"/>
                </a:solidFill>
              </a:rPr>
              <a:t>Six </a:t>
            </a:r>
            <a:endParaRPr lang="en-US" sz="1400" dirty="0" smtClean="0">
              <a:solidFill>
                <a:schemeClr val="bg1"/>
              </a:solidFill>
            </a:endParaRPr>
          </a:p>
          <a:p>
            <a:pPr lvl="0" algn="ctr">
              <a:defRPr sz="1800">
                <a:solidFill>
                  <a:srgbClr val="000000"/>
                </a:solidFill>
                <a:effectLst/>
              </a:defRPr>
            </a:pPr>
            <a:r>
              <a:rPr sz="1400" dirty="0" smtClean="0">
                <a:solidFill>
                  <a:schemeClr val="bg1"/>
                </a:solidFill>
              </a:rPr>
              <a:t>Degrees</a:t>
            </a:r>
            <a:endParaRPr sz="1400" dirty="0">
              <a:solidFill>
                <a:schemeClr val="bg1"/>
              </a:solidFill>
            </a:endParaRPr>
          </a:p>
        </p:txBody>
      </p:sp>
      <p:sp>
        <p:nvSpPr>
          <p:cNvPr id="67" name="Shape 133">
            <a:hlinkClick r:id="rId13" action="ppaction://hlinksldjump"/>
          </p:cNvPr>
          <p:cNvSpPr/>
          <p:nvPr/>
        </p:nvSpPr>
        <p:spPr>
          <a:xfrm>
            <a:off x="7543800" y="5715000"/>
            <a:ext cx="914400" cy="914400"/>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7"/>
          </a:blipFill>
          <a:ln w="50800">
            <a:solidFill>
              <a:srgbClr val="FFFFFF"/>
            </a:solidFill>
            <a:miter lim="400000"/>
          </a:ln>
          <a:extLst>
            <a:ext uri="{C572A759-6A51-4108-AA02-DFA0A04FC94B}">
              <ma14:wrappingTextBoxFlag xmlns:ma14="http://schemas.microsoft.com/office/mac/drawingml/2011/main" val="1"/>
            </a:ext>
          </a:extLst>
        </p:spPr>
        <p:txBody>
          <a:bodyPr lIns="0" tIns="0" rIns="0" bIns="0" anchor="ctr"/>
          <a:lstStyle>
            <a:lvl1pPr>
              <a:defRPr sz="16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lvl1pPr>
          </a:lstStyle>
          <a:p>
            <a:pPr lvl="0" algn="ctr">
              <a:defRPr sz="1800">
                <a:solidFill>
                  <a:srgbClr val="000000"/>
                </a:solidFill>
                <a:effectLst/>
              </a:defRPr>
            </a:pPr>
            <a:r>
              <a:rPr sz="1400" dirty="0" smtClean="0">
                <a:solidFill>
                  <a:schemeClr val="bg1"/>
                </a:solidFill>
              </a:rPr>
              <a:t>Seven</a:t>
            </a:r>
            <a:r>
              <a:rPr lang="en-US" sz="1400" dirty="0" smtClean="0">
                <a:solidFill>
                  <a:schemeClr val="bg1"/>
                </a:solidFill>
              </a:rPr>
              <a:t> </a:t>
            </a:r>
          </a:p>
          <a:p>
            <a:pPr lvl="0" algn="ctr">
              <a:defRPr sz="1800">
                <a:solidFill>
                  <a:srgbClr val="000000"/>
                </a:solidFill>
                <a:effectLst/>
              </a:defRPr>
            </a:pPr>
            <a:r>
              <a:rPr sz="1400" dirty="0" smtClean="0">
                <a:solidFill>
                  <a:schemeClr val="bg1"/>
                </a:solidFill>
              </a:rPr>
              <a:t>Degrees</a:t>
            </a:r>
            <a:endParaRPr sz="1400" dirty="0">
              <a:solidFill>
                <a:schemeClr val="bg1"/>
              </a:solidFill>
            </a:endParaRPr>
          </a:p>
        </p:txBody>
      </p:sp>
      <p:sp>
        <p:nvSpPr>
          <p:cNvPr id="37" name="Shape 133">
            <a:hlinkClick r:id="rId14" action="ppaction://hlinksldjump"/>
          </p:cNvPr>
          <p:cNvSpPr/>
          <p:nvPr/>
        </p:nvSpPr>
        <p:spPr>
          <a:xfrm>
            <a:off x="8142854" y="108300"/>
            <a:ext cx="848406" cy="411286"/>
          </a:xfrm>
          <a:prstGeom prst="roundRect">
            <a:avLst>
              <a:gd name="adj" fmla="val 13882"/>
            </a:avLst>
          </a:prstGeom>
          <a:blipFill>
            <a:blip r:embed="rId7"/>
          </a:blipFill>
          <a:ln w="31750">
            <a:solidFill>
              <a:srgbClr val="FFFFFF"/>
            </a:solidFill>
            <a:miter lim="400000"/>
          </a:ln>
          <a:extLst>
            <a:ext uri="{C572A759-6A51-4108-AA02-DFA0A04FC94B}">
              <ma14:wrappingTextBoxFlag xmlns:ma14="http://schemas.microsoft.com/office/mac/drawingml/2011/main" val="1"/>
            </a:ext>
          </a:extLst>
        </p:spPr>
        <p:txBody>
          <a:bodyPr lIns="62508" tIns="62508" rIns="62508" bIns="62508" anchor="ctr"/>
          <a:lstStyle/>
          <a:p>
            <a:pPr algn="ctr"/>
            <a:r>
              <a:rPr lang="en-US" sz="1600" b="1" dirty="0">
                <a:solidFill>
                  <a:srgbClr val="FFFFFF"/>
                </a:solidFill>
                <a:effectLst>
                  <a:outerShdw blurRad="25400" dist="42435" dir="2388334" rotWithShape="0">
                    <a:srgbClr val="000000">
                      <a:alpha val="48275"/>
                    </a:srgbClr>
                  </a:outerShdw>
                </a:effectLst>
                <a:latin typeface="+mn-lt"/>
                <a:ea typeface="Gill Sans"/>
                <a:cs typeface="Gill Sans"/>
                <a:sym typeface="Gill Sans"/>
              </a:rPr>
              <a:t>Exit</a:t>
            </a:r>
            <a:endParaRPr sz="1600" b="1" dirty="0">
              <a:solidFill>
                <a:srgbClr val="FFFFFF"/>
              </a:solidFill>
              <a:effectLst>
                <a:outerShdw blurRad="25400" dist="42435" dir="2388334" rotWithShape="0">
                  <a:srgbClr val="000000">
                    <a:alpha val="48275"/>
                  </a:srgbClr>
                </a:outerShdw>
              </a:effectLst>
              <a:latin typeface="+mn-lt"/>
              <a:ea typeface="Gill Sans"/>
              <a:cs typeface="Gill Sans"/>
              <a:sym typeface="Gill Sans"/>
            </a:endParaRPr>
          </a:p>
        </p:txBody>
      </p:sp>
      <p:sp>
        <p:nvSpPr>
          <p:cNvPr id="38" name="Shape 118"/>
          <p:cNvSpPr/>
          <p:nvPr/>
        </p:nvSpPr>
        <p:spPr>
          <a:xfrm>
            <a:off x="245865" y="2971800"/>
            <a:ext cx="857250" cy="24526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35719" tIns="35719" rIns="35719" bIns="35719" numCol="1" anchor="ctr">
            <a:spAutoFit/>
          </a:bodyPr>
          <a:lstStyle>
            <a:lvl1pPr>
              <a:defRPr sz="1600" b="1" cap="none">
                <a:solidFill>
                  <a:srgbClr val="FFFFFF"/>
                </a:solidFill>
                <a:latin typeface="Gill Sans"/>
                <a:ea typeface="Gill Sans"/>
                <a:cs typeface="Gill Sans"/>
                <a:sym typeface="Gill Sans"/>
              </a:defRPr>
            </a:lvl1pPr>
          </a:lstStyle>
          <a:p>
            <a:pPr lvl="0" algn="ctr">
              <a:defRPr sz="1800" b="0">
                <a:solidFill>
                  <a:srgbClr val="000000"/>
                </a:solidFill>
              </a:defRPr>
            </a:pPr>
            <a:r>
              <a:rPr sz="1125">
                <a:solidFill>
                  <a:schemeClr val="bg1"/>
                </a:solidFill>
                <a:latin typeface="Gill Sans Ultra Bold" panose="020B0A02020104020203" pitchFamily="34" charset="0"/>
              </a:rPr>
              <a:t>15 Feet</a:t>
            </a:r>
          </a:p>
        </p:txBody>
      </p:sp>
      <p:sp>
        <p:nvSpPr>
          <p:cNvPr id="39" name="Shape 119"/>
          <p:cNvSpPr/>
          <p:nvPr/>
        </p:nvSpPr>
        <p:spPr>
          <a:xfrm>
            <a:off x="1598414" y="2971800"/>
            <a:ext cx="857250" cy="24526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35719" tIns="35719" rIns="35719" bIns="35719" numCol="1" anchor="ctr">
            <a:spAutoFit/>
          </a:bodyPr>
          <a:lstStyle/>
          <a:p>
            <a:pPr algn="ctr"/>
            <a:r>
              <a:rPr sz="1125" dirty="0">
                <a:solidFill>
                  <a:schemeClr val="bg1"/>
                </a:solidFill>
                <a:latin typeface="Gill Sans Ultra Bold" panose="020B0A02020104020203" pitchFamily="34" charset="0"/>
                <a:ea typeface="Gill Sans"/>
                <a:cs typeface="Gill Sans"/>
              </a:rPr>
              <a:t>10 Feet</a:t>
            </a:r>
          </a:p>
        </p:txBody>
      </p:sp>
      <p:sp>
        <p:nvSpPr>
          <p:cNvPr id="40" name="Shape 120"/>
          <p:cNvSpPr/>
          <p:nvPr/>
        </p:nvSpPr>
        <p:spPr>
          <a:xfrm>
            <a:off x="2866430" y="2971800"/>
            <a:ext cx="857250" cy="24526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35719" tIns="35719" rIns="35719" bIns="35719" numCol="1" anchor="ctr">
            <a:spAutoFit/>
          </a:bodyPr>
          <a:lstStyle/>
          <a:p>
            <a:pPr algn="ctr"/>
            <a:r>
              <a:rPr sz="1125" dirty="0">
                <a:solidFill>
                  <a:schemeClr val="bg1"/>
                </a:solidFill>
                <a:latin typeface="Gill Sans Ultra Bold" panose="020B0A02020104020203" pitchFamily="34" charset="0"/>
                <a:ea typeface="Gill Sans"/>
                <a:cs typeface="Gill Sans"/>
              </a:rPr>
              <a:t>5 Feet</a:t>
            </a:r>
          </a:p>
        </p:txBody>
      </p:sp>
      <p:sp>
        <p:nvSpPr>
          <p:cNvPr id="41" name="Shape 121"/>
          <p:cNvSpPr/>
          <p:nvPr/>
        </p:nvSpPr>
        <p:spPr>
          <a:xfrm>
            <a:off x="76200" y="3151105"/>
            <a:ext cx="1303735" cy="41838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35719" tIns="35719" rIns="35719" bIns="35719" numCol="1" anchor="t">
            <a:spAutoFit/>
          </a:bodyPr>
          <a:lstStyle/>
          <a:p>
            <a:pPr lvl="0" algn="ctr">
              <a:defRPr sz="1800" cap="none">
                <a:solidFill>
                  <a:srgbClr val="000000"/>
                </a:solidFill>
              </a:defRPr>
            </a:pPr>
            <a:r>
              <a:rPr sz="1125" dirty="0">
                <a:solidFill>
                  <a:schemeClr val="bg1"/>
                </a:solidFill>
                <a:latin typeface="Gill Sans"/>
                <a:ea typeface="Gill Sans"/>
                <a:cs typeface="Gill Sans"/>
                <a:sym typeface="Gill Sans"/>
              </a:rPr>
              <a:t>Shot Grouping</a:t>
            </a:r>
          </a:p>
          <a:p>
            <a:pPr lvl="0" algn="ctr">
              <a:defRPr sz="1800" cap="none">
                <a:solidFill>
                  <a:srgbClr val="000000"/>
                </a:solidFill>
              </a:defRPr>
            </a:pPr>
            <a:r>
              <a:rPr lang="en-US" sz="1125" dirty="0" smtClean="0">
                <a:solidFill>
                  <a:schemeClr val="bg1"/>
                </a:solidFill>
                <a:latin typeface="Gill Sans"/>
                <a:ea typeface="Gill Sans"/>
                <a:cs typeface="Gill Sans"/>
                <a:sym typeface="Gill Sans"/>
              </a:rPr>
              <a:t>12</a:t>
            </a:r>
            <a:r>
              <a:rPr sz="1125" dirty="0" smtClean="0">
                <a:solidFill>
                  <a:schemeClr val="bg1"/>
                </a:solidFill>
                <a:latin typeface="Gill Sans"/>
                <a:ea typeface="Gill Sans"/>
                <a:cs typeface="Gill Sans"/>
                <a:sym typeface="Gill Sans"/>
              </a:rPr>
              <a:t>.</a:t>
            </a:r>
            <a:r>
              <a:rPr lang="en-US" sz="1125" dirty="0" smtClean="0">
                <a:solidFill>
                  <a:schemeClr val="bg1"/>
                </a:solidFill>
                <a:latin typeface="Gill Sans"/>
                <a:ea typeface="Gill Sans"/>
                <a:cs typeface="Gill Sans"/>
                <a:sym typeface="Gill Sans"/>
              </a:rPr>
              <a:t>6</a:t>
            </a:r>
            <a:r>
              <a:rPr sz="1125" dirty="0" smtClean="0">
                <a:solidFill>
                  <a:schemeClr val="bg1"/>
                </a:solidFill>
                <a:latin typeface="Gill Sans"/>
                <a:ea typeface="Gill Sans"/>
                <a:cs typeface="Gill Sans"/>
                <a:sym typeface="Gill Sans"/>
              </a:rPr>
              <a:t> </a:t>
            </a:r>
            <a:r>
              <a:rPr sz="1125" dirty="0">
                <a:solidFill>
                  <a:schemeClr val="bg1"/>
                </a:solidFill>
                <a:latin typeface="Gill Sans"/>
                <a:ea typeface="Gill Sans"/>
                <a:cs typeface="Gill Sans"/>
                <a:sym typeface="Gill Sans"/>
              </a:rPr>
              <a:t>Inches Across</a:t>
            </a:r>
          </a:p>
        </p:txBody>
      </p:sp>
      <p:sp>
        <p:nvSpPr>
          <p:cNvPr id="55" name="Shape 122"/>
          <p:cNvSpPr/>
          <p:nvPr/>
        </p:nvSpPr>
        <p:spPr>
          <a:xfrm>
            <a:off x="1371600" y="3151105"/>
            <a:ext cx="1325880" cy="41838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35719" tIns="35719" rIns="35719" bIns="35719" numCol="1" anchor="t">
            <a:spAutoFit/>
          </a:bodyPr>
          <a:lstStyle/>
          <a:p>
            <a:pPr lvl="0" algn="ctr">
              <a:defRPr sz="1800" cap="none">
                <a:solidFill>
                  <a:srgbClr val="000000"/>
                </a:solidFill>
              </a:defRPr>
            </a:pPr>
            <a:r>
              <a:rPr sz="1125" dirty="0">
                <a:solidFill>
                  <a:schemeClr val="bg1"/>
                </a:solidFill>
                <a:latin typeface="Gill Sans"/>
                <a:ea typeface="Gill Sans"/>
                <a:cs typeface="Gill Sans"/>
                <a:sym typeface="Gill Sans"/>
              </a:rPr>
              <a:t>Shot Grouping</a:t>
            </a:r>
          </a:p>
          <a:p>
            <a:pPr lvl="0" algn="ctr">
              <a:defRPr sz="1800" cap="none">
                <a:solidFill>
                  <a:srgbClr val="000000"/>
                </a:solidFill>
              </a:defRPr>
            </a:pPr>
            <a:r>
              <a:rPr lang="en-US" sz="1125" dirty="0">
                <a:solidFill>
                  <a:schemeClr val="bg1"/>
                </a:solidFill>
                <a:latin typeface="Gill Sans"/>
                <a:ea typeface="Gill Sans"/>
                <a:cs typeface="Gill Sans"/>
                <a:sym typeface="Gill Sans"/>
              </a:rPr>
              <a:t>8</a:t>
            </a:r>
            <a:r>
              <a:rPr sz="1125" dirty="0" smtClean="0">
                <a:solidFill>
                  <a:schemeClr val="bg1"/>
                </a:solidFill>
                <a:latin typeface="Gill Sans"/>
                <a:ea typeface="Gill Sans"/>
                <a:cs typeface="Gill Sans"/>
                <a:sym typeface="Gill Sans"/>
              </a:rPr>
              <a:t>.</a:t>
            </a:r>
            <a:r>
              <a:rPr lang="en-US" sz="1125" dirty="0" smtClean="0">
                <a:solidFill>
                  <a:schemeClr val="bg1"/>
                </a:solidFill>
                <a:latin typeface="Gill Sans"/>
                <a:ea typeface="Gill Sans"/>
                <a:cs typeface="Gill Sans"/>
                <a:sym typeface="Gill Sans"/>
              </a:rPr>
              <a:t>4</a:t>
            </a:r>
            <a:r>
              <a:rPr sz="1125" dirty="0" smtClean="0">
                <a:solidFill>
                  <a:schemeClr val="bg1"/>
                </a:solidFill>
                <a:latin typeface="Gill Sans"/>
                <a:ea typeface="Gill Sans"/>
                <a:cs typeface="Gill Sans"/>
                <a:sym typeface="Gill Sans"/>
              </a:rPr>
              <a:t> </a:t>
            </a:r>
            <a:r>
              <a:rPr sz="1125" dirty="0">
                <a:solidFill>
                  <a:schemeClr val="bg1"/>
                </a:solidFill>
                <a:latin typeface="Gill Sans"/>
                <a:ea typeface="Gill Sans"/>
                <a:cs typeface="Gill Sans"/>
                <a:sym typeface="Gill Sans"/>
              </a:rPr>
              <a:t>Inches Across</a:t>
            </a:r>
          </a:p>
        </p:txBody>
      </p:sp>
      <p:sp>
        <p:nvSpPr>
          <p:cNvPr id="56" name="Shape 123"/>
          <p:cNvSpPr/>
          <p:nvPr/>
        </p:nvSpPr>
        <p:spPr>
          <a:xfrm>
            <a:off x="2696766" y="3151105"/>
            <a:ext cx="1196578" cy="41838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35719" tIns="35719" rIns="35719" bIns="35719" numCol="1" anchor="t">
            <a:spAutoFit/>
          </a:bodyPr>
          <a:lstStyle/>
          <a:p>
            <a:pPr lvl="0" algn="ctr">
              <a:defRPr sz="1800" cap="none">
                <a:solidFill>
                  <a:srgbClr val="000000"/>
                </a:solidFill>
              </a:defRPr>
            </a:pPr>
            <a:r>
              <a:rPr sz="1125" dirty="0">
                <a:solidFill>
                  <a:schemeClr val="bg1"/>
                </a:solidFill>
                <a:latin typeface="Gill Sans"/>
                <a:ea typeface="Gill Sans"/>
                <a:cs typeface="Gill Sans"/>
                <a:sym typeface="Gill Sans"/>
              </a:rPr>
              <a:t>Shot Grouping</a:t>
            </a:r>
          </a:p>
          <a:p>
            <a:pPr lvl="0" algn="ctr">
              <a:defRPr sz="1800" cap="none">
                <a:solidFill>
                  <a:srgbClr val="000000"/>
                </a:solidFill>
              </a:defRPr>
            </a:pPr>
            <a:r>
              <a:rPr lang="en-US" sz="1125" dirty="0" smtClean="0">
                <a:solidFill>
                  <a:schemeClr val="bg1"/>
                </a:solidFill>
                <a:latin typeface="Gill Sans"/>
                <a:ea typeface="Gill Sans"/>
                <a:cs typeface="Gill Sans"/>
                <a:sym typeface="Gill Sans"/>
              </a:rPr>
              <a:t>4.</a:t>
            </a:r>
            <a:r>
              <a:rPr lang="en-US" sz="1125" dirty="0">
                <a:solidFill>
                  <a:schemeClr val="bg1"/>
                </a:solidFill>
                <a:latin typeface="Gill Sans"/>
                <a:ea typeface="Gill Sans"/>
                <a:cs typeface="Gill Sans"/>
                <a:sym typeface="Gill Sans"/>
              </a:rPr>
              <a:t>2</a:t>
            </a:r>
            <a:r>
              <a:rPr sz="1125" dirty="0" smtClean="0">
                <a:solidFill>
                  <a:schemeClr val="bg1"/>
                </a:solidFill>
                <a:latin typeface="Gill Sans"/>
                <a:ea typeface="Gill Sans"/>
                <a:cs typeface="Gill Sans"/>
                <a:sym typeface="Gill Sans"/>
              </a:rPr>
              <a:t> </a:t>
            </a:r>
            <a:r>
              <a:rPr sz="1125" dirty="0">
                <a:solidFill>
                  <a:schemeClr val="bg1"/>
                </a:solidFill>
                <a:latin typeface="Gill Sans"/>
                <a:ea typeface="Gill Sans"/>
                <a:cs typeface="Gill Sans"/>
                <a:sym typeface="Gill Sans"/>
              </a:rPr>
              <a:t>Inch Across</a:t>
            </a:r>
          </a:p>
        </p:txBody>
      </p:sp>
      <p:sp>
        <p:nvSpPr>
          <p:cNvPr id="29" name="Shape 134"/>
          <p:cNvSpPr/>
          <p:nvPr/>
        </p:nvSpPr>
        <p:spPr>
          <a:xfrm>
            <a:off x="320055" y="495067"/>
            <a:ext cx="6619697" cy="266933"/>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lgn="l">
              <a:defRPr sz="1800" cap="none">
                <a:solidFill>
                  <a:srgbClr val="FFFFFF"/>
                </a:solidFill>
                <a:latin typeface="Gill Sans"/>
                <a:ea typeface="Gill Sans"/>
                <a:cs typeface="Gill Sans"/>
                <a:sym typeface="Gill Sans"/>
              </a:defRPr>
            </a:lvl1pPr>
          </a:lstStyle>
          <a:p>
            <a:pPr lvl="0">
              <a:defRPr>
                <a:solidFill>
                  <a:srgbClr val="000000"/>
                </a:solidFill>
              </a:defRPr>
            </a:pPr>
            <a:r>
              <a:rPr sz="1266" dirty="0">
                <a:solidFill>
                  <a:schemeClr val="bg1"/>
                </a:solidFill>
              </a:rPr>
              <a:t>See how accuracy increases or </a:t>
            </a:r>
            <a:r>
              <a:rPr sz="1266" dirty="0" smtClean="0">
                <a:solidFill>
                  <a:schemeClr val="bg1"/>
                </a:solidFill>
              </a:rPr>
              <a:t>decrease</a:t>
            </a:r>
            <a:r>
              <a:rPr lang="en-US" sz="1266" dirty="0" smtClean="0">
                <a:solidFill>
                  <a:schemeClr val="bg1"/>
                </a:solidFill>
              </a:rPr>
              <a:t>s</a:t>
            </a:r>
            <a:r>
              <a:rPr sz="1266" dirty="0" smtClean="0">
                <a:solidFill>
                  <a:schemeClr val="bg1"/>
                </a:solidFill>
              </a:rPr>
              <a:t> </a:t>
            </a:r>
            <a:r>
              <a:rPr sz="1266" dirty="0">
                <a:solidFill>
                  <a:schemeClr val="bg1"/>
                </a:solidFill>
              </a:rPr>
              <a:t>by tapping the different “degrees of error” below.</a:t>
            </a:r>
          </a:p>
        </p:txBody>
      </p:sp>
    </p:spTree>
    <p:custDataLst>
      <p:tags r:id="rId1"/>
    </p:custDataLst>
    <p:extLst>
      <p:ext uri="{BB962C8B-B14F-4D97-AF65-F5344CB8AC3E}">
        <p14:creationId xmlns:p14="http://schemas.microsoft.com/office/powerpoint/2010/main" val="1551296113"/>
      </p:ext>
    </p:extLst>
  </p:cSld>
  <p:clrMapOvr>
    <a:masterClrMapping/>
  </p:clrMapOvr>
  <mc:AlternateContent xmlns:mc="http://schemas.openxmlformats.org/markup-compatibility/2006">
    <mc:Choice xmlns:p14="http://schemas.microsoft.com/office/powerpoint/2010/main" Requires="p14">
      <p:transition p14:dur="0"/>
    </mc:Choice>
    <mc:Fallback>
      <p:transition xmlns:p14="http://schemas.microsoft.com/office/powerpoint/2010/main"/>
    </mc:Fallback>
  </mc:AlternateContent>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7" name="Rectangle 5"/>
          <p:cNvSpPr>
            <a:spLocks/>
          </p:cNvSpPr>
          <p:nvPr/>
        </p:nvSpPr>
        <p:spPr bwMode="auto">
          <a:xfrm>
            <a:off x="254000" y="260350"/>
            <a:ext cx="8280400"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9688"/>
            <a:r>
              <a:rPr lang="en-US" sz="3200" dirty="0">
                <a:solidFill>
                  <a:srgbClr val="4A7594"/>
                </a:solidFill>
                <a:ea typeface="ＭＳ Ｐゴシック" charset="0"/>
                <a:cs typeface="ＭＳ Ｐゴシック" charset="0"/>
              </a:rPr>
              <a:t>Defensive Shooting versus Marksmanship</a:t>
            </a:r>
          </a:p>
        </p:txBody>
      </p:sp>
      <p:sp>
        <p:nvSpPr>
          <p:cNvPr id="100358" name="Rectangle 6"/>
          <p:cNvSpPr>
            <a:spLocks/>
          </p:cNvSpPr>
          <p:nvPr/>
        </p:nvSpPr>
        <p:spPr bwMode="auto">
          <a:xfrm>
            <a:off x="355600" y="1016000"/>
            <a:ext cx="3987800" cy="515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25438" indent="-285750">
              <a:buClr>
                <a:srgbClr val="000000"/>
              </a:buClr>
              <a:buSzPct val="100000"/>
              <a:buFont typeface="Wingdings" charset="0"/>
              <a:buChar char="§"/>
            </a:pPr>
            <a:r>
              <a:rPr lang="en-US" sz="1800" dirty="0">
                <a:solidFill>
                  <a:schemeClr val="tx1"/>
                </a:solidFill>
                <a:ea typeface="ＭＳ Ｐゴシック" charset="0"/>
                <a:cs typeface="ＭＳ Ｐゴシック" charset="0"/>
              </a:rPr>
              <a:t>It’s important to recognize the differences between the skills required for defensive shooting, and </a:t>
            </a:r>
            <a:r>
              <a:rPr lang="en-US" sz="1800" dirty="0" smtClean="0">
                <a:solidFill>
                  <a:schemeClr val="tx1"/>
                </a:solidFill>
                <a:ea typeface="ＭＳ Ｐゴシック" charset="0"/>
                <a:cs typeface="ＭＳ Ｐゴシック" charset="0"/>
              </a:rPr>
              <a:t>the skills required </a:t>
            </a:r>
            <a:r>
              <a:rPr lang="en-US" sz="1800" dirty="0">
                <a:solidFill>
                  <a:schemeClr val="tx1"/>
                </a:solidFill>
                <a:ea typeface="ＭＳ Ｐゴシック" charset="0"/>
                <a:cs typeface="ＭＳ Ｐゴシック" charset="0"/>
              </a:rPr>
              <a:t>for being a good “marksman” on the range.  </a:t>
            </a:r>
          </a:p>
          <a:p>
            <a:pPr marL="325438" indent="-285750">
              <a:buClr>
                <a:srgbClr val="000000"/>
              </a:buClr>
              <a:buSzPct val="100000"/>
              <a:buFont typeface="Wingdings" charset="0"/>
              <a:buChar char="§"/>
            </a:pPr>
            <a:r>
              <a:rPr lang="en-US" sz="1800" dirty="0">
                <a:solidFill>
                  <a:schemeClr val="tx1"/>
                </a:solidFill>
                <a:ea typeface="ＭＳ Ｐゴシック" charset="0"/>
                <a:cs typeface="ＭＳ Ｐゴシック" charset="0"/>
              </a:rPr>
              <a:t>Unlike relaxed exercises on the range with paper targets at 50 feet, dynamic critical incidents are usually </a:t>
            </a:r>
            <a:r>
              <a:rPr lang="en-US" sz="1800" i="1" dirty="0">
                <a:solidFill>
                  <a:schemeClr val="tx1"/>
                </a:solidFill>
                <a:ea typeface="ＭＳ Ｐゴシック" charset="0"/>
                <a:cs typeface="ＭＳ Ｐゴシック" charset="0"/>
              </a:rPr>
              <a:t>fast</a:t>
            </a:r>
            <a:r>
              <a:rPr lang="en-US" sz="1800" dirty="0">
                <a:solidFill>
                  <a:schemeClr val="tx1"/>
                </a:solidFill>
                <a:ea typeface="ＭＳ Ｐゴシック" charset="0"/>
                <a:cs typeface="ＭＳ Ｐゴシック" charset="0"/>
              </a:rPr>
              <a:t>, they’re usually </a:t>
            </a:r>
            <a:r>
              <a:rPr lang="en-US" sz="1800" i="1" dirty="0">
                <a:solidFill>
                  <a:schemeClr val="tx1"/>
                </a:solidFill>
                <a:ea typeface="ＭＳ Ｐゴシック" charset="0"/>
                <a:cs typeface="ＭＳ Ｐゴシック" charset="0"/>
              </a:rPr>
              <a:t>close</a:t>
            </a:r>
            <a:r>
              <a:rPr lang="en-US" sz="1800" dirty="0">
                <a:solidFill>
                  <a:schemeClr val="tx1"/>
                </a:solidFill>
                <a:ea typeface="ＭＳ Ｐゴシック" charset="0"/>
                <a:cs typeface="ＭＳ Ｐゴシック" charset="0"/>
              </a:rPr>
              <a:t> (with nearly 90 percent falling between nine and 15 feet), and when rounds are fired, </a:t>
            </a:r>
            <a:r>
              <a:rPr lang="en-US" sz="1800" i="1" dirty="0">
                <a:solidFill>
                  <a:schemeClr val="tx1"/>
                </a:solidFill>
                <a:ea typeface="ＭＳ Ｐゴシック" charset="0"/>
                <a:cs typeface="ＭＳ Ｐゴシック" charset="0"/>
              </a:rPr>
              <a:t>multiple</a:t>
            </a:r>
            <a:r>
              <a:rPr lang="en-US" sz="1800" dirty="0">
                <a:solidFill>
                  <a:schemeClr val="tx1"/>
                </a:solidFill>
                <a:ea typeface="ＭＳ Ｐゴシック" charset="0"/>
                <a:cs typeface="ＭＳ Ｐゴシック" charset="0"/>
              </a:rPr>
              <a:t> rounds are usually fired</a:t>
            </a:r>
            <a:r>
              <a:rPr lang="en-US" sz="1800" dirty="0" smtClean="0">
                <a:solidFill>
                  <a:schemeClr val="tx1"/>
                </a:solidFill>
                <a:ea typeface="ＭＳ Ｐゴシック" charset="0"/>
                <a:cs typeface="ＭＳ Ｐゴシック" charset="0"/>
              </a:rPr>
              <a:t>.</a:t>
            </a:r>
            <a:endParaRPr lang="en-US" sz="1800" dirty="0">
              <a:solidFill>
                <a:schemeClr val="tx1"/>
              </a:solidFill>
              <a:ea typeface="ＭＳ Ｐゴシック" charset="0"/>
              <a:cs typeface="ＭＳ Ｐゴシック" charset="0"/>
            </a:endParaRPr>
          </a:p>
        </p:txBody>
      </p:sp>
      <p:pic>
        <p:nvPicPr>
          <p:cNvPr id="4" name="Picture 3" descr="iStock_000005100862Large.jp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495800" y="990600"/>
            <a:ext cx="3843050" cy="5257800"/>
          </a:xfrm>
          <a:prstGeom prst="rect">
            <a:avLst/>
          </a:prstGeom>
        </p:spPr>
      </p:pic>
    </p:spTree>
    <p:extLst>
      <p:ext uri="{BB962C8B-B14F-4D97-AF65-F5344CB8AC3E}">
        <p14:creationId xmlns:p14="http://schemas.microsoft.com/office/powerpoint/2010/main" val="216087710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39" name="Shape 239"/>
          <p:cNvSpPr/>
          <p:nvPr/>
        </p:nvSpPr>
        <p:spPr>
          <a:xfrm>
            <a:off x="661813" y="1643062"/>
            <a:ext cx="92689" cy="89296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2600">
              <a:alpha val="50000"/>
            </a:srgbClr>
          </a:solidFill>
          <a:ln w="12700">
            <a:miter lim="400000"/>
          </a:ln>
        </p:spPr>
        <p:txBody>
          <a:bodyPr lIns="0" tIns="0" rIns="0" bIns="0" anchor="ct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sz="2109"/>
          </a:p>
        </p:txBody>
      </p:sp>
      <p:sp>
        <p:nvSpPr>
          <p:cNvPr id="240" name="Shape 240"/>
          <p:cNvSpPr/>
          <p:nvPr/>
        </p:nvSpPr>
        <p:spPr>
          <a:xfrm>
            <a:off x="1970218" y="1821656"/>
            <a:ext cx="53579" cy="548850"/>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6"/>
                </a:cubicBezTo>
                <a:cubicBezTo>
                  <a:pt x="12954" y="20639"/>
                  <a:pt x="6724" y="20639"/>
                  <a:pt x="2882" y="16796"/>
                </a:cubicBezTo>
                <a:cubicBezTo>
                  <a:pt x="-961" y="12954"/>
                  <a:pt x="-961" y="6724"/>
                  <a:pt x="2882" y="2882"/>
                </a:cubicBezTo>
                <a:cubicBezTo>
                  <a:pt x="6724" y="-961"/>
                  <a:pt x="12954" y="-961"/>
                  <a:pt x="16797" y="2882"/>
                </a:cubicBezTo>
              </a:path>
            </a:pathLst>
          </a:custGeom>
          <a:solidFill>
            <a:srgbClr val="FF2600">
              <a:alpha val="50000"/>
            </a:srgbClr>
          </a:solidFill>
          <a:ln w="12700">
            <a:miter lim="400000"/>
          </a:ln>
        </p:spPr>
        <p:txBody>
          <a:bodyPr lIns="0" tIns="0" rIns="0" bIns="0" anchor="ct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sz="2109"/>
          </a:p>
        </p:txBody>
      </p:sp>
      <p:sp>
        <p:nvSpPr>
          <p:cNvPr id="241" name="Shape 241"/>
          <p:cNvSpPr/>
          <p:nvPr/>
        </p:nvSpPr>
        <p:spPr>
          <a:xfrm>
            <a:off x="3196828" y="1910953"/>
            <a:ext cx="34869" cy="357188"/>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6"/>
                </a:cubicBezTo>
                <a:cubicBezTo>
                  <a:pt x="12954" y="20639"/>
                  <a:pt x="6724" y="20639"/>
                  <a:pt x="2882" y="16796"/>
                </a:cubicBezTo>
                <a:cubicBezTo>
                  <a:pt x="-961" y="12954"/>
                  <a:pt x="-961" y="6724"/>
                  <a:pt x="2882" y="2882"/>
                </a:cubicBezTo>
                <a:cubicBezTo>
                  <a:pt x="6724" y="-961"/>
                  <a:pt x="12954" y="-961"/>
                  <a:pt x="16797" y="2882"/>
                </a:cubicBezTo>
              </a:path>
            </a:pathLst>
          </a:custGeom>
          <a:solidFill>
            <a:srgbClr val="FF2600">
              <a:alpha val="50000"/>
            </a:srgbClr>
          </a:solidFill>
          <a:ln w="12700">
            <a:miter lim="400000"/>
          </a:ln>
        </p:spPr>
        <p:txBody>
          <a:bodyPr lIns="0" tIns="0" rIns="0" bIns="0" anchor="ct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sz="2109"/>
          </a:p>
        </p:txBody>
      </p:sp>
      <p:sp>
        <p:nvSpPr>
          <p:cNvPr id="242" name="Shape 242"/>
          <p:cNvSpPr/>
          <p:nvPr/>
        </p:nvSpPr>
        <p:spPr>
          <a:xfrm rot="5400000">
            <a:off x="1799331" y="-410766"/>
            <a:ext cx="1026915" cy="5000626"/>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10800" y="0"/>
                </a:lnTo>
                <a:close/>
              </a:path>
            </a:pathLst>
          </a:custGeom>
          <a:ln w="15875">
            <a:solidFill>
              <a:srgbClr val="FFFFFF"/>
            </a:solidFill>
            <a:custDash>
              <a:ds d="200000" sp="200000"/>
            </a:custDash>
            <a:miter lim="400000"/>
          </a:ln>
        </p:spPr>
        <p:txBody>
          <a:bodyPr lIns="0" tIns="0" rIns="0" bIns="0" anchor="ct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sz="2109"/>
          </a:p>
        </p:txBody>
      </p:sp>
      <p:pic>
        <p:nvPicPr>
          <p:cNvPr id="243" name="Point Shooting.tiff"/>
          <p:cNvPicPr/>
          <p:nvPr/>
        </p:nvPicPr>
        <p:blipFill>
          <a:blip r:embed="rId4">
            <a:extLst/>
          </a:blip>
          <a:stretch>
            <a:fillRect/>
          </a:stretch>
        </p:blipFill>
        <p:spPr>
          <a:xfrm>
            <a:off x="4465921" y="794743"/>
            <a:ext cx="4911329" cy="9467736"/>
          </a:xfrm>
          <a:prstGeom prst="rect">
            <a:avLst/>
          </a:prstGeom>
          <a:ln w="12700">
            <a:miter lim="400000"/>
          </a:ln>
        </p:spPr>
      </p:pic>
      <p:pic>
        <p:nvPicPr>
          <p:cNvPr id="253" name="USPSA Target-01.tiff"/>
          <p:cNvPicPr/>
          <p:nvPr/>
        </p:nvPicPr>
        <p:blipFill>
          <a:blip r:embed="rId5" cstate="print">
            <a:extLst>
              <a:ext uri="{28A0092B-C50C-407E-A947-70E740481C1C}">
                <a14:useLocalDpi xmlns:a14="http://schemas.microsoft.com/office/drawing/2010/main"/>
              </a:ext>
            </a:extLst>
          </a:blip>
          <a:stretch>
            <a:fillRect/>
          </a:stretch>
        </p:blipFill>
        <p:spPr>
          <a:xfrm>
            <a:off x="2455664" y="3562946"/>
            <a:ext cx="1687711" cy="1962953"/>
          </a:xfrm>
          <a:prstGeom prst="rect">
            <a:avLst/>
          </a:prstGeom>
          <a:ln w="12700">
            <a:miter lim="400000"/>
          </a:ln>
        </p:spPr>
      </p:pic>
      <p:pic>
        <p:nvPicPr>
          <p:cNvPr id="254" name="USPSA Target-01.tiff"/>
          <p:cNvPicPr/>
          <p:nvPr/>
        </p:nvPicPr>
        <p:blipFill>
          <a:blip r:embed="rId5" cstate="print">
            <a:extLst>
              <a:ext uri="{28A0092B-C50C-407E-A947-70E740481C1C}">
                <a14:useLocalDpi xmlns:a14="http://schemas.microsoft.com/office/drawing/2010/main"/>
              </a:ext>
            </a:extLst>
          </a:blip>
          <a:stretch>
            <a:fillRect/>
          </a:stretch>
        </p:blipFill>
        <p:spPr>
          <a:xfrm>
            <a:off x="1178719" y="3527227"/>
            <a:ext cx="1687711" cy="1962953"/>
          </a:xfrm>
          <a:prstGeom prst="rect">
            <a:avLst/>
          </a:prstGeom>
          <a:ln w="12700">
            <a:miter lim="400000"/>
          </a:ln>
        </p:spPr>
      </p:pic>
      <p:pic>
        <p:nvPicPr>
          <p:cNvPr id="255" name="USPSA Target-01.tiff"/>
          <p:cNvPicPr/>
          <p:nvPr/>
        </p:nvPicPr>
        <p:blipFill>
          <a:blip r:embed="rId5" cstate="print">
            <a:extLst>
              <a:ext uri="{28A0092B-C50C-407E-A947-70E740481C1C}">
                <a14:useLocalDpi xmlns:a14="http://schemas.microsoft.com/office/drawing/2010/main"/>
              </a:ext>
            </a:extLst>
          </a:blip>
          <a:stretch>
            <a:fillRect/>
          </a:stretch>
        </p:blipFill>
        <p:spPr>
          <a:xfrm>
            <a:off x="-133945" y="3527227"/>
            <a:ext cx="1687711" cy="1962953"/>
          </a:xfrm>
          <a:prstGeom prst="rect">
            <a:avLst/>
          </a:prstGeom>
          <a:ln w="12700">
            <a:miter lim="400000"/>
          </a:ln>
        </p:spPr>
      </p:pic>
      <p:sp>
        <p:nvSpPr>
          <p:cNvPr id="256" name="Shape 256"/>
          <p:cNvSpPr/>
          <p:nvPr/>
        </p:nvSpPr>
        <p:spPr>
          <a:xfrm>
            <a:off x="258962" y="4063008"/>
            <a:ext cx="892969" cy="89296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2600">
              <a:alpha val="50000"/>
            </a:srgbClr>
          </a:solidFill>
          <a:ln w="12700">
            <a:solidFill/>
            <a:miter lim="400000"/>
          </a:ln>
        </p:spPr>
        <p:txBody>
          <a:bodyPr lIns="0" tIns="0" rIns="0" bIns="0" anchor="ct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sz="2109"/>
          </a:p>
        </p:txBody>
      </p:sp>
      <p:sp>
        <p:nvSpPr>
          <p:cNvPr id="257" name="Shape 257"/>
          <p:cNvSpPr/>
          <p:nvPr/>
        </p:nvSpPr>
        <p:spPr>
          <a:xfrm>
            <a:off x="1750219" y="4241601"/>
            <a:ext cx="544712" cy="542917"/>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6"/>
                </a:cubicBezTo>
                <a:cubicBezTo>
                  <a:pt x="12954" y="20639"/>
                  <a:pt x="6724" y="20639"/>
                  <a:pt x="2882" y="16796"/>
                </a:cubicBezTo>
                <a:cubicBezTo>
                  <a:pt x="-961" y="12954"/>
                  <a:pt x="-961" y="6724"/>
                  <a:pt x="2882" y="2882"/>
                </a:cubicBezTo>
                <a:cubicBezTo>
                  <a:pt x="6724" y="-961"/>
                  <a:pt x="12954" y="-961"/>
                  <a:pt x="16797" y="2882"/>
                </a:cubicBezTo>
              </a:path>
            </a:pathLst>
          </a:custGeom>
          <a:solidFill>
            <a:srgbClr val="FFFB00">
              <a:alpha val="50000"/>
            </a:srgbClr>
          </a:solidFill>
          <a:ln w="12700">
            <a:solidFill>
              <a:srgbClr val="000000">
                <a:alpha val="50000"/>
              </a:srgbClr>
            </a:solidFill>
            <a:miter lim="400000"/>
          </a:ln>
        </p:spPr>
        <p:txBody>
          <a:bodyPr lIns="0" tIns="0" rIns="0" bIns="0" anchor="ct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sz="2109"/>
          </a:p>
        </p:txBody>
      </p:sp>
      <p:sp>
        <p:nvSpPr>
          <p:cNvPr id="258" name="Shape 258"/>
          <p:cNvSpPr/>
          <p:nvPr/>
        </p:nvSpPr>
        <p:spPr>
          <a:xfrm>
            <a:off x="3125390" y="4366617"/>
            <a:ext cx="357188" cy="357188"/>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6"/>
                </a:cubicBezTo>
                <a:cubicBezTo>
                  <a:pt x="12954" y="20639"/>
                  <a:pt x="6724" y="20639"/>
                  <a:pt x="2882" y="16796"/>
                </a:cubicBezTo>
                <a:cubicBezTo>
                  <a:pt x="-961" y="12954"/>
                  <a:pt x="-961" y="6724"/>
                  <a:pt x="2882" y="2882"/>
                </a:cubicBezTo>
                <a:cubicBezTo>
                  <a:pt x="6724" y="-961"/>
                  <a:pt x="12954" y="-961"/>
                  <a:pt x="16797" y="2882"/>
                </a:cubicBezTo>
              </a:path>
            </a:pathLst>
          </a:custGeom>
          <a:solidFill>
            <a:srgbClr val="00F900">
              <a:alpha val="50000"/>
            </a:srgbClr>
          </a:solidFill>
          <a:ln w="12700">
            <a:solidFill>
              <a:srgbClr val="000000">
                <a:alpha val="50000"/>
              </a:srgbClr>
            </a:solidFill>
            <a:miter lim="400000"/>
          </a:ln>
        </p:spPr>
        <p:txBody>
          <a:bodyPr lIns="0" tIns="0" rIns="0" bIns="0" anchor="ct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sz="2109"/>
          </a:p>
        </p:txBody>
      </p:sp>
      <p:sp>
        <p:nvSpPr>
          <p:cNvPr id="44" name="Shape 117"/>
          <p:cNvSpPr/>
          <p:nvPr/>
        </p:nvSpPr>
        <p:spPr>
          <a:xfrm>
            <a:off x="312460" y="165855"/>
            <a:ext cx="2567627" cy="418384"/>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lgn="l">
              <a:defRPr>
                <a:solidFill>
                  <a:srgbClr val="FFFFFF"/>
                </a:solidFill>
                <a:latin typeface="Gill Sans"/>
                <a:ea typeface="Gill Sans"/>
                <a:cs typeface="Gill Sans"/>
                <a:sym typeface="Gill Sans"/>
              </a:defRPr>
            </a:lvl1pPr>
          </a:lstStyle>
          <a:p>
            <a:pPr lvl="0">
              <a:defRPr sz="1800" cap="none">
                <a:solidFill>
                  <a:srgbClr val="000000"/>
                </a:solidFill>
              </a:defRPr>
            </a:pPr>
            <a:r>
              <a:rPr sz="2250" cap="all">
                <a:solidFill>
                  <a:schemeClr val="bg1"/>
                </a:solidFill>
              </a:rPr>
              <a:t>Point Shooting</a:t>
            </a:r>
          </a:p>
        </p:txBody>
      </p:sp>
      <p:sp>
        <p:nvSpPr>
          <p:cNvPr id="45" name="Shape 118"/>
          <p:cNvSpPr/>
          <p:nvPr/>
        </p:nvSpPr>
        <p:spPr>
          <a:xfrm>
            <a:off x="245865" y="2971800"/>
            <a:ext cx="857250" cy="24526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35719" tIns="35719" rIns="35719" bIns="35719" numCol="1" anchor="ctr">
            <a:spAutoFit/>
          </a:bodyPr>
          <a:lstStyle>
            <a:lvl1pPr>
              <a:defRPr sz="1600" b="1" cap="none">
                <a:solidFill>
                  <a:srgbClr val="FFFFFF"/>
                </a:solidFill>
                <a:latin typeface="Gill Sans"/>
                <a:ea typeface="Gill Sans"/>
                <a:cs typeface="Gill Sans"/>
                <a:sym typeface="Gill Sans"/>
              </a:defRPr>
            </a:lvl1pPr>
          </a:lstStyle>
          <a:p>
            <a:pPr lvl="0" algn="ctr">
              <a:defRPr sz="1800" b="0">
                <a:solidFill>
                  <a:srgbClr val="000000"/>
                </a:solidFill>
              </a:defRPr>
            </a:pPr>
            <a:r>
              <a:rPr sz="1125">
                <a:solidFill>
                  <a:schemeClr val="bg1"/>
                </a:solidFill>
                <a:latin typeface="Gill Sans Ultra Bold" panose="020B0A02020104020203" pitchFamily="34" charset="0"/>
              </a:rPr>
              <a:t>15 Feet</a:t>
            </a:r>
          </a:p>
        </p:txBody>
      </p:sp>
      <p:sp>
        <p:nvSpPr>
          <p:cNvPr id="46" name="Shape 119"/>
          <p:cNvSpPr/>
          <p:nvPr/>
        </p:nvSpPr>
        <p:spPr>
          <a:xfrm>
            <a:off x="1598414" y="2971800"/>
            <a:ext cx="857250" cy="24526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35719" tIns="35719" rIns="35719" bIns="35719" numCol="1" anchor="ctr">
            <a:spAutoFit/>
          </a:bodyPr>
          <a:lstStyle/>
          <a:p>
            <a:pPr algn="ctr"/>
            <a:r>
              <a:rPr sz="1125" dirty="0">
                <a:solidFill>
                  <a:schemeClr val="bg1"/>
                </a:solidFill>
                <a:latin typeface="Gill Sans Ultra Bold" panose="020B0A02020104020203" pitchFamily="34" charset="0"/>
                <a:ea typeface="Gill Sans"/>
                <a:cs typeface="Gill Sans"/>
              </a:rPr>
              <a:t>10 Feet</a:t>
            </a:r>
          </a:p>
        </p:txBody>
      </p:sp>
      <p:sp>
        <p:nvSpPr>
          <p:cNvPr id="47" name="Shape 120"/>
          <p:cNvSpPr/>
          <p:nvPr/>
        </p:nvSpPr>
        <p:spPr>
          <a:xfrm>
            <a:off x="2866430" y="2971800"/>
            <a:ext cx="857250" cy="24526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35719" tIns="35719" rIns="35719" bIns="35719" numCol="1" anchor="ctr">
            <a:spAutoFit/>
          </a:bodyPr>
          <a:lstStyle/>
          <a:p>
            <a:pPr algn="ctr"/>
            <a:r>
              <a:rPr sz="1125" dirty="0">
                <a:solidFill>
                  <a:schemeClr val="bg1"/>
                </a:solidFill>
                <a:latin typeface="Gill Sans Ultra Bold" panose="020B0A02020104020203" pitchFamily="34" charset="0"/>
                <a:ea typeface="Gill Sans"/>
                <a:cs typeface="Gill Sans"/>
              </a:rPr>
              <a:t>5 Feet</a:t>
            </a:r>
          </a:p>
        </p:txBody>
      </p:sp>
      <p:sp>
        <p:nvSpPr>
          <p:cNvPr id="48" name="Shape 121"/>
          <p:cNvSpPr/>
          <p:nvPr/>
        </p:nvSpPr>
        <p:spPr>
          <a:xfrm>
            <a:off x="76200" y="3151105"/>
            <a:ext cx="1303735" cy="41838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35719" tIns="35719" rIns="35719" bIns="35719" numCol="1" anchor="t">
            <a:spAutoFit/>
          </a:bodyPr>
          <a:lstStyle/>
          <a:p>
            <a:pPr lvl="0" algn="ctr">
              <a:defRPr sz="1800" cap="none">
                <a:solidFill>
                  <a:srgbClr val="000000"/>
                </a:solidFill>
              </a:defRPr>
            </a:pPr>
            <a:r>
              <a:rPr sz="1125" dirty="0">
                <a:solidFill>
                  <a:schemeClr val="bg1"/>
                </a:solidFill>
                <a:latin typeface="Gill Sans"/>
                <a:ea typeface="Gill Sans"/>
                <a:cs typeface="Gill Sans"/>
                <a:sym typeface="Gill Sans"/>
              </a:rPr>
              <a:t>Shot Grouping</a:t>
            </a:r>
          </a:p>
          <a:p>
            <a:pPr lvl="0" algn="ctr">
              <a:defRPr sz="1800" cap="none">
                <a:solidFill>
                  <a:srgbClr val="000000"/>
                </a:solidFill>
              </a:defRPr>
            </a:pPr>
            <a:r>
              <a:rPr lang="en-US" sz="1125" dirty="0" smtClean="0">
                <a:solidFill>
                  <a:schemeClr val="bg1"/>
                </a:solidFill>
                <a:latin typeface="Gill Sans"/>
                <a:ea typeface="Gill Sans"/>
                <a:cs typeface="Gill Sans"/>
                <a:sym typeface="Gill Sans"/>
              </a:rPr>
              <a:t>15</a:t>
            </a:r>
            <a:r>
              <a:rPr sz="1125" dirty="0" smtClean="0">
                <a:solidFill>
                  <a:schemeClr val="bg1"/>
                </a:solidFill>
                <a:latin typeface="Gill Sans"/>
                <a:ea typeface="Gill Sans"/>
                <a:cs typeface="Gill Sans"/>
                <a:sym typeface="Gill Sans"/>
              </a:rPr>
              <a:t>.</a:t>
            </a:r>
            <a:r>
              <a:rPr lang="en-US" sz="1125" dirty="0" smtClean="0">
                <a:solidFill>
                  <a:schemeClr val="bg1"/>
                </a:solidFill>
                <a:latin typeface="Gill Sans"/>
                <a:ea typeface="Gill Sans"/>
                <a:cs typeface="Gill Sans"/>
                <a:sym typeface="Gill Sans"/>
              </a:rPr>
              <a:t>8</a:t>
            </a:r>
            <a:r>
              <a:rPr sz="1125" dirty="0" smtClean="0">
                <a:solidFill>
                  <a:schemeClr val="bg1"/>
                </a:solidFill>
                <a:latin typeface="Gill Sans"/>
                <a:ea typeface="Gill Sans"/>
                <a:cs typeface="Gill Sans"/>
                <a:sym typeface="Gill Sans"/>
              </a:rPr>
              <a:t> </a:t>
            </a:r>
            <a:r>
              <a:rPr sz="1125" dirty="0">
                <a:solidFill>
                  <a:schemeClr val="bg1"/>
                </a:solidFill>
                <a:latin typeface="Gill Sans"/>
                <a:ea typeface="Gill Sans"/>
                <a:cs typeface="Gill Sans"/>
                <a:sym typeface="Gill Sans"/>
              </a:rPr>
              <a:t>Inches Across</a:t>
            </a:r>
          </a:p>
        </p:txBody>
      </p:sp>
      <p:sp>
        <p:nvSpPr>
          <p:cNvPr id="49" name="Shape 122"/>
          <p:cNvSpPr/>
          <p:nvPr/>
        </p:nvSpPr>
        <p:spPr>
          <a:xfrm>
            <a:off x="1371600" y="3151105"/>
            <a:ext cx="1325880" cy="41838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35719" tIns="35719" rIns="35719" bIns="35719" numCol="1" anchor="t">
            <a:spAutoFit/>
          </a:bodyPr>
          <a:lstStyle/>
          <a:p>
            <a:pPr lvl="0" algn="ctr">
              <a:defRPr sz="1800" cap="none">
                <a:solidFill>
                  <a:srgbClr val="000000"/>
                </a:solidFill>
              </a:defRPr>
            </a:pPr>
            <a:r>
              <a:rPr sz="1125" dirty="0">
                <a:solidFill>
                  <a:schemeClr val="bg1"/>
                </a:solidFill>
                <a:latin typeface="Gill Sans"/>
                <a:ea typeface="Gill Sans"/>
                <a:cs typeface="Gill Sans"/>
                <a:sym typeface="Gill Sans"/>
              </a:rPr>
              <a:t>Shot Grouping</a:t>
            </a:r>
          </a:p>
          <a:p>
            <a:pPr lvl="0" algn="ctr">
              <a:defRPr sz="1800" cap="none">
                <a:solidFill>
                  <a:srgbClr val="000000"/>
                </a:solidFill>
              </a:defRPr>
            </a:pPr>
            <a:r>
              <a:rPr lang="en-US" sz="1125" dirty="0" smtClean="0">
                <a:solidFill>
                  <a:schemeClr val="bg1"/>
                </a:solidFill>
                <a:latin typeface="Gill Sans"/>
                <a:ea typeface="Gill Sans"/>
                <a:cs typeface="Gill Sans"/>
                <a:sym typeface="Gill Sans"/>
              </a:rPr>
              <a:t>10</a:t>
            </a:r>
            <a:r>
              <a:rPr sz="1125" dirty="0" smtClean="0">
                <a:solidFill>
                  <a:schemeClr val="bg1"/>
                </a:solidFill>
                <a:latin typeface="Gill Sans"/>
                <a:ea typeface="Gill Sans"/>
                <a:cs typeface="Gill Sans"/>
                <a:sym typeface="Gill Sans"/>
              </a:rPr>
              <a:t>.</a:t>
            </a:r>
            <a:r>
              <a:rPr lang="en-US" sz="1125" dirty="0" smtClean="0">
                <a:solidFill>
                  <a:schemeClr val="bg1"/>
                </a:solidFill>
                <a:latin typeface="Gill Sans"/>
                <a:ea typeface="Gill Sans"/>
                <a:cs typeface="Gill Sans"/>
                <a:sym typeface="Gill Sans"/>
              </a:rPr>
              <a:t>5</a:t>
            </a:r>
            <a:r>
              <a:rPr sz="1125" dirty="0" smtClean="0">
                <a:solidFill>
                  <a:schemeClr val="bg1"/>
                </a:solidFill>
                <a:latin typeface="Gill Sans"/>
                <a:ea typeface="Gill Sans"/>
                <a:cs typeface="Gill Sans"/>
                <a:sym typeface="Gill Sans"/>
              </a:rPr>
              <a:t> </a:t>
            </a:r>
            <a:r>
              <a:rPr sz="1125" dirty="0">
                <a:solidFill>
                  <a:schemeClr val="bg1"/>
                </a:solidFill>
                <a:latin typeface="Gill Sans"/>
                <a:ea typeface="Gill Sans"/>
                <a:cs typeface="Gill Sans"/>
                <a:sym typeface="Gill Sans"/>
              </a:rPr>
              <a:t>Inches Across</a:t>
            </a:r>
          </a:p>
        </p:txBody>
      </p:sp>
      <p:sp>
        <p:nvSpPr>
          <p:cNvPr id="50" name="Shape 123"/>
          <p:cNvSpPr/>
          <p:nvPr/>
        </p:nvSpPr>
        <p:spPr>
          <a:xfrm>
            <a:off x="2696766" y="3151105"/>
            <a:ext cx="1196578" cy="41838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35719" tIns="35719" rIns="35719" bIns="35719" numCol="1" anchor="t">
            <a:spAutoFit/>
          </a:bodyPr>
          <a:lstStyle/>
          <a:p>
            <a:pPr lvl="0" algn="ctr">
              <a:defRPr sz="1800" cap="none">
                <a:solidFill>
                  <a:srgbClr val="000000"/>
                </a:solidFill>
              </a:defRPr>
            </a:pPr>
            <a:r>
              <a:rPr sz="1125" dirty="0">
                <a:solidFill>
                  <a:schemeClr val="bg1"/>
                </a:solidFill>
                <a:latin typeface="Gill Sans"/>
                <a:ea typeface="Gill Sans"/>
                <a:cs typeface="Gill Sans"/>
                <a:sym typeface="Gill Sans"/>
              </a:rPr>
              <a:t>Shot Grouping</a:t>
            </a:r>
          </a:p>
          <a:p>
            <a:pPr lvl="0" algn="ctr">
              <a:defRPr sz="1800" cap="none">
                <a:solidFill>
                  <a:srgbClr val="000000"/>
                </a:solidFill>
              </a:defRPr>
            </a:pPr>
            <a:r>
              <a:rPr lang="en-US" sz="1125" dirty="0" smtClean="0">
                <a:solidFill>
                  <a:schemeClr val="bg1"/>
                </a:solidFill>
                <a:latin typeface="Gill Sans"/>
                <a:ea typeface="Gill Sans"/>
                <a:cs typeface="Gill Sans"/>
                <a:sym typeface="Gill Sans"/>
              </a:rPr>
              <a:t>5.2</a:t>
            </a:r>
            <a:r>
              <a:rPr sz="1125" dirty="0" smtClean="0">
                <a:solidFill>
                  <a:schemeClr val="bg1"/>
                </a:solidFill>
                <a:latin typeface="Gill Sans"/>
                <a:ea typeface="Gill Sans"/>
                <a:cs typeface="Gill Sans"/>
                <a:sym typeface="Gill Sans"/>
              </a:rPr>
              <a:t> </a:t>
            </a:r>
            <a:r>
              <a:rPr sz="1125" dirty="0">
                <a:solidFill>
                  <a:schemeClr val="bg1"/>
                </a:solidFill>
                <a:latin typeface="Gill Sans"/>
                <a:ea typeface="Gill Sans"/>
                <a:cs typeface="Gill Sans"/>
                <a:sym typeface="Gill Sans"/>
              </a:rPr>
              <a:t>Inch Across</a:t>
            </a:r>
          </a:p>
        </p:txBody>
      </p:sp>
      <p:sp>
        <p:nvSpPr>
          <p:cNvPr id="36" name="Shape 112">
            <a:hlinkClick r:id="rId6" action="ppaction://hlinksldjump"/>
          </p:cNvPr>
          <p:cNvSpPr/>
          <p:nvPr/>
        </p:nvSpPr>
        <p:spPr>
          <a:xfrm>
            <a:off x="685800" y="5715000"/>
            <a:ext cx="914400" cy="914400"/>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7"/>
          </a:blipFill>
          <a:ln w="50800">
            <a:solidFill>
              <a:srgbClr val="FFFFFF"/>
            </a:solidFill>
            <a:miter lim="400000"/>
          </a:ln>
          <a:extLst>
            <a:ext uri="{C572A759-6A51-4108-AA02-DFA0A04FC94B}">
              <ma14:wrappingTextBoxFlag xmlns:ma14="http://schemas.microsoft.com/office/mac/drawingml/2011/main" val="1"/>
            </a:ext>
          </a:extLst>
        </p:spPr>
        <p:txBody>
          <a:bodyPr lIns="0" tIns="0" rIns="0" bIns="0" anchor="ctr"/>
          <a:lstStyle/>
          <a:p>
            <a:pPr algn="ctr"/>
            <a:r>
              <a:rPr sz="1400" dirty="0">
                <a:solidFill>
                  <a:schemeClr val="bg1"/>
                </a:solidFill>
                <a:latin typeface="Gill Sans"/>
                <a:ea typeface="Gill Sans"/>
                <a:cs typeface="Gill Sans"/>
              </a:rPr>
              <a:t>One </a:t>
            </a:r>
            <a:endParaRPr lang="en-US" sz="1400" dirty="0">
              <a:solidFill>
                <a:schemeClr val="bg1"/>
              </a:solidFill>
              <a:latin typeface="Gill Sans"/>
              <a:ea typeface="Gill Sans"/>
              <a:cs typeface="Gill Sans"/>
            </a:endParaRPr>
          </a:p>
          <a:p>
            <a:pPr algn="ctr"/>
            <a:r>
              <a:rPr sz="1400" dirty="0">
                <a:solidFill>
                  <a:schemeClr val="bg1"/>
                </a:solidFill>
                <a:latin typeface="Gill Sans"/>
                <a:ea typeface="Gill Sans"/>
                <a:cs typeface="Gill Sans"/>
              </a:rPr>
              <a:t>Degree</a:t>
            </a:r>
          </a:p>
        </p:txBody>
      </p:sp>
      <p:sp>
        <p:nvSpPr>
          <p:cNvPr id="37" name="Shape 113">
            <a:hlinkClick r:id="rId8" action="ppaction://hlinksldjump"/>
          </p:cNvPr>
          <p:cNvSpPr/>
          <p:nvPr/>
        </p:nvSpPr>
        <p:spPr>
          <a:xfrm>
            <a:off x="1828800" y="5715000"/>
            <a:ext cx="914400" cy="914400"/>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7"/>
          </a:blipFill>
          <a:ln w="50800">
            <a:solidFill>
              <a:srgbClr val="FFFFFF"/>
            </a:solidFill>
            <a:miter lim="400000"/>
          </a:ln>
          <a:extLst>
            <a:ext uri="{C572A759-6A51-4108-AA02-DFA0A04FC94B}">
              <ma14:wrappingTextBoxFlag xmlns:ma14="http://schemas.microsoft.com/office/mac/drawingml/2011/main" val="1"/>
            </a:ext>
          </a:extLst>
        </p:spPr>
        <p:txBody>
          <a:bodyPr lIns="0" tIns="0" rIns="0" bIns="0" anchor="ctr"/>
          <a:lstStyle>
            <a:lvl1pPr>
              <a:defRPr sz="16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lvl1pPr>
          </a:lstStyle>
          <a:p>
            <a:pPr lvl="0" algn="ctr">
              <a:defRPr sz="1800">
                <a:solidFill>
                  <a:srgbClr val="000000"/>
                </a:solidFill>
                <a:effectLst/>
              </a:defRPr>
            </a:pPr>
            <a:r>
              <a:rPr sz="1400" dirty="0">
                <a:solidFill>
                  <a:schemeClr val="bg1"/>
                </a:solidFill>
              </a:rPr>
              <a:t>Two </a:t>
            </a:r>
            <a:endParaRPr lang="en-US" sz="1400" dirty="0" smtClean="0">
              <a:solidFill>
                <a:schemeClr val="bg1"/>
              </a:solidFill>
            </a:endParaRPr>
          </a:p>
          <a:p>
            <a:pPr lvl="0" algn="ctr">
              <a:defRPr sz="1800">
                <a:solidFill>
                  <a:srgbClr val="000000"/>
                </a:solidFill>
                <a:effectLst/>
              </a:defRPr>
            </a:pPr>
            <a:r>
              <a:rPr sz="1400" dirty="0" smtClean="0">
                <a:solidFill>
                  <a:schemeClr val="bg1"/>
                </a:solidFill>
              </a:rPr>
              <a:t>Degrees</a:t>
            </a:r>
            <a:endParaRPr sz="1400" dirty="0">
              <a:solidFill>
                <a:schemeClr val="bg1"/>
              </a:solidFill>
            </a:endParaRPr>
          </a:p>
        </p:txBody>
      </p:sp>
      <p:sp>
        <p:nvSpPr>
          <p:cNvPr id="38" name="Shape 114">
            <a:hlinkClick r:id="rId9" action="ppaction://hlinksldjump"/>
          </p:cNvPr>
          <p:cNvSpPr/>
          <p:nvPr/>
        </p:nvSpPr>
        <p:spPr>
          <a:xfrm>
            <a:off x="2971800" y="5715000"/>
            <a:ext cx="914400" cy="914400"/>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7"/>
          </a:blipFill>
          <a:ln w="50800">
            <a:solidFill>
              <a:srgbClr val="FFFFFF"/>
            </a:solidFill>
            <a:miter lim="400000"/>
          </a:ln>
          <a:extLst>
            <a:ext uri="{C572A759-6A51-4108-AA02-DFA0A04FC94B}">
              <ma14:wrappingTextBoxFlag xmlns:ma14="http://schemas.microsoft.com/office/mac/drawingml/2011/main" val="1"/>
            </a:ext>
          </a:extLst>
        </p:spPr>
        <p:txBody>
          <a:bodyPr lIns="0" tIns="0" rIns="0" bIns="0" anchor="ctr"/>
          <a:lstStyle>
            <a:lvl1pPr>
              <a:defRPr sz="16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lvl1pPr>
          </a:lstStyle>
          <a:p>
            <a:pPr lvl="0" algn="ctr">
              <a:defRPr sz="1800">
                <a:solidFill>
                  <a:srgbClr val="000000"/>
                </a:solidFill>
                <a:effectLst/>
              </a:defRPr>
            </a:pPr>
            <a:r>
              <a:rPr sz="1400" dirty="0" smtClean="0">
                <a:solidFill>
                  <a:schemeClr val="bg1"/>
                </a:solidFill>
              </a:rPr>
              <a:t>Three</a:t>
            </a:r>
            <a:r>
              <a:rPr lang="en-US" sz="1400" dirty="0" smtClean="0">
                <a:solidFill>
                  <a:schemeClr val="bg1"/>
                </a:solidFill>
              </a:rPr>
              <a:t> </a:t>
            </a:r>
          </a:p>
          <a:p>
            <a:pPr lvl="0" algn="ctr">
              <a:defRPr sz="1800">
                <a:solidFill>
                  <a:srgbClr val="000000"/>
                </a:solidFill>
                <a:effectLst/>
              </a:defRPr>
            </a:pPr>
            <a:r>
              <a:rPr sz="1400" dirty="0" smtClean="0">
                <a:solidFill>
                  <a:schemeClr val="bg1"/>
                </a:solidFill>
              </a:rPr>
              <a:t>Degrees</a:t>
            </a:r>
            <a:endParaRPr sz="1400" dirty="0">
              <a:solidFill>
                <a:schemeClr val="bg1"/>
              </a:solidFill>
            </a:endParaRPr>
          </a:p>
        </p:txBody>
      </p:sp>
      <p:sp>
        <p:nvSpPr>
          <p:cNvPr id="39" name="Shape 115">
            <a:hlinkClick r:id="rId10" action="ppaction://hlinksldjump"/>
          </p:cNvPr>
          <p:cNvSpPr/>
          <p:nvPr/>
        </p:nvSpPr>
        <p:spPr>
          <a:xfrm>
            <a:off x="4114800" y="5715000"/>
            <a:ext cx="914400" cy="914400"/>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7"/>
          </a:blipFill>
          <a:ln w="50800">
            <a:solidFill>
              <a:srgbClr val="FFFFFF"/>
            </a:solidFill>
            <a:miter lim="400000"/>
          </a:ln>
          <a:extLst>
            <a:ext uri="{C572A759-6A51-4108-AA02-DFA0A04FC94B}">
              <ma14:wrappingTextBoxFlag xmlns:ma14="http://schemas.microsoft.com/office/mac/drawingml/2011/main" val="1"/>
            </a:ext>
          </a:extLst>
        </p:spPr>
        <p:txBody>
          <a:bodyPr lIns="0" tIns="0" rIns="0" bIns="0" anchor="ctr"/>
          <a:lstStyle>
            <a:lvl1pPr>
              <a:defRPr sz="16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lvl1pPr>
          </a:lstStyle>
          <a:p>
            <a:pPr lvl="0" algn="ctr">
              <a:defRPr sz="1800">
                <a:solidFill>
                  <a:srgbClr val="000000"/>
                </a:solidFill>
                <a:effectLst/>
              </a:defRPr>
            </a:pPr>
            <a:r>
              <a:rPr sz="1400" dirty="0">
                <a:solidFill>
                  <a:schemeClr val="bg1"/>
                </a:solidFill>
              </a:rPr>
              <a:t>Four </a:t>
            </a:r>
            <a:endParaRPr lang="en-US" sz="1400" dirty="0" smtClean="0">
              <a:solidFill>
                <a:schemeClr val="bg1"/>
              </a:solidFill>
            </a:endParaRPr>
          </a:p>
          <a:p>
            <a:pPr lvl="0" algn="ctr">
              <a:defRPr sz="1800">
                <a:solidFill>
                  <a:srgbClr val="000000"/>
                </a:solidFill>
                <a:effectLst/>
              </a:defRPr>
            </a:pPr>
            <a:r>
              <a:rPr sz="1400" dirty="0" smtClean="0">
                <a:solidFill>
                  <a:schemeClr val="bg1"/>
                </a:solidFill>
              </a:rPr>
              <a:t>Degrees</a:t>
            </a:r>
            <a:endParaRPr sz="1400" dirty="0">
              <a:solidFill>
                <a:schemeClr val="bg1"/>
              </a:solidFill>
            </a:endParaRPr>
          </a:p>
        </p:txBody>
      </p:sp>
      <p:sp>
        <p:nvSpPr>
          <p:cNvPr id="40" name="Shape 116">
            <a:hlinkClick r:id="rId11" action="ppaction://hlinksldjump"/>
          </p:cNvPr>
          <p:cNvSpPr/>
          <p:nvPr/>
        </p:nvSpPr>
        <p:spPr>
          <a:xfrm>
            <a:off x="5257800" y="5715000"/>
            <a:ext cx="914400" cy="914400"/>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7"/>
          </a:blipFill>
          <a:ln w="50800">
            <a:solidFill>
              <a:srgbClr val="FF9E0B"/>
            </a:solidFill>
            <a:miter lim="400000"/>
          </a:ln>
          <a:extLst>
            <a:ext uri="{C572A759-6A51-4108-AA02-DFA0A04FC94B}">
              <ma14:wrappingTextBoxFlag xmlns:ma14="http://schemas.microsoft.com/office/mac/drawingml/2011/main" val="1"/>
            </a:ext>
          </a:extLst>
        </p:spPr>
        <p:txBody>
          <a:bodyPr lIns="0" tIns="0" rIns="0" bIns="0" anchor="ctr"/>
          <a:lstStyle/>
          <a:p>
            <a:pPr algn="ctr"/>
            <a:r>
              <a:rPr sz="1400" dirty="0">
                <a:solidFill>
                  <a:schemeClr val="bg1"/>
                </a:solidFill>
                <a:latin typeface="Gill Sans"/>
                <a:ea typeface="Gill Sans"/>
                <a:cs typeface="Gill Sans"/>
              </a:rPr>
              <a:t>Five</a:t>
            </a:r>
            <a:endParaRPr lang="en-US" sz="1400" dirty="0">
              <a:solidFill>
                <a:schemeClr val="bg1"/>
              </a:solidFill>
              <a:latin typeface="Gill Sans"/>
              <a:ea typeface="Gill Sans"/>
              <a:cs typeface="Gill Sans"/>
            </a:endParaRPr>
          </a:p>
          <a:p>
            <a:pPr algn="ctr"/>
            <a:r>
              <a:rPr sz="1400" dirty="0">
                <a:solidFill>
                  <a:schemeClr val="bg1"/>
                </a:solidFill>
                <a:latin typeface="Gill Sans"/>
                <a:ea typeface="Gill Sans"/>
                <a:cs typeface="Gill Sans"/>
              </a:rPr>
              <a:t> Degrees</a:t>
            </a:r>
          </a:p>
        </p:txBody>
      </p:sp>
      <p:sp>
        <p:nvSpPr>
          <p:cNvPr id="41" name="Shape 126">
            <a:hlinkClick r:id="rId12" action="ppaction://hlinksldjump"/>
          </p:cNvPr>
          <p:cNvSpPr/>
          <p:nvPr/>
        </p:nvSpPr>
        <p:spPr>
          <a:xfrm>
            <a:off x="6400800" y="5715000"/>
            <a:ext cx="914400" cy="914400"/>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7"/>
          </a:blipFill>
          <a:ln w="50800">
            <a:solidFill>
              <a:srgbClr val="FFFFFF"/>
            </a:solidFill>
            <a:miter lim="400000"/>
          </a:ln>
          <a:extLst>
            <a:ext uri="{C572A759-6A51-4108-AA02-DFA0A04FC94B}">
              <ma14:wrappingTextBoxFlag xmlns:ma14="http://schemas.microsoft.com/office/mac/drawingml/2011/main" val="1"/>
            </a:ext>
          </a:extLst>
        </p:spPr>
        <p:txBody>
          <a:bodyPr lIns="0" tIns="0" rIns="0" bIns="0" anchor="ctr"/>
          <a:lstStyle>
            <a:lvl1pPr>
              <a:defRPr sz="16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lvl1pPr>
          </a:lstStyle>
          <a:p>
            <a:pPr lvl="0" algn="ctr">
              <a:defRPr sz="1800">
                <a:solidFill>
                  <a:srgbClr val="000000"/>
                </a:solidFill>
                <a:effectLst/>
              </a:defRPr>
            </a:pPr>
            <a:r>
              <a:rPr sz="1400" dirty="0">
                <a:solidFill>
                  <a:schemeClr val="bg1"/>
                </a:solidFill>
              </a:rPr>
              <a:t>Six </a:t>
            </a:r>
            <a:endParaRPr lang="en-US" sz="1400" dirty="0" smtClean="0">
              <a:solidFill>
                <a:schemeClr val="bg1"/>
              </a:solidFill>
            </a:endParaRPr>
          </a:p>
          <a:p>
            <a:pPr lvl="0" algn="ctr">
              <a:defRPr sz="1800">
                <a:solidFill>
                  <a:srgbClr val="000000"/>
                </a:solidFill>
                <a:effectLst/>
              </a:defRPr>
            </a:pPr>
            <a:r>
              <a:rPr sz="1400" dirty="0" smtClean="0">
                <a:solidFill>
                  <a:schemeClr val="bg1"/>
                </a:solidFill>
              </a:rPr>
              <a:t>Degrees</a:t>
            </a:r>
            <a:endParaRPr sz="1400" dirty="0">
              <a:solidFill>
                <a:schemeClr val="bg1"/>
              </a:solidFill>
            </a:endParaRPr>
          </a:p>
        </p:txBody>
      </p:sp>
      <p:sp>
        <p:nvSpPr>
          <p:cNvPr id="42" name="Shape 133">
            <a:hlinkClick r:id="rId13" action="ppaction://hlinksldjump"/>
          </p:cNvPr>
          <p:cNvSpPr/>
          <p:nvPr/>
        </p:nvSpPr>
        <p:spPr>
          <a:xfrm>
            <a:off x="7543800" y="5715000"/>
            <a:ext cx="914400" cy="914400"/>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7"/>
          </a:blipFill>
          <a:ln w="50800">
            <a:solidFill>
              <a:srgbClr val="FFFFFF"/>
            </a:solidFill>
            <a:miter lim="400000"/>
          </a:ln>
          <a:extLst>
            <a:ext uri="{C572A759-6A51-4108-AA02-DFA0A04FC94B}">
              <ma14:wrappingTextBoxFlag xmlns:ma14="http://schemas.microsoft.com/office/mac/drawingml/2011/main" val="1"/>
            </a:ext>
          </a:extLst>
        </p:spPr>
        <p:txBody>
          <a:bodyPr lIns="0" tIns="0" rIns="0" bIns="0" anchor="ctr"/>
          <a:lstStyle>
            <a:lvl1pPr>
              <a:defRPr sz="16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lvl1pPr>
          </a:lstStyle>
          <a:p>
            <a:pPr lvl="0" algn="ctr">
              <a:defRPr sz="1800">
                <a:solidFill>
                  <a:srgbClr val="000000"/>
                </a:solidFill>
                <a:effectLst/>
              </a:defRPr>
            </a:pPr>
            <a:r>
              <a:rPr sz="1400" dirty="0" smtClean="0">
                <a:solidFill>
                  <a:schemeClr val="bg1"/>
                </a:solidFill>
              </a:rPr>
              <a:t>Seven</a:t>
            </a:r>
            <a:r>
              <a:rPr lang="en-US" sz="1400" dirty="0" smtClean="0">
                <a:solidFill>
                  <a:schemeClr val="bg1"/>
                </a:solidFill>
              </a:rPr>
              <a:t> </a:t>
            </a:r>
          </a:p>
          <a:p>
            <a:pPr lvl="0" algn="ctr">
              <a:defRPr sz="1800">
                <a:solidFill>
                  <a:srgbClr val="000000"/>
                </a:solidFill>
                <a:effectLst/>
              </a:defRPr>
            </a:pPr>
            <a:r>
              <a:rPr sz="1400" dirty="0" smtClean="0">
                <a:solidFill>
                  <a:schemeClr val="bg1"/>
                </a:solidFill>
              </a:rPr>
              <a:t>Degrees</a:t>
            </a:r>
            <a:endParaRPr sz="1400" dirty="0">
              <a:solidFill>
                <a:schemeClr val="bg1"/>
              </a:solidFill>
            </a:endParaRPr>
          </a:p>
        </p:txBody>
      </p:sp>
      <p:sp>
        <p:nvSpPr>
          <p:cNvPr id="29" name="Shape 133">
            <a:hlinkClick r:id="rId14" action="ppaction://hlinksldjump"/>
          </p:cNvPr>
          <p:cNvSpPr/>
          <p:nvPr/>
        </p:nvSpPr>
        <p:spPr>
          <a:xfrm>
            <a:off x="8142854" y="108300"/>
            <a:ext cx="848406" cy="411286"/>
          </a:xfrm>
          <a:prstGeom prst="roundRect">
            <a:avLst>
              <a:gd name="adj" fmla="val 13882"/>
            </a:avLst>
          </a:prstGeom>
          <a:blipFill>
            <a:blip r:embed="rId7"/>
          </a:blipFill>
          <a:ln w="31750">
            <a:solidFill>
              <a:srgbClr val="FFFFFF"/>
            </a:solidFill>
            <a:miter lim="400000"/>
          </a:ln>
          <a:extLst>
            <a:ext uri="{C572A759-6A51-4108-AA02-DFA0A04FC94B}">
              <ma14:wrappingTextBoxFlag xmlns:ma14="http://schemas.microsoft.com/office/mac/drawingml/2011/main" val="1"/>
            </a:ext>
          </a:extLst>
        </p:spPr>
        <p:txBody>
          <a:bodyPr lIns="62508" tIns="62508" rIns="62508" bIns="62508" anchor="ctr"/>
          <a:lstStyle/>
          <a:p>
            <a:pPr algn="ctr"/>
            <a:r>
              <a:rPr lang="en-US" sz="1600" b="1" dirty="0">
                <a:solidFill>
                  <a:srgbClr val="FFFFFF"/>
                </a:solidFill>
                <a:effectLst>
                  <a:outerShdw blurRad="25400" dist="42435" dir="2388334" rotWithShape="0">
                    <a:srgbClr val="000000">
                      <a:alpha val="48275"/>
                    </a:srgbClr>
                  </a:outerShdw>
                </a:effectLst>
                <a:latin typeface="+mn-lt"/>
                <a:ea typeface="Gill Sans"/>
                <a:cs typeface="Gill Sans"/>
                <a:sym typeface="Gill Sans"/>
              </a:rPr>
              <a:t>Exit</a:t>
            </a:r>
            <a:endParaRPr sz="1600" b="1" dirty="0">
              <a:solidFill>
                <a:srgbClr val="FFFFFF"/>
              </a:solidFill>
              <a:effectLst>
                <a:outerShdw blurRad="25400" dist="42435" dir="2388334" rotWithShape="0">
                  <a:srgbClr val="000000">
                    <a:alpha val="48275"/>
                  </a:srgbClr>
                </a:outerShdw>
              </a:effectLst>
              <a:latin typeface="+mn-lt"/>
              <a:ea typeface="Gill Sans"/>
              <a:cs typeface="Gill Sans"/>
              <a:sym typeface="Gill Sans"/>
            </a:endParaRPr>
          </a:p>
        </p:txBody>
      </p:sp>
      <p:sp>
        <p:nvSpPr>
          <p:cNvPr id="30" name="Shape 134"/>
          <p:cNvSpPr/>
          <p:nvPr/>
        </p:nvSpPr>
        <p:spPr>
          <a:xfrm>
            <a:off x="320055" y="495067"/>
            <a:ext cx="6619697" cy="266933"/>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lgn="l">
              <a:defRPr sz="1800" cap="none">
                <a:solidFill>
                  <a:srgbClr val="FFFFFF"/>
                </a:solidFill>
                <a:latin typeface="Gill Sans"/>
                <a:ea typeface="Gill Sans"/>
                <a:cs typeface="Gill Sans"/>
                <a:sym typeface="Gill Sans"/>
              </a:defRPr>
            </a:lvl1pPr>
          </a:lstStyle>
          <a:p>
            <a:pPr lvl="0">
              <a:defRPr>
                <a:solidFill>
                  <a:srgbClr val="000000"/>
                </a:solidFill>
              </a:defRPr>
            </a:pPr>
            <a:r>
              <a:rPr sz="1266" dirty="0">
                <a:solidFill>
                  <a:schemeClr val="bg1"/>
                </a:solidFill>
              </a:rPr>
              <a:t>See how accuracy increases or </a:t>
            </a:r>
            <a:r>
              <a:rPr sz="1266" dirty="0" smtClean="0">
                <a:solidFill>
                  <a:schemeClr val="bg1"/>
                </a:solidFill>
              </a:rPr>
              <a:t>decrease</a:t>
            </a:r>
            <a:r>
              <a:rPr lang="en-US" sz="1266" dirty="0" smtClean="0">
                <a:solidFill>
                  <a:schemeClr val="bg1"/>
                </a:solidFill>
              </a:rPr>
              <a:t>s</a:t>
            </a:r>
            <a:r>
              <a:rPr sz="1266" dirty="0" smtClean="0">
                <a:solidFill>
                  <a:schemeClr val="bg1"/>
                </a:solidFill>
              </a:rPr>
              <a:t> </a:t>
            </a:r>
            <a:r>
              <a:rPr sz="1266" dirty="0">
                <a:solidFill>
                  <a:schemeClr val="bg1"/>
                </a:solidFill>
              </a:rPr>
              <a:t>by tapping the different “degrees of error” below.</a:t>
            </a:r>
          </a:p>
        </p:txBody>
      </p:sp>
    </p:spTree>
    <p:custDataLst>
      <p:tags r:id="rId1"/>
    </p:custDataLst>
    <p:extLst>
      <p:ext uri="{BB962C8B-B14F-4D97-AF65-F5344CB8AC3E}">
        <p14:creationId xmlns:p14="http://schemas.microsoft.com/office/powerpoint/2010/main" val="569386318"/>
      </p:ext>
    </p:extLst>
  </p:cSld>
  <p:clrMapOvr>
    <a:masterClrMapping/>
  </p:clrMapOvr>
  <mc:AlternateContent xmlns:mc="http://schemas.openxmlformats.org/markup-compatibility/2006">
    <mc:Choice xmlns:p14="http://schemas.microsoft.com/office/powerpoint/2010/main" Requires="p14">
      <p:transition p14:dur="0"/>
    </mc:Choice>
    <mc:Fallback>
      <p:transition xmlns:p14="http://schemas.microsoft.com/office/powerpoint/2010/main"/>
    </mc:Fallback>
  </mc:AlternateContent>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73" name="USPSA Target-01.tiff"/>
          <p:cNvPicPr/>
          <p:nvPr/>
        </p:nvPicPr>
        <p:blipFill>
          <a:blip r:embed="rId4" cstate="print">
            <a:extLst>
              <a:ext uri="{28A0092B-C50C-407E-A947-70E740481C1C}">
                <a14:useLocalDpi xmlns:a14="http://schemas.microsoft.com/office/drawing/2010/main"/>
              </a:ext>
            </a:extLst>
          </a:blip>
          <a:stretch>
            <a:fillRect/>
          </a:stretch>
        </p:blipFill>
        <p:spPr>
          <a:xfrm>
            <a:off x="2455664" y="3562946"/>
            <a:ext cx="1687711" cy="1962953"/>
          </a:xfrm>
          <a:prstGeom prst="rect">
            <a:avLst/>
          </a:prstGeom>
          <a:ln w="12700">
            <a:miter lim="400000"/>
          </a:ln>
        </p:spPr>
      </p:pic>
      <p:pic>
        <p:nvPicPr>
          <p:cNvPr id="274" name="USPSA Target-01.tiff"/>
          <p:cNvPicPr/>
          <p:nvPr/>
        </p:nvPicPr>
        <p:blipFill>
          <a:blip r:embed="rId4" cstate="print">
            <a:extLst>
              <a:ext uri="{28A0092B-C50C-407E-A947-70E740481C1C}">
                <a14:useLocalDpi xmlns:a14="http://schemas.microsoft.com/office/drawing/2010/main"/>
              </a:ext>
            </a:extLst>
          </a:blip>
          <a:stretch>
            <a:fillRect/>
          </a:stretch>
        </p:blipFill>
        <p:spPr>
          <a:xfrm>
            <a:off x="1178719" y="3527227"/>
            <a:ext cx="1687711" cy="1962953"/>
          </a:xfrm>
          <a:prstGeom prst="rect">
            <a:avLst/>
          </a:prstGeom>
          <a:ln w="12700">
            <a:miter lim="400000"/>
          </a:ln>
        </p:spPr>
      </p:pic>
      <p:pic>
        <p:nvPicPr>
          <p:cNvPr id="275" name="USPSA Target-01.tiff"/>
          <p:cNvPicPr/>
          <p:nvPr/>
        </p:nvPicPr>
        <p:blipFill>
          <a:blip r:embed="rId4" cstate="print">
            <a:extLst>
              <a:ext uri="{28A0092B-C50C-407E-A947-70E740481C1C}">
                <a14:useLocalDpi xmlns:a14="http://schemas.microsoft.com/office/drawing/2010/main"/>
              </a:ext>
            </a:extLst>
          </a:blip>
          <a:stretch>
            <a:fillRect/>
          </a:stretch>
        </p:blipFill>
        <p:spPr>
          <a:xfrm>
            <a:off x="-133945" y="3527227"/>
            <a:ext cx="1687711" cy="1962953"/>
          </a:xfrm>
          <a:prstGeom prst="rect">
            <a:avLst/>
          </a:prstGeom>
          <a:ln w="12700">
            <a:miter lim="400000"/>
          </a:ln>
        </p:spPr>
      </p:pic>
      <p:sp>
        <p:nvSpPr>
          <p:cNvPr id="276" name="Shape 276"/>
          <p:cNvSpPr/>
          <p:nvPr/>
        </p:nvSpPr>
        <p:spPr>
          <a:xfrm>
            <a:off x="661813" y="1558230"/>
            <a:ext cx="92689" cy="107156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2600">
              <a:alpha val="50000"/>
            </a:srgbClr>
          </a:solidFill>
          <a:ln w="12700">
            <a:miter lim="400000"/>
          </a:ln>
        </p:spPr>
        <p:txBody>
          <a:bodyPr lIns="0" tIns="0" rIns="0" bIns="0" anchor="ct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sz="2109"/>
          </a:p>
        </p:txBody>
      </p:sp>
      <p:sp>
        <p:nvSpPr>
          <p:cNvPr id="277" name="Shape 277"/>
          <p:cNvSpPr/>
          <p:nvPr/>
        </p:nvSpPr>
        <p:spPr>
          <a:xfrm>
            <a:off x="1970218" y="1772543"/>
            <a:ext cx="53579" cy="658619"/>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6"/>
                </a:cubicBezTo>
                <a:cubicBezTo>
                  <a:pt x="12954" y="20639"/>
                  <a:pt x="6724" y="20639"/>
                  <a:pt x="2882" y="16796"/>
                </a:cubicBezTo>
                <a:cubicBezTo>
                  <a:pt x="-961" y="12954"/>
                  <a:pt x="-961" y="6724"/>
                  <a:pt x="2882" y="2882"/>
                </a:cubicBezTo>
                <a:cubicBezTo>
                  <a:pt x="6724" y="-961"/>
                  <a:pt x="12954" y="-961"/>
                  <a:pt x="16797" y="2882"/>
                </a:cubicBezTo>
              </a:path>
            </a:pathLst>
          </a:custGeom>
          <a:solidFill>
            <a:srgbClr val="FF2600">
              <a:alpha val="50000"/>
            </a:srgbClr>
          </a:solidFill>
          <a:ln w="12700">
            <a:miter lim="400000"/>
          </a:ln>
        </p:spPr>
        <p:txBody>
          <a:bodyPr lIns="0" tIns="0" rIns="0" bIns="0" anchor="ct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sz="2109"/>
          </a:p>
        </p:txBody>
      </p:sp>
      <p:sp>
        <p:nvSpPr>
          <p:cNvPr id="278" name="Shape 278"/>
          <p:cNvSpPr/>
          <p:nvPr/>
        </p:nvSpPr>
        <p:spPr>
          <a:xfrm>
            <a:off x="3196828" y="1879699"/>
            <a:ext cx="34869" cy="428626"/>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6"/>
                </a:cubicBezTo>
                <a:cubicBezTo>
                  <a:pt x="12954" y="20639"/>
                  <a:pt x="6724" y="20639"/>
                  <a:pt x="2882" y="16796"/>
                </a:cubicBezTo>
                <a:cubicBezTo>
                  <a:pt x="-961" y="12954"/>
                  <a:pt x="-961" y="6724"/>
                  <a:pt x="2882" y="2882"/>
                </a:cubicBezTo>
                <a:cubicBezTo>
                  <a:pt x="6724" y="-961"/>
                  <a:pt x="12954" y="-961"/>
                  <a:pt x="16797" y="2882"/>
                </a:cubicBezTo>
              </a:path>
            </a:pathLst>
          </a:custGeom>
          <a:solidFill>
            <a:srgbClr val="FF2600">
              <a:alpha val="50000"/>
            </a:srgbClr>
          </a:solidFill>
          <a:ln w="12700">
            <a:miter lim="400000"/>
          </a:ln>
        </p:spPr>
        <p:txBody>
          <a:bodyPr lIns="0" tIns="0" rIns="0" bIns="0" anchor="ct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sz="2109"/>
          </a:p>
        </p:txBody>
      </p:sp>
      <p:sp>
        <p:nvSpPr>
          <p:cNvPr id="279" name="Shape 279"/>
          <p:cNvSpPr/>
          <p:nvPr/>
        </p:nvSpPr>
        <p:spPr>
          <a:xfrm rot="5400000">
            <a:off x="1696639" y="-406301"/>
            <a:ext cx="1232298" cy="5000626"/>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10800" y="0"/>
                </a:lnTo>
                <a:close/>
              </a:path>
            </a:pathLst>
          </a:custGeom>
          <a:ln w="15875">
            <a:solidFill>
              <a:srgbClr val="FFFFFF"/>
            </a:solidFill>
            <a:custDash>
              <a:ds d="200000" sp="200000"/>
            </a:custDash>
            <a:miter lim="400000"/>
          </a:ln>
        </p:spPr>
        <p:txBody>
          <a:bodyPr lIns="0" tIns="0" rIns="0" bIns="0" anchor="ct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sz="2109"/>
          </a:p>
        </p:txBody>
      </p:sp>
      <p:pic>
        <p:nvPicPr>
          <p:cNvPr id="280" name="Point Shooting.tiff"/>
          <p:cNvPicPr/>
          <p:nvPr/>
        </p:nvPicPr>
        <p:blipFill>
          <a:blip r:embed="rId5">
            <a:extLst/>
          </a:blip>
          <a:stretch>
            <a:fillRect/>
          </a:stretch>
        </p:blipFill>
        <p:spPr>
          <a:xfrm>
            <a:off x="4465921" y="794743"/>
            <a:ext cx="4911329" cy="9467736"/>
          </a:xfrm>
          <a:prstGeom prst="rect">
            <a:avLst/>
          </a:prstGeom>
          <a:ln w="12700">
            <a:miter lim="400000"/>
          </a:ln>
        </p:spPr>
      </p:pic>
      <p:sp>
        <p:nvSpPr>
          <p:cNvPr id="290" name="Shape 290"/>
          <p:cNvSpPr/>
          <p:nvPr/>
        </p:nvSpPr>
        <p:spPr>
          <a:xfrm>
            <a:off x="178594" y="3973711"/>
            <a:ext cx="1071563" cy="107156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2600">
              <a:alpha val="50000"/>
            </a:srgbClr>
          </a:solidFill>
          <a:ln w="12700">
            <a:solidFill/>
            <a:miter lim="400000"/>
          </a:ln>
        </p:spPr>
        <p:txBody>
          <a:bodyPr lIns="0" tIns="0" rIns="0" bIns="0" anchor="ct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sz="2109"/>
          </a:p>
        </p:txBody>
      </p:sp>
      <p:sp>
        <p:nvSpPr>
          <p:cNvPr id="291" name="Shape 291"/>
          <p:cNvSpPr/>
          <p:nvPr/>
        </p:nvSpPr>
        <p:spPr>
          <a:xfrm>
            <a:off x="1696640" y="4179093"/>
            <a:ext cx="660798" cy="658620"/>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6"/>
                </a:cubicBezTo>
                <a:cubicBezTo>
                  <a:pt x="12954" y="20639"/>
                  <a:pt x="6724" y="20639"/>
                  <a:pt x="2882" y="16796"/>
                </a:cubicBezTo>
                <a:cubicBezTo>
                  <a:pt x="-961" y="12954"/>
                  <a:pt x="-961" y="6724"/>
                  <a:pt x="2882" y="2882"/>
                </a:cubicBezTo>
                <a:cubicBezTo>
                  <a:pt x="6724" y="-961"/>
                  <a:pt x="12954" y="-961"/>
                  <a:pt x="16797" y="2882"/>
                </a:cubicBezTo>
              </a:path>
            </a:pathLst>
          </a:custGeom>
          <a:solidFill>
            <a:srgbClr val="FFFB00">
              <a:alpha val="50000"/>
            </a:srgbClr>
          </a:solidFill>
          <a:ln w="12700">
            <a:solidFill>
              <a:srgbClr val="000000">
                <a:alpha val="50000"/>
              </a:srgbClr>
            </a:solidFill>
            <a:miter lim="400000"/>
          </a:ln>
        </p:spPr>
        <p:txBody>
          <a:bodyPr lIns="0" tIns="0" rIns="0" bIns="0" anchor="ct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sz="2109"/>
          </a:p>
        </p:txBody>
      </p:sp>
      <p:sp>
        <p:nvSpPr>
          <p:cNvPr id="292" name="Shape 292"/>
          <p:cNvSpPr/>
          <p:nvPr/>
        </p:nvSpPr>
        <p:spPr>
          <a:xfrm>
            <a:off x="3089671" y="4330898"/>
            <a:ext cx="428626" cy="428626"/>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6"/>
                </a:cubicBezTo>
                <a:cubicBezTo>
                  <a:pt x="12954" y="20639"/>
                  <a:pt x="6724" y="20639"/>
                  <a:pt x="2882" y="16796"/>
                </a:cubicBezTo>
                <a:cubicBezTo>
                  <a:pt x="-961" y="12954"/>
                  <a:pt x="-961" y="6724"/>
                  <a:pt x="2882" y="2882"/>
                </a:cubicBezTo>
                <a:cubicBezTo>
                  <a:pt x="6724" y="-961"/>
                  <a:pt x="12954" y="-961"/>
                  <a:pt x="16797" y="2882"/>
                </a:cubicBezTo>
              </a:path>
            </a:pathLst>
          </a:custGeom>
          <a:solidFill>
            <a:srgbClr val="00F900">
              <a:alpha val="50000"/>
            </a:srgbClr>
          </a:solidFill>
          <a:ln w="12700">
            <a:solidFill>
              <a:srgbClr val="000000">
                <a:alpha val="50000"/>
              </a:srgbClr>
            </a:solidFill>
            <a:miter lim="400000"/>
          </a:ln>
        </p:spPr>
        <p:txBody>
          <a:bodyPr lIns="0" tIns="0" rIns="0" bIns="0" anchor="ct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sz="2109"/>
          </a:p>
        </p:txBody>
      </p:sp>
      <p:sp>
        <p:nvSpPr>
          <p:cNvPr id="44" name="Shape 117"/>
          <p:cNvSpPr/>
          <p:nvPr/>
        </p:nvSpPr>
        <p:spPr>
          <a:xfrm>
            <a:off x="312460" y="165855"/>
            <a:ext cx="2567627" cy="418384"/>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lgn="l">
              <a:defRPr>
                <a:solidFill>
                  <a:srgbClr val="FFFFFF"/>
                </a:solidFill>
                <a:latin typeface="Gill Sans"/>
                <a:ea typeface="Gill Sans"/>
                <a:cs typeface="Gill Sans"/>
                <a:sym typeface="Gill Sans"/>
              </a:defRPr>
            </a:lvl1pPr>
          </a:lstStyle>
          <a:p>
            <a:pPr lvl="0">
              <a:defRPr sz="1800" cap="none">
                <a:solidFill>
                  <a:srgbClr val="000000"/>
                </a:solidFill>
              </a:defRPr>
            </a:pPr>
            <a:r>
              <a:rPr sz="2250" cap="all">
                <a:solidFill>
                  <a:schemeClr val="bg1"/>
                </a:solidFill>
              </a:rPr>
              <a:t>Point Shooting</a:t>
            </a:r>
          </a:p>
        </p:txBody>
      </p:sp>
      <p:sp>
        <p:nvSpPr>
          <p:cNvPr id="45" name="Shape 118"/>
          <p:cNvSpPr/>
          <p:nvPr/>
        </p:nvSpPr>
        <p:spPr>
          <a:xfrm>
            <a:off x="245865" y="2971800"/>
            <a:ext cx="857250" cy="24526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35719" tIns="35719" rIns="35719" bIns="35719" numCol="1" anchor="ctr">
            <a:spAutoFit/>
          </a:bodyPr>
          <a:lstStyle>
            <a:lvl1pPr>
              <a:defRPr sz="1600" b="1" cap="none">
                <a:solidFill>
                  <a:srgbClr val="FFFFFF"/>
                </a:solidFill>
                <a:latin typeface="Gill Sans"/>
                <a:ea typeface="Gill Sans"/>
                <a:cs typeface="Gill Sans"/>
                <a:sym typeface="Gill Sans"/>
              </a:defRPr>
            </a:lvl1pPr>
          </a:lstStyle>
          <a:p>
            <a:pPr lvl="0" algn="ctr">
              <a:defRPr sz="1800" b="0">
                <a:solidFill>
                  <a:srgbClr val="000000"/>
                </a:solidFill>
              </a:defRPr>
            </a:pPr>
            <a:r>
              <a:rPr sz="1125">
                <a:solidFill>
                  <a:schemeClr val="bg1"/>
                </a:solidFill>
                <a:latin typeface="Gill Sans Ultra Bold" panose="020B0A02020104020203" pitchFamily="34" charset="0"/>
              </a:rPr>
              <a:t>15 Feet</a:t>
            </a:r>
          </a:p>
        </p:txBody>
      </p:sp>
      <p:sp>
        <p:nvSpPr>
          <p:cNvPr id="46" name="Shape 119"/>
          <p:cNvSpPr/>
          <p:nvPr/>
        </p:nvSpPr>
        <p:spPr>
          <a:xfrm>
            <a:off x="1598414" y="2971800"/>
            <a:ext cx="857250" cy="24526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35719" tIns="35719" rIns="35719" bIns="35719" numCol="1" anchor="ctr">
            <a:spAutoFit/>
          </a:bodyPr>
          <a:lstStyle/>
          <a:p>
            <a:pPr algn="ctr"/>
            <a:r>
              <a:rPr sz="1125" dirty="0">
                <a:solidFill>
                  <a:schemeClr val="bg1"/>
                </a:solidFill>
                <a:latin typeface="Gill Sans Ultra Bold" panose="020B0A02020104020203" pitchFamily="34" charset="0"/>
                <a:ea typeface="Gill Sans"/>
                <a:cs typeface="Gill Sans"/>
              </a:rPr>
              <a:t>10 Feet</a:t>
            </a:r>
          </a:p>
        </p:txBody>
      </p:sp>
      <p:sp>
        <p:nvSpPr>
          <p:cNvPr id="47" name="Shape 120"/>
          <p:cNvSpPr/>
          <p:nvPr/>
        </p:nvSpPr>
        <p:spPr>
          <a:xfrm>
            <a:off x="2866430" y="2971800"/>
            <a:ext cx="857250" cy="24526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35719" tIns="35719" rIns="35719" bIns="35719" numCol="1" anchor="ctr">
            <a:spAutoFit/>
          </a:bodyPr>
          <a:lstStyle/>
          <a:p>
            <a:pPr algn="ctr"/>
            <a:r>
              <a:rPr sz="1125" dirty="0">
                <a:solidFill>
                  <a:schemeClr val="bg1"/>
                </a:solidFill>
                <a:latin typeface="Gill Sans Ultra Bold" panose="020B0A02020104020203" pitchFamily="34" charset="0"/>
                <a:ea typeface="Gill Sans"/>
                <a:cs typeface="Gill Sans"/>
              </a:rPr>
              <a:t>5 Feet</a:t>
            </a:r>
          </a:p>
        </p:txBody>
      </p:sp>
      <p:sp>
        <p:nvSpPr>
          <p:cNvPr id="48" name="Shape 121"/>
          <p:cNvSpPr/>
          <p:nvPr/>
        </p:nvSpPr>
        <p:spPr>
          <a:xfrm>
            <a:off x="76200" y="3151105"/>
            <a:ext cx="1303735" cy="41838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35719" tIns="35719" rIns="35719" bIns="35719" numCol="1" anchor="t">
            <a:spAutoFit/>
          </a:bodyPr>
          <a:lstStyle/>
          <a:p>
            <a:pPr lvl="0" algn="ctr">
              <a:defRPr sz="1800" cap="none">
                <a:solidFill>
                  <a:srgbClr val="000000"/>
                </a:solidFill>
              </a:defRPr>
            </a:pPr>
            <a:r>
              <a:rPr sz="1125" dirty="0">
                <a:solidFill>
                  <a:schemeClr val="bg1"/>
                </a:solidFill>
                <a:latin typeface="Gill Sans"/>
                <a:ea typeface="Gill Sans"/>
                <a:cs typeface="Gill Sans"/>
                <a:sym typeface="Gill Sans"/>
              </a:rPr>
              <a:t>Shot Grouping</a:t>
            </a:r>
          </a:p>
          <a:p>
            <a:pPr lvl="0" algn="ctr">
              <a:defRPr sz="1800" cap="none">
                <a:solidFill>
                  <a:srgbClr val="000000"/>
                </a:solidFill>
              </a:defRPr>
            </a:pPr>
            <a:r>
              <a:rPr lang="en-US" sz="1125" dirty="0" smtClean="0">
                <a:solidFill>
                  <a:schemeClr val="bg1"/>
                </a:solidFill>
                <a:latin typeface="Gill Sans"/>
                <a:ea typeface="Gill Sans"/>
                <a:cs typeface="Gill Sans"/>
                <a:sym typeface="Gill Sans"/>
              </a:rPr>
              <a:t>18</a:t>
            </a:r>
            <a:r>
              <a:rPr sz="1125" dirty="0" smtClean="0">
                <a:solidFill>
                  <a:schemeClr val="bg1"/>
                </a:solidFill>
                <a:latin typeface="Gill Sans"/>
                <a:ea typeface="Gill Sans"/>
                <a:cs typeface="Gill Sans"/>
                <a:sym typeface="Gill Sans"/>
              </a:rPr>
              <a:t>.</a:t>
            </a:r>
            <a:r>
              <a:rPr lang="en-US" sz="1125" dirty="0" smtClean="0">
                <a:solidFill>
                  <a:schemeClr val="bg1"/>
                </a:solidFill>
                <a:latin typeface="Gill Sans"/>
                <a:ea typeface="Gill Sans"/>
                <a:cs typeface="Gill Sans"/>
                <a:sym typeface="Gill Sans"/>
              </a:rPr>
              <a:t>9</a:t>
            </a:r>
            <a:r>
              <a:rPr sz="1125" dirty="0" smtClean="0">
                <a:solidFill>
                  <a:schemeClr val="bg1"/>
                </a:solidFill>
                <a:latin typeface="Gill Sans"/>
                <a:ea typeface="Gill Sans"/>
                <a:cs typeface="Gill Sans"/>
                <a:sym typeface="Gill Sans"/>
              </a:rPr>
              <a:t> </a:t>
            </a:r>
            <a:r>
              <a:rPr sz="1125" dirty="0">
                <a:solidFill>
                  <a:schemeClr val="bg1"/>
                </a:solidFill>
                <a:latin typeface="Gill Sans"/>
                <a:ea typeface="Gill Sans"/>
                <a:cs typeface="Gill Sans"/>
                <a:sym typeface="Gill Sans"/>
              </a:rPr>
              <a:t>Inches Across</a:t>
            </a:r>
          </a:p>
        </p:txBody>
      </p:sp>
      <p:sp>
        <p:nvSpPr>
          <p:cNvPr id="49" name="Shape 122"/>
          <p:cNvSpPr/>
          <p:nvPr/>
        </p:nvSpPr>
        <p:spPr>
          <a:xfrm>
            <a:off x="1371600" y="3151105"/>
            <a:ext cx="1320999" cy="41838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35719" tIns="35719" rIns="35719" bIns="35719" numCol="1" anchor="t">
            <a:spAutoFit/>
          </a:bodyPr>
          <a:lstStyle/>
          <a:p>
            <a:pPr lvl="0" algn="ctr">
              <a:defRPr sz="1800" cap="none">
                <a:solidFill>
                  <a:srgbClr val="000000"/>
                </a:solidFill>
              </a:defRPr>
            </a:pPr>
            <a:r>
              <a:rPr sz="1125" dirty="0">
                <a:solidFill>
                  <a:schemeClr val="bg1"/>
                </a:solidFill>
                <a:latin typeface="Gill Sans"/>
                <a:ea typeface="Gill Sans"/>
                <a:cs typeface="Gill Sans"/>
                <a:sym typeface="Gill Sans"/>
              </a:rPr>
              <a:t>Shot Grouping</a:t>
            </a:r>
          </a:p>
          <a:p>
            <a:pPr lvl="0" algn="ctr">
              <a:defRPr sz="1800" cap="none">
                <a:solidFill>
                  <a:srgbClr val="000000"/>
                </a:solidFill>
              </a:defRPr>
            </a:pPr>
            <a:r>
              <a:rPr lang="en-US" sz="1125" dirty="0" smtClean="0">
                <a:solidFill>
                  <a:schemeClr val="bg1"/>
                </a:solidFill>
                <a:latin typeface="Gill Sans"/>
                <a:ea typeface="Gill Sans"/>
                <a:cs typeface="Gill Sans"/>
                <a:sym typeface="Gill Sans"/>
              </a:rPr>
              <a:t>1</a:t>
            </a:r>
            <a:r>
              <a:rPr sz="1125" dirty="0" smtClean="0">
                <a:solidFill>
                  <a:schemeClr val="bg1"/>
                </a:solidFill>
                <a:latin typeface="Gill Sans"/>
                <a:ea typeface="Gill Sans"/>
                <a:cs typeface="Gill Sans"/>
                <a:sym typeface="Gill Sans"/>
              </a:rPr>
              <a:t>2.</a:t>
            </a:r>
            <a:r>
              <a:rPr lang="en-US" sz="1125" dirty="0" smtClean="0">
                <a:solidFill>
                  <a:schemeClr val="bg1"/>
                </a:solidFill>
                <a:latin typeface="Gill Sans"/>
                <a:ea typeface="Gill Sans"/>
                <a:cs typeface="Gill Sans"/>
                <a:sym typeface="Gill Sans"/>
              </a:rPr>
              <a:t>6</a:t>
            </a:r>
            <a:r>
              <a:rPr sz="1125" dirty="0" smtClean="0">
                <a:solidFill>
                  <a:schemeClr val="bg1"/>
                </a:solidFill>
                <a:latin typeface="Gill Sans"/>
                <a:ea typeface="Gill Sans"/>
                <a:cs typeface="Gill Sans"/>
                <a:sym typeface="Gill Sans"/>
              </a:rPr>
              <a:t> </a:t>
            </a:r>
            <a:r>
              <a:rPr sz="1125" dirty="0">
                <a:solidFill>
                  <a:schemeClr val="bg1"/>
                </a:solidFill>
                <a:latin typeface="Gill Sans"/>
                <a:ea typeface="Gill Sans"/>
                <a:cs typeface="Gill Sans"/>
                <a:sym typeface="Gill Sans"/>
              </a:rPr>
              <a:t>Inches Across</a:t>
            </a:r>
          </a:p>
        </p:txBody>
      </p:sp>
      <p:sp>
        <p:nvSpPr>
          <p:cNvPr id="50" name="Shape 123"/>
          <p:cNvSpPr/>
          <p:nvPr/>
        </p:nvSpPr>
        <p:spPr>
          <a:xfrm>
            <a:off x="2696766" y="3151105"/>
            <a:ext cx="1196578" cy="41838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35719" tIns="35719" rIns="35719" bIns="35719" numCol="1" anchor="t">
            <a:spAutoFit/>
          </a:bodyPr>
          <a:lstStyle/>
          <a:p>
            <a:pPr lvl="0" algn="ctr">
              <a:defRPr sz="1800" cap="none">
                <a:solidFill>
                  <a:srgbClr val="000000"/>
                </a:solidFill>
              </a:defRPr>
            </a:pPr>
            <a:r>
              <a:rPr sz="1125" dirty="0">
                <a:solidFill>
                  <a:schemeClr val="bg1"/>
                </a:solidFill>
                <a:latin typeface="Gill Sans"/>
                <a:ea typeface="Gill Sans"/>
                <a:cs typeface="Gill Sans"/>
                <a:sym typeface="Gill Sans"/>
              </a:rPr>
              <a:t>Shot Grouping</a:t>
            </a:r>
          </a:p>
          <a:p>
            <a:pPr lvl="0" algn="ctr">
              <a:defRPr sz="1800" cap="none">
                <a:solidFill>
                  <a:srgbClr val="000000"/>
                </a:solidFill>
              </a:defRPr>
            </a:pPr>
            <a:r>
              <a:rPr lang="en-US" sz="1125" dirty="0" smtClean="0">
                <a:solidFill>
                  <a:schemeClr val="bg1"/>
                </a:solidFill>
                <a:latin typeface="Gill Sans"/>
                <a:ea typeface="Gill Sans"/>
                <a:cs typeface="Gill Sans"/>
                <a:sym typeface="Gill Sans"/>
              </a:rPr>
              <a:t>6.</a:t>
            </a:r>
            <a:r>
              <a:rPr lang="en-US" sz="1125" dirty="0">
                <a:solidFill>
                  <a:schemeClr val="bg1"/>
                </a:solidFill>
                <a:latin typeface="Gill Sans"/>
                <a:ea typeface="Gill Sans"/>
                <a:cs typeface="Gill Sans"/>
                <a:sym typeface="Gill Sans"/>
              </a:rPr>
              <a:t>3</a:t>
            </a:r>
            <a:r>
              <a:rPr sz="1125" dirty="0" smtClean="0">
                <a:solidFill>
                  <a:schemeClr val="bg1"/>
                </a:solidFill>
                <a:latin typeface="Gill Sans"/>
                <a:ea typeface="Gill Sans"/>
                <a:cs typeface="Gill Sans"/>
                <a:sym typeface="Gill Sans"/>
              </a:rPr>
              <a:t> </a:t>
            </a:r>
            <a:r>
              <a:rPr sz="1125" dirty="0">
                <a:solidFill>
                  <a:schemeClr val="bg1"/>
                </a:solidFill>
                <a:latin typeface="Gill Sans"/>
                <a:ea typeface="Gill Sans"/>
                <a:cs typeface="Gill Sans"/>
                <a:sym typeface="Gill Sans"/>
              </a:rPr>
              <a:t>Inch Across</a:t>
            </a:r>
          </a:p>
        </p:txBody>
      </p:sp>
      <p:sp>
        <p:nvSpPr>
          <p:cNvPr id="36" name="Shape 112">
            <a:hlinkClick r:id="rId6" action="ppaction://hlinksldjump"/>
          </p:cNvPr>
          <p:cNvSpPr/>
          <p:nvPr/>
        </p:nvSpPr>
        <p:spPr>
          <a:xfrm>
            <a:off x="685800" y="5715000"/>
            <a:ext cx="914400" cy="914400"/>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7"/>
          </a:blipFill>
          <a:ln w="50800">
            <a:solidFill>
              <a:srgbClr val="FFFFFF"/>
            </a:solidFill>
            <a:miter lim="400000"/>
          </a:ln>
          <a:extLst>
            <a:ext uri="{C572A759-6A51-4108-AA02-DFA0A04FC94B}">
              <ma14:wrappingTextBoxFlag xmlns:ma14="http://schemas.microsoft.com/office/mac/drawingml/2011/main" val="1"/>
            </a:ext>
          </a:extLst>
        </p:spPr>
        <p:txBody>
          <a:bodyPr lIns="0" tIns="0" rIns="0" bIns="0" anchor="ctr"/>
          <a:lstStyle/>
          <a:p>
            <a:pPr algn="ctr"/>
            <a:r>
              <a:rPr sz="1400" dirty="0">
                <a:solidFill>
                  <a:schemeClr val="bg1"/>
                </a:solidFill>
                <a:latin typeface="Gill Sans"/>
                <a:ea typeface="Gill Sans"/>
                <a:cs typeface="Gill Sans"/>
              </a:rPr>
              <a:t>One </a:t>
            </a:r>
            <a:endParaRPr lang="en-US" sz="1400" dirty="0">
              <a:solidFill>
                <a:schemeClr val="bg1"/>
              </a:solidFill>
              <a:latin typeface="Gill Sans"/>
              <a:ea typeface="Gill Sans"/>
              <a:cs typeface="Gill Sans"/>
            </a:endParaRPr>
          </a:p>
          <a:p>
            <a:pPr algn="ctr"/>
            <a:r>
              <a:rPr sz="1400" dirty="0">
                <a:solidFill>
                  <a:schemeClr val="bg1"/>
                </a:solidFill>
                <a:latin typeface="Gill Sans"/>
                <a:ea typeface="Gill Sans"/>
                <a:cs typeface="Gill Sans"/>
              </a:rPr>
              <a:t>Degree</a:t>
            </a:r>
          </a:p>
        </p:txBody>
      </p:sp>
      <p:sp>
        <p:nvSpPr>
          <p:cNvPr id="37" name="Shape 113">
            <a:hlinkClick r:id="rId8" action="ppaction://hlinksldjump"/>
          </p:cNvPr>
          <p:cNvSpPr/>
          <p:nvPr/>
        </p:nvSpPr>
        <p:spPr>
          <a:xfrm>
            <a:off x="1828800" y="5715000"/>
            <a:ext cx="914400" cy="914400"/>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7"/>
          </a:blipFill>
          <a:ln w="50800">
            <a:solidFill>
              <a:srgbClr val="FFFFFF"/>
            </a:solidFill>
            <a:miter lim="400000"/>
          </a:ln>
          <a:extLst>
            <a:ext uri="{C572A759-6A51-4108-AA02-DFA0A04FC94B}">
              <ma14:wrappingTextBoxFlag xmlns:ma14="http://schemas.microsoft.com/office/mac/drawingml/2011/main" val="1"/>
            </a:ext>
          </a:extLst>
        </p:spPr>
        <p:txBody>
          <a:bodyPr lIns="0" tIns="0" rIns="0" bIns="0" anchor="ctr"/>
          <a:lstStyle>
            <a:lvl1pPr>
              <a:defRPr sz="16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lvl1pPr>
          </a:lstStyle>
          <a:p>
            <a:pPr lvl="0" algn="ctr">
              <a:defRPr sz="1800">
                <a:solidFill>
                  <a:srgbClr val="000000"/>
                </a:solidFill>
                <a:effectLst/>
              </a:defRPr>
            </a:pPr>
            <a:r>
              <a:rPr sz="1400" dirty="0">
                <a:solidFill>
                  <a:schemeClr val="bg1"/>
                </a:solidFill>
              </a:rPr>
              <a:t>Two </a:t>
            </a:r>
            <a:endParaRPr lang="en-US" sz="1400" dirty="0" smtClean="0">
              <a:solidFill>
                <a:schemeClr val="bg1"/>
              </a:solidFill>
            </a:endParaRPr>
          </a:p>
          <a:p>
            <a:pPr lvl="0" algn="ctr">
              <a:defRPr sz="1800">
                <a:solidFill>
                  <a:srgbClr val="000000"/>
                </a:solidFill>
                <a:effectLst/>
              </a:defRPr>
            </a:pPr>
            <a:r>
              <a:rPr sz="1400" dirty="0" smtClean="0">
                <a:solidFill>
                  <a:schemeClr val="bg1"/>
                </a:solidFill>
              </a:rPr>
              <a:t>Degrees</a:t>
            </a:r>
            <a:endParaRPr sz="1400" dirty="0">
              <a:solidFill>
                <a:schemeClr val="bg1"/>
              </a:solidFill>
            </a:endParaRPr>
          </a:p>
        </p:txBody>
      </p:sp>
      <p:sp>
        <p:nvSpPr>
          <p:cNvPr id="38" name="Shape 114">
            <a:hlinkClick r:id="rId9" action="ppaction://hlinksldjump"/>
          </p:cNvPr>
          <p:cNvSpPr/>
          <p:nvPr/>
        </p:nvSpPr>
        <p:spPr>
          <a:xfrm>
            <a:off x="2971800" y="5715000"/>
            <a:ext cx="914400" cy="914400"/>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7"/>
          </a:blipFill>
          <a:ln w="50800">
            <a:solidFill>
              <a:srgbClr val="FFFFFF"/>
            </a:solidFill>
            <a:miter lim="400000"/>
          </a:ln>
          <a:extLst>
            <a:ext uri="{C572A759-6A51-4108-AA02-DFA0A04FC94B}">
              <ma14:wrappingTextBoxFlag xmlns:ma14="http://schemas.microsoft.com/office/mac/drawingml/2011/main" val="1"/>
            </a:ext>
          </a:extLst>
        </p:spPr>
        <p:txBody>
          <a:bodyPr lIns="0" tIns="0" rIns="0" bIns="0" anchor="ctr"/>
          <a:lstStyle>
            <a:lvl1pPr>
              <a:defRPr sz="16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lvl1pPr>
          </a:lstStyle>
          <a:p>
            <a:pPr lvl="0" algn="ctr">
              <a:defRPr sz="1800">
                <a:solidFill>
                  <a:srgbClr val="000000"/>
                </a:solidFill>
                <a:effectLst/>
              </a:defRPr>
            </a:pPr>
            <a:r>
              <a:rPr sz="1400" dirty="0" smtClean="0">
                <a:solidFill>
                  <a:schemeClr val="bg1"/>
                </a:solidFill>
              </a:rPr>
              <a:t>Three</a:t>
            </a:r>
            <a:r>
              <a:rPr lang="en-US" sz="1400" dirty="0" smtClean="0">
                <a:solidFill>
                  <a:schemeClr val="bg1"/>
                </a:solidFill>
              </a:rPr>
              <a:t> </a:t>
            </a:r>
          </a:p>
          <a:p>
            <a:pPr lvl="0" algn="ctr">
              <a:defRPr sz="1800">
                <a:solidFill>
                  <a:srgbClr val="000000"/>
                </a:solidFill>
                <a:effectLst/>
              </a:defRPr>
            </a:pPr>
            <a:r>
              <a:rPr sz="1400" dirty="0" smtClean="0">
                <a:solidFill>
                  <a:schemeClr val="bg1"/>
                </a:solidFill>
              </a:rPr>
              <a:t>Degrees</a:t>
            </a:r>
            <a:endParaRPr sz="1400" dirty="0">
              <a:solidFill>
                <a:schemeClr val="bg1"/>
              </a:solidFill>
            </a:endParaRPr>
          </a:p>
        </p:txBody>
      </p:sp>
      <p:sp>
        <p:nvSpPr>
          <p:cNvPr id="39" name="Shape 115">
            <a:hlinkClick r:id="rId10" action="ppaction://hlinksldjump"/>
          </p:cNvPr>
          <p:cNvSpPr/>
          <p:nvPr/>
        </p:nvSpPr>
        <p:spPr>
          <a:xfrm>
            <a:off x="4114800" y="5715000"/>
            <a:ext cx="914400" cy="914400"/>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7"/>
          </a:blipFill>
          <a:ln w="50800">
            <a:solidFill>
              <a:srgbClr val="FFFFFF"/>
            </a:solidFill>
            <a:miter lim="400000"/>
          </a:ln>
          <a:extLst>
            <a:ext uri="{C572A759-6A51-4108-AA02-DFA0A04FC94B}">
              <ma14:wrappingTextBoxFlag xmlns:ma14="http://schemas.microsoft.com/office/mac/drawingml/2011/main" val="1"/>
            </a:ext>
          </a:extLst>
        </p:spPr>
        <p:txBody>
          <a:bodyPr lIns="0" tIns="0" rIns="0" bIns="0" anchor="ctr"/>
          <a:lstStyle>
            <a:lvl1pPr>
              <a:defRPr sz="16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lvl1pPr>
          </a:lstStyle>
          <a:p>
            <a:pPr lvl="0" algn="ctr">
              <a:defRPr sz="1800">
                <a:solidFill>
                  <a:srgbClr val="000000"/>
                </a:solidFill>
                <a:effectLst/>
              </a:defRPr>
            </a:pPr>
            <a:r>
              <a:rPr sz="1400" dirty="0">
                <a:solidFill>
                  <a:schemeClr val="bg1"/>
                </a:solidFill>
              </a:rPr>
              <a:t>Four </a:t>
            </a:r>
            <a:endParaRPr lang="en-US" sz="1400" dirty="0" smtClean="0">
              <a:solidFill>
                <a:schemeClr val="bg1"/>
              </a:solidFill>
            </a:endParaRPr>
          </a:p>
          <a:p>
            <a:pPr lvl="0" algn="ctr">
              <a:defRPr sz="1800">
                <a:solidFill>
                  <a:srgbClr val="000000"/>
                </a:solidFill>
                <a:effectLst/>
              </a:defRPr>
            </a:pPr>
            <a:r>
              <a:rPr sz="1400" dirty="0" smtClean="0">
                <a:solidFill>
                  <a:schemeClr val="bg1"/>
                </a:solidFill>
              </a:rPr>
              <a:t>Degrees</a:t>
            </a:r>
            <a:endParaRPr sz="1400" dirty="0">
              <a:solidFill>
                <a:schemeClr val="bg1"/>
              </a:solidFill>
            </a:endParaRPr>
          </a:p>
        </p:txBody>
      </p:sp>
      <p:sp>
        <p:nvSpPr>
          <p:cNvPr id="40" name="Shape 116">
            <a:hlinkClick r:id="rId11" action="ppaction://hlinksldjump"/>
          </p:cNvPr>
          <p:cNvSpPr/>
          <p:nvPr/>
        </p:nvSpPr>
        <p:spPr>
          <a:xfrm>
            <a:off x="5257800" y="5715000"/>
            <a:ext cx="914400" cy="914400"/>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7"/>
          </a:blipFill>
          <a:ln w="50800">
            <a:solidFill>
              <a:srgbClr val="FFFFFF"/>
            </a:solidFill>
            <a:miter lim="400000"/>
          </a:ln>
          <a:extLst>
            <a:ext uri="{C572A759-6A51-4108-AA02-DFA0A04FC94B}">
              <ma14:wrappingTextBoxFlag xmlns:ma14="http://schemas.microsoft.com/office/mac/drawingml/2011/main" val="1"/>
            </a:ext>
          </a:extLst>
        </p:spPr>
        <p:txBody>
          <a:bodyPr lIns="0" tIns="0" rIns="0" bIns="0" anchor="ctr"/>
          <a:lstStyle>
            <a:lvl1pPr>
              <a:defRPr sz="16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lvl1pPr>
          </a:lstStyle>
          <a:p>
            <a:pPr lvl="0" algn="ctr">
              <a:defRPr sz="1800">
                <a:solidFill>
                  <a:srgbClr val="000000"/>
                </a:solidFill>
                <a:effectLst/>
              </a:defRPr>
            </a:pPr>
            <a:r>
              <a:rPr sz="1400" dirty="0" smtClean="0">
                <a:solidFill>
                  <a:schemeClr val="bg1"/>
                </a:solidFill>
              </a:rPr>
              <a:t>Five</a:t>
            </a:r>
            <a:endParaRPr lang="en-US" sz="1400" dirty="0" smtClean="0">
              <a:solidFill>
                <a:schemeClr val="bg1"/>
              </a:solidFill>
            </a:endParaRPr>
          </a:p>
          <a:p>
            <a:pPr lvl="0" algn="ctr">
              <a:defRPr sz="1800">
                <a:solidFill>
                  <a:srgbClr val="000000"/>
                </a:solidFill>
                <a:effectLst/>
              </a:defRPr>
            </a:pPr>
            <a:r>
              <a:rPr sz="1400" dirty="0" smtClean="0">
                <a:solidFill>
                  <a:schemeClr val="bg1"/>
                </a:solidFill>
              </a:rPr>
              <a:t> </a:t>
            </a:r>
            <a:r>
              <a:rPr sz="1400" dirty="0">
                <a:solidFill>
                  <a:schemeClr val="bg1"/>
                </a:solidFill>
              </a:rPr>
              <a:t>Degrees</a:t>
            </a:r>
          </a:p>
        </p:txBody>
      </p:sp>
      <p:sp>
        <p:nvSpPr>
          <p:cNvPr id="41" name="Shape 126">
            <a:hlinkClick r:id="rId12" action="ppaction://hlinksldjump"/>
          </p:cNvPr>
          <p:cNvSpPr/>
          <p:nvPr/>
        </p:nvSpPr>
        <p:spPr>
          <a:xfrm>
            <a:off x="6400800" y="5715000"/>
            <a:ext cx="914400" cy="914400"/>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7"/>
          </a:blipFill>
          <a:ln w="50800">
            <a:solidFill>
              <a:srgbClr val="FF9E0B"/>
            </a:solidFill>
            <a:miter lim="400000"/>
          </a:ln>
          <a:extLst>
            <a:ext uri="{C572A759-6A51-4108-AA02-DFA0A04FC94B}">
              <ma14:wrappingTextBoxFlag xmlns:ma14="http://schemas.microsoft.com/office/mac/drawingml/2011/main" val="1"/>
            </a:ext>
          </a:extLst>
        </p:spPr>
        <p:txBody>
          <a:bodyPr lIns="0" tIns="0" rIns="0" bIns="0" anchor="ctr"/>
          <a:lstStyle/>
          <a:p>
            <a:pPr algn="ctr"/>
            <a:r>
              <a:rPr sz="1400" dirty="0">
                <a:solidFill>
                  <a:schemeClr val="bg1"/>
                </a:solidFill>
                <a:latin typeface="Gill Sans"/>
                <a:ea typeface="Gill Sans"/>
                <a:cs typeface="Gill Sans"/>
              </a:rPr>
              <a:t>Six </a:t>
            </a:r>
            <a:endParaRPr lang="en-US" sz="1400" dirty="0">
              <a:solidFill>
                <a:schemeClr val="bg1"/>
              </a:solidFill>
              <a:latin typeface="Gill Sans"/>
              <a:ea typeface="Gill Sans"/>
              <a:cs typeface="Gill Sans"/>
            </a:endParaRPr>
          </a:p>
          <a:p>
            <a:pPr algn="ctr"/>
            <a:r>
              <a:rPr sz="1400" dirty="0">
                <a:solidFill>
                  <a:schemeClr val="bg1"/>
                </a:solidFill>
                <a:latin typeface="Gill Sans"/>
                <a:ea typeface="Gill Sans"/>
                <a:cs typeface="Gill Sans"/>
              </a:rPr>
              <a:t>Degrees</a:t>
            </a:r>
          </a:p>
        </p:txBody>
      </p:sp>
      <p:sp>
        <p:nvSpPr>
          <p:cNvPr id="42" name="Shape 133">
            <a:hlinkClick r:id="rId13" action="ppaction://hlinksldjump"/>
          </p:cNvPr>
          <p:cNvSpPr/>
          <p:nvPr/>
        </p:nvSpPr>
        <p:spPr>
          <a:xfrm>
            <a:off x="7543800" y="5715000"/>
            <a:ext cx="914400" cy="914400"/>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7"/>
          </a:blipFill>
          <a:ln w="50800">
            <a:solidFill>
              <a:srgbClr val="FFFFFF"/>
            </a:solidFill>
            <a:miter lim="400000"/>
          </a:ln>
          <a:extLst>
            <a:ext uri="{C572A759-6A51-4108-AA02-DFA0A04FC94B}">
              <ma14:wrappingTextBoxFlag xmlns:ma14="http://schemas.microsoft.com/office/mac/drawingml/2011/main" val="1"/>
            </a:ext>
          </a:extLst>
        </p:spPr>
        <p:txBody>
          <a:bodyPr lIns="0" tIns="0" rIns="0" bIns="0" anchor="ctr"/>
          <a:lstStyle>
            <a:lvl1pPr>
              <a:defRPr sz="16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lvl1pPr>
          </a:lstStyle>
          <a:p>
            <a:pPr lvl="0" algn="ctr">
              <a:defRPr sz="1800">
                <a:solidFill>
                  <a:srgbClr val="000000"/>
                </a:solidFill>
                <a:effectLst/>
              </a:defRPr>
            </a:pPr>
            <a:r>
              <a:rPr sz="1400" dirty="0" smtClean="0">
                <a:solidFill>
                  <a:schemeClr val="bg1"/>
                </a:solidFill>
              </a:rPr>
              <a:t>Seven</a:t>
            </a:r>
            <a:r>
              <a:rPr lang="en-US" sz="1400" dirty="0" smtClean="0">
                <a:solidFill>
                  <a:schemeClr val="bg1"/>
                </a:solidFill>
              </a:rPr>
              <a:t> </a:t>
            </a:r>
          </a:p>
          <a:p>
            <a:pPr lvl="0" algn="ctr">
              <a:defRPr sz="1800">
                <a:solidFill>
                  <a:srgbClr val="000000"/>
                </a:solidFill>
                <a:effectLst/>
              </a:defRPr>
            </a:pPr>
            <a:r>
              <a:rPr sz="1400" dirty="0" smtClean="0">
                <a:solidFill>
                  <a:schemeClr val="bg1"/>
                </a:solidFill>
              </a:rPr>
              <a:t>Degrees</a:t>
            </a:r>
            <a:endParaRPr sz="1400" dirty="0">
              <a:solidFill>
                <a:schemeClr val="bg1"/>
              </a:solidFill>
            </a:endParaRPr>
          </a:p>
        </p:txBody>
      </p:sp>
      <p:sp>
        <p:nvSpPr>
          <p:cNvPr id="29" name="Shape 133">
            <a:hlinkClick r:id="rId14" action="ppaction://hlinksldjump"/>
          </p:cNvPr>
          <p:cNvSpPr/>
          <p:nvPr/>
        </p:nvSpPr>
        <p:spPr>
          <a:xfrm>
            <a:off x="8142854" y="108300"/>
            <a:ext cx="848406" cy="411286"/>
          </a:xfrm>
          <a:prstGeom prst="roundRect">
            <a:avLst>
              <a:gd name="adj" fmla="val 13882"/>
            </a:avLst>
          </a:prstGeom>
          <a:blipFill>
            <a:blip r:embed="rId7"/>
          </a:blipFill>
          <a:ln w="31750">
            <a:solidFill>
              <a:srgbClr val="FFFFFF"/>
            </a:solidFill>
            <a:miter lim="400000"/>
          </a:ln>
          <a:extLst>
            <a:ext uri="{C572A759-6A51-4108-AA02-DFA0A04FC94B}">
              <ma14:wrappingTextBoxFlag xmlns:ma14="http://schemas.microsoft.com/office/mac/drawingml/2011/main" val="1"/>
            </a:ext>
          </a:extLst>
        </p:spPr>
        <p:txBody>
          <a:bodyPr lIns="62508" tIns="62508" rIns="62508" bIns="62508" anchor="ctr"/>
          <a:lstStyle/>
          <a:p>
            <a:pPr algn="ctr"/>
            <a:r>
              <a:rPr lang="en-US" sz="1600" b="1" dirty="0">
                <a:solidFill>
                  <a:srgbClr val="FFFFFF"/>
                </a:solidFill>
                <a:effectLst>
                  <a:outerShdw blurRad="25400" dist="42435" dir="2388334" rotWithShape="0">
                    <a:srgbClr val="000000">
                      <a:alpha val="48275"/>
                    </a:srgbClr>
                  </a:outerShdw>
                </a:effectLst>
                <a:latin typeface="+mn-lt"/>
                <a:ea typeface="Gill Sans"/>
                <a:cs typeface="Gill Sans"/>
                <a:sym typeface="Gill Sans"/>
              </a:rPr>
              <a:t>Exit</a:t>
            </a:r>
            <a:endParaRPr sz="1600" b="1" dirty="0">
              <a:solidFill>
                <a:srgbClr val="FFFFFF"/>
              </a:solidFill>
              <a:effectLst>
                <a:outerShdw blurRad="25400" dist="42435" dir="2388334" rotWithShape="0">
                  <a:srgbClr val="000000">
                    <a:alpha val="48275"/>
                  </a:srgbClr>
                </a:outerShdw>
              </a:effectLst>
              <a:latin typeface="+mn-lt"/>
              <a:ea typeface="Gill Sans"/>
              <a:cs typeface="Gill Sans"/>
              <a:sym typeface="Gill Sans"/>
            </a:endParaRPr>
          </a:p>
        </p:txBody>
      </p:sp>
      <p:sp>
        <p:nvSpPr>
          <p:cNvPr id="30" name="Shape 134"/>
          <p:cNvSpPr/>
          <p:nvPr/>
        </p:nvSpPr>
        <p:spPr>
          <a:xfrm>
            <a:off x="320055" y="495067"/>
            <a:ext cx="6619697" cy="266933"/>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lgn="l">
              <a:defRPr sz="1800" cap="none">
                <a:solidFill>
                  <a:srgbClr val="FFFFFF"/>
                </a:solidFill>
                <a:latin typeface="Gill Sans"/>
                <a:ea typeface="Gill Sans"/>
                <a:cs typeface="Gill Sans"/>
                <a:sym typeface="Gill Sans"/>
              </a:defRPr>
            </a:lvl1pPr>
          </a:lstStyle>
          <a:p>
            <a:pPr lvl="0">
              <a:defRPr>
                <a:solidFill>
                  <a:srgbClr val="000000"/>
                </a:solidFill>
              </a:defRPr>
            </a:pPr>
            <a:r>
              <a:rPr sz="1266" dirty="0">
                <a:solidFill>
                  <a:schemeClr val="bg1"/>
                </a:solidFill>
              </a:rPr>
              <a:t>See how accuracy increases or </a:t>
            </a:r>
            <a:r>
              <a:rPr sz="1266" dirty="0" smtClean="0">
                <a:solidFill>
                  <a:schemeClr val="bg1"/>
                </a:solidFill>
              </a:rPr>
              <a:t>decrease</a:t>
            </a:r>
            <a:r>
              <a:rPr lang="en-US" sz="1266" dirty="0" smtClean="0">
                <a:solidFill>
                  <a:schemeClr val="bg1"/>
                </a:solidFill>
              </a:rPr>
              <a:t>s</a:t>
            </a:r>
            <a:r>
              <a:rPr sz="1266" dirty="0" smtClean="0">
                <a:solidFill>
                  <a:schemeClr val="bg1"/>
                </a:solidFill>
              </a:rPr>
              <a:t> </a:t>
            </a:r>
            <a:r>
              <a:rPr sz="1266" dirty="0">
                <a:solidFill>
                  <a:schemeClr val="bg1"/>
                </a:solidFill>
              </a:rPr>
              <a:t>by tapping the different “degrees of error” below.</a:t>
            </a:r>
          </a:p>
        </p:txBody>
      </p:sp>
    </p:spTree>
    <p:custDataLst>
      <p:tags r:id="rId1"/>
    </p:custDataLst>
    <p:extLst>
      <p:ext uri="{BB962C8B-B14F-4D97-AF65-F5344CB8AC3E}">
        <p14:creationId xmlns:p14="http://schemas.microsoft.com/office/powerpoint/2010/main" val="3574924640"/>
      </p:ext>
    </p:extLst>
  </p:cSld>
  <p:clrMapOvr>
    <a:masterClrMapping/>
  </p:clrMapOvr>
  <mc:AlternateContent xmlns:mc="http://schemas.openxmlformats.org/markup-compatibility/2006">
    <mc:Choice xmlns:p14="http://schemas.microsoft.com/office/powerpoint/2010/main" Requires="p14">
      <p:transition p14:dur="0"/>
    </mc:Choice>
    <mc:Fallback>
      <p:transition xmlns:p14="http://schemas.microsoft.com/office/powerpoint/2010/main"/>
    </mc:Fallback>
  </mc:AlternateContent>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07" name="Shape 307"/>
          <p:cNvSpPr/>
          <p:nvPr/>
        </p:nvSpPr>
        <p:spPr>
          <a:xfrm>
            <a:off x="661813" y="1473399"/>
            <a:ext cx="92689" cy="125015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2600">
              <a:alpha val="50000"/>
            </a:srgbClr>
          </a:solidFill>
          <a:ln w="12700">
            <a:miter lim="400000"/>
          </a:ln>
        </p:spPr>
        <p:txBody>
          <a:bodyPr lIns="0" tIns="0" rIns="0" bIns="0" anchor="ct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sz="2109"/>
          </a:p>
        </p:txBody>
      </p:sp>
      <p:sp>
        <p:nvSpPr>
          <p:cNvPr id="308" name="Shape 308"/>
          <p:cNvSpPr/>
          <p:nvPr/>
        </p:nvSpPr>
        <p:spPr>
          <a:xfrm>
            <a:off x="1970218" y="1723429"/>
            <a:ext cx="53579" cy="768389"/>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6"/>
                </a:cubicBezTo>
                <a:cubicBezTo>
                  <a:pt x="12954" y="20639"/>
                  <a:pt x="6724" y="20639"/>
                  <a:pt x="2882" y="16796"/>
                </a:cubicBezTo>
                <a:cubicBezTo>
                  <a:pt x="-961" y="12954"/>
                  <a:pt x="-961" y="6724"/>
                  <a:pt x="2882" y="2882"/>
                </a:cubicBezTo>
                <a:cubicBezTo>
                  <a:pt x="6724" y="-961"/>
                  <a:pt x="12954" y="-961"/>
                  <a:pt x="16797" y="2882"/>
                </a:cubicBezTo>
              </a:path>
            </a:pathLst>
          </a:custGeom>
          <a:solidFill>
            <a:srgbClr val="FF2600">
              <a:alpha val="50000"/>
            </a:srgbClr>
          </a:solidFill>
          <a:ln w="12700">
            <a:miter lim="400000"/>
          </a:ln>
        </p:spPr>
        <p:txBody>
          <a:bodyPr lIns="0" tIns="0" rIns="0" bIns="0" anchor="ct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sz="2109"/>
          </a:p>
        </p:txBody>
      </p:sp>
      <p:sp>
        <p:nvSpPr>
          <p:cNvPr id="309" name="Shape 309"/>
          <p:cNvSpPr/>
          <p:nvPr/>
        </p:nvSpPr>
        <p:spPr>
          <a:xfrm>
            <a:off x="3196828" y="1848445"/>
            <a:ext cx="34869" cy="500063"/>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6"/>
                </a:cubicBezTo>
                <a:cubicBezTo>
                  <a:pt x="12954" y="20639"/>
                  <a:pt x="6724" y="20639"/>
                  <a:pt x="2882" y="16796"/>
                </a:cubicBezTo>
                <a:cubicBezTo>
                  <a:pt x="-961" y="12954"/>
                  <a:pt x="-961" y="6724"/>
                  <a:pt x="2882" y="2882"/>
                </a:cubicBezTo>
                <a:cubicBezTo>
                  <a:pt x="6724" y="-961"/>
                  <a:pt x="12954" y="-961"/>
                  <a:pt x="16797" y="2882"/>
                </a:cubicBezTo>
              </a:path>
            </a:pathLst>
          </a:custGeom>
          <a:solidFill>
            <a:srgbClr val="FF2600">
              <a:alpha val="50000"/>
            </a:srgbClr>
          </a:solidFill>
          <a:ln w="12700">
            <a:miter lim="400000"/>
          </a:ln>
        </p:spPr>
        <p:txBody>
          <a:bodyPr lIns="0" tIns="0" rIns="0" bIns="0" anchor="ct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sz="2109"/>
          </a:p>
        </p:txBody>
      </p:sp>
      <p:sp>
        <p:nvSpPr>
          <p:cNvPr id="310" name="Shape 310"/>
          <p:cNvSpPr/>
          <p:nvPr/>
        </p:nvSpPr>
        <p:spPr>
          <a:xfrm rot="5400000">
            <a:off x="1593948" y="-401836"/>
            <a:ext cx="1437680" cy="5000626"/>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10800" y="0"/>
                </a:lnTo>
                <a:close/>
              </a:path>
            </a:pathLst>
          </a:custGeom>
          <a:ln w="15875">
            <a:solidFill>
              <a:srgbClr val="FFFFFF"/>
            </a:solidFill>
            <a:custDash>
              <a:ds d="200000" sp="200000"/>
            </a:custDash>
            <a:miter lim="400000"/>
          </a:ln>
        </p:spPr>
        <p:txBody>
          <a:bodyPr lIns="0" tIns="0" rIns="0" bIns="0" anchor="ct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sz="2109"/>
          </a:p>
        </p:txBody>
      </p:sp>
      <p:pic>
        <p:nvPicPr>
          <p:cNvPr id="311" name="USPSA Target-01.tiff"/>
          <p:cNvPicPr/>
          <p:nvPr/>
        </p:nvPicPr>
        <p:blipFill>
          <a:blip r:embed="rId4" cstate="print">
            <a:extLst>
              <a:ext uri="{28A0092B-C50C-407E-A947-70E740481C1C}">
                <a14:useLocalDpi xmlns:a14="http://schemas.microsoft.com/office/drawing/2010/main"/>
              </a:ext>
            </a:extLst>
          </a:blip>
          <a:stretch>
            <a:fillRect/>
          </a:stretch>
        </p:blipFill>
        <p:spPr>
          <a:xfrm>
            <a:off x="2455664" y="3562946"/>
            <a:ext cx="1687711" cy="1962953"/>
          </a:xfrm>
          <a:prstGeom prst="rect">
            <a:avLst/>
          </a:prstGeom>
          <a:ln w="12700">
            <a:miter lim="400000"/>
          </a:ln>
        </p:spPr>
      </p:pic>
      <p:pic>
        <p:nvPicPr>
          <p:cNvPr id="312" name="USPSA Target-01.tiff"/>
          <p:cNvPicPr/>
          <p:nvPr/>
        </p:nvPicPr>
        <p:blipFill>
          <a:blip r:embed="rId4" cstate="print">
            <a:extLst>
              <a:ext uri="{28A0092B-C50C-407E-A947-70E740481C1C}">
                <a14:useLocalDpi xmlns:a14="http://schemas.microsoft.com/office/drawing/2010/main"/>
              </a:ext>
            </a:extLst>
          </a:blip>
          <a:stretch>
            <a:fillRect/>
          </a:stretch>
        </p:blipFill>
        <p:spPr>
          <a:xfrm>
            <a:off x="1178719" y="3527227"/>
            <a:ext cx="1687711" cy="1962953"/>
          </a:xfrm>
          <a:prstGeom prst="rect">
            <a:avLst/>
          </a:prstGeom>
          <a:ln w="12700">
            <a:miter lim="400000"/>
          </a:ln>
        </p:spPr>
      </p:pic>
      <p:pic>
        <p:nvPicPr>
          <p:cNvPr id="313" name="USPSA Target-01.tiff"/>
          <p:cNvPicPr/>
          <p:nvPr/>
        </p:nvPicPr>
        <p:blipFill>
          <a:blip r:embed="rId4" cstate="print">
            <a:extLst>
              <a:ext uri="{28A0092B-C50C-407E-A947-70E740481C1C}">
                <a14:useLocalDpi xmlns:a14="http://schemas.microsoft.com/office/drawing/2010/main"/>
              </a:ext>
            </a:extLst>
          </a:blip>
          <a:stretch>
            <a:fillRect/>
          </a:stretch>
        </p:blipFill>
        <p:spPr>
          <a:xfrm>
            <a:off x="-133945" y="3527227"/>
            <a:ext cx="1687711" cy="1962953"/>
          </a:xfrm>
          <a:prstGeom prst="rect">
            <a:avLst/>
          </a:prstGeom>
          <a:ln w="12700">
            <a:miter lim="400000"/>
          </a:ln>
        </p:spPr>
      </p:pic>
      <p:pic>
        <p:nvPicPr>
          <p:cNvPr id="314" name="Point Shooting.tiff"/>
          <p:cNvPicPr/>
          <p:nvPr/>
        </p:nvPicPr>
        <p:blipFill>
          <a:blip r:embed="rId5">
            <a:extLst/>
          </a:blip>
          <a:stretch>
            <a:fillRect/>
          </a:stretch>
        </p:blipFill>
        <p:spPr>
          <a:xfrm>
            <a:off x="4465921" y="794743"/>
            <a:ext cx="4911329" cy="9467736"/>
          </a:xfrm>
          <a:prstGeom prst="rect">
            <a:avLst/>
          </a:prstGeom>
          <a:ln w="12700">
            <a:miter lim="400000"/>
          </a:ln>
        </p:spPr>
      </p:pic>
      <p:sp>
        <p:nvSpPr>
          <p:cNvPr id="324" name="Shape 324"/>
          <p:cNvSpPr/>
          <p:nvPr/>
        </p:nvSpPr>
        <p:spPr>
          <a:xfrm>
            <a:off x="89297" y="3884414"/>
            <a:ext cx="1250157" cy="125015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2600">
              <a:alpha val="50000"/>
            </a:srgbClr>
          </a:solidFill>
          <a:ln w="12700">
            <a:solidFill/>
            <a:miter lim="400000"/>
          </a:ln>
        </p:spPr>
        <p:txBody>
          <a:bodyPr lIns="0" tIns="0" rIns="0" bIns="0" anchor="ct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sz="2109"/>
          </a:p>
        </p:txBody>
      </p:sp>
      <p:sp>
        <p:nvSpPr>
          <p:cNvPr id="325" name="Shape 325"/>
          <p:cNvSpPr/>
          <p:nvPr/>
        </p:nvSpPr>
        <p:spPr>
          <a:xfrm>
            <a:off x="1643063" y="4125515"/>
            <a:ext cx="767953" cy="765423"/>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6"/>
                </a:cubicBezTo>
                <a:cubicBezTo>
                  <a:pt x="12954" y="20639"/>
                  <a:pt x="6724" y="20639"/>
                  <a:pt x="2882" y="16796"/>
                </a:cubicBezTo>
                <a:cubicBezTo>
                  <a:pt x="-961" y="12954"/>
                  <a:pt x="-961" y="6724"/>
                  <a:pt x="2882" y="2882"/>
                </a:cubicBezTo>
                <a:cubicBezTo>
                  <a:pt x="6724" y="-961"/>
                  <a:pt x="12954" y="-961"/>
                  <a:pt x="16797" y="2882"/>
                </a:cubicBezTo>
              </a:path>
            </a:pathLst>
          </a:custGeom>
          <a:solidFill>
            <a:srgbClr val="FFFB00">
              <a:alpha val="50000"/>
            </a:srgbClr>
          </a:solidFill>
          <a:ln w="12700">
            <a:solidFill>
              <a:srgbClr val="000000">
                <a:alpha val="50000"/>
              </a:srgbClr>
            </a:solidFill>
            <a:miter lim="400000"/>
          </a:ln>
        </p:spPr>
        <p:txBody>
          <a:bodyPr lIns="0" tIns="0" rIns="0" bIns="0" anchor="ct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sz="2109"/>
          </a:p>
        </p:txBody>
      </p:sp>
      <p:sp>
        <p:nvSpPr>
          <p:cNvPr id="326" name="Shape 326"/>
          <p:cNvSpPr/>
          <p:nvPr/>
        </p:nvSpPr>
        <p:spPr>
          <a:xfrm>
            <a:off x="3053953" y="4295179"/>
            <a:ext cx="500063" cy="500063"/>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6"/>
                </a:cubicBezTo>
                <a:cubicBezTo>
                  <a:pt x="12954" y="20639"/>
                  <a:pt x="6724" y="20639"/>
                  <a:pt x="2882" y="16796"/>
                </a:cubicBezTo>
                <a:cubicBezTo>
                  <a:pt x="-961" y="12954"/>
                  <a:pt x="-961" y="6724"/>
                  <a:pt x="2882" y="2882"/>
                </a:cubicBezTo>
                <a:cubicBezTo>
                  <a:pt x="6724" y="-961"/>
                  <a:pt x="12954" y="-961"/>
                  <a:pt x="16797" y="2882"/>
                </a:cubicBezTo>
              </a:path>
            </a:pathLst>
          </a:custGeom>
          <a:solidFill>
            <a:srgbClr val="00F900">
              <a:alpha val="50000"/>
            </a:srgbClr>
          </a:solidFill>
          <a:ln w="12700">
            <a:solidFill>
              <a:srgbClr val="000000">
                <a:alpha val="50000"/>
              </a:srgbClr>
            </a:solidFill>
            <a:miter lim="400000"/>
          </a:ln>
        </p:spPr>
        <p:txBody>
          <a:bodyPr lIns="0" tIns="0" rIns="0" bIns="0" anchor="ct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sz="2109"/>
          </a:p>
        </p:txBody>
      </p:sp>
      <p:sp>
        <p:nvSpPr>
          <p:cNvPr id="44" name="Shape 117"/>
          <p:cNvSpPr/>
          <p:nvPr/>
        </p:nvSpPr>
        <p:spPr>
          <a:xfrm>
            <a:off x="312460" y="165855"/>
            <a:ext cx="2567627" cy="418384"/>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lgn="l">
              <a:defRPr>
                <a:solidFill>
                  <a:srgbClr val="FFFFFF"/>
                </a:solidFill>
                <a:latin typeface="Gill Sans"/>
                <a:ea typeface="Gill Sans"/>
                <a:cs typeface="Gill Sans"/>
                <a:sym typeface="Gill Sans"/>
              </a:defRPr>
            </a:lvl1pPr>
          </a:lstStyle>
          <a:p>
            <a:pPr lvl="0">
              <a:defRPr sz="1800" cap="none">
                <a:solidFill>
                  <a:srgbClr val="000000"/>
                </a:solidFill>
              </a:defRPr>
            </a:pPr>
            <a:r>
              <a:rPr sz="2250" cap="all">
                <a:solidFill>
                  <a:schemeClr val="bg1"/>
                </a:solidFill>
              </a:rPr>
              <a:t>Point Shooting</a:t>
            </a:r>
          </a:p>
        </p:txBody>
      </p:sp>
      <p:sp>
        <p:nvSpPr>
          <p:cNvPr id="45" name="Shape 118"/>
          <p:cNvSpPr/>
          <p:nvPr/>
        </p:nvSpPr>
        <p:spPr>
          <a:xfrm>
            <a:off x="245865" y="2971800"/>
            <a:ext cx="857250" cy="24526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35719" tIns="35719" rIns="35719" bIns="35719" numCol="1" anchor="ctr">
            <a:spAutoFit/>
          </a:bodyPr>
          <a:lstStyle>
            <a:lvl1pPr>
              <a:defRPr sz="1600" b="1" cap="none">
                <a:solidFill>
                  <a:srgbClr val="FFFFFF"/>
                </a:solidFill>
                <a:latin typeface="Gill Sans"/>
                <a:ea typeface="Gill Sans"/>
                <a:cs typeface="Gill Sans"/>
                <a:sym typeface="Gill Sans"/>
              </a:defRPr>
            </a:lvl1pPr>
          </a:lstStyle>
          <a:p>
            <a:pPr lvl="0" algn="ctr">
              <a:defRPr sz="1800" b="0">
                <a:solidFill>
                  <a:srgbClr val="000000"/>
                </a:solidFill>
              </a:defRPr>
            </a:pPr>
            <a:r>
              <a:rPr sz="1125">
                <a:solidFill>
                  <a:schemeClr val="bg1"/>
                </a:solidFill>
                <a:latin typeface="Gill Sans Ultra Bold" panose="020B0A02020104020203" pitchFamily="34" charset="0"/>
              </a:rPr>
              <a:t>15 Feet</a:t>
            </a:r>
          </a:p>
        </p:txBody>
      </p:sp>
      <p:sp>
        <p:nvSpPr>
          <p:cNvPr id="46" name="Shape 119"/>
          <p:cNvSpPr/>
          <p:nvPr/>
        </p:nvSpPr>
        <p:spPr>
          <a:xfrm>
            <a:off x="1598414" y="2971800"/>
            <a:ext cx="857250" cy="24526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35719" tIns="35719" rIns="35719" bIns="35719" numCol="1" anchor="ctr">
            <a:spAutoFit/>
          </a:bodyPr>
          <a:lstStyle/>
          <a:p>
            <a:pPr algn="ctr"/>
            <a:r>
              <a:rPr sz="1125" dirty="0">
                <a:solidFill>
                  <a:schemeClr val="bg1"/>
                </a:solidFill>
                <a:latin typeface="Gill Sans Ultra Bold" panose="020B0A02020104020203" pitchFamily="34" charset="0"/>
                <a:ea typeface="Gill Sans"/>
                <a:cs typeface="Gill Sans"/>
              </a:rPr>
              <a:t>10 Feet</a:t>
            </a:r>
          </a:p>
        </p:txBody>
      </p:sp>
      <p:sp>
        <p:nvSpPr>
          <p:cNvPr id="47" name="Shape 120"/>
          <p:cNvSpPr/>
          <p:nvPr/>
        </p:nvSpPr>
        <p:spPr>
          <a:xfrm>
            <a:off x="2866430" y="2971800"/>
            <a:ext cx="857250" cy="24526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35719" tIns="35719" rIns="35719" bIns="35719" numCol="1" anchor="ctr">
            <a:spAutoFit/>
          </a:bodyPr>
          <a:lstStyle/>
          <a:p>
            <a:pPr algn="ctr"/>
            <a:r>
              <a:rPr sz="1125" dirty="0">
                <a:solidFill>
                  <a:schemeClr val="bg1"/>
                </a:solidFill>
                <a:latin typeface="Gill Sans Ultra Bold" panose="020B0A02020104020203" pitchFamily="34" charset="0"/>
                <a:ea typeface="Gill Sans"/>
                <a:cs typeface="Gill Sans"/>
              </a:rPr>
              <a:t>5 Feet</a:t>
            </a:r>
          </a:p>
        </p:txBody>
      </p:sp>
      <p:sp>
        <p:nvSpPr>
          <p:cNvPr id="48" name="Shape 121"/>
          <p:cNvSpPr/>
          <p:nvPr/>
        </p:nvSpPr>
        <p:spPr>
          <a:xfrm>
            <a:off x="76200" y="3151105"/>
            <a:ext cx="1303735" cy="41838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35719" tIns="35719" rIns="35719" bIns="35719" numCol="1" anchor="t">
            <a:spAutoFit/>
          </a:bodyPr>
          <a:lstStyle/>
          <a:p>
            <a:pPr lvl="0" algn="ctr">
              <a:defRPr sz="1800" cap="none">
                <a:solidFill>
                  <a:srgbClr val="000000"/>
                </a:solidFill>
              </a:defRPr>
            </a:pPr>
            <a:r>
              <a:rPr sz="1125" dirty="0">
                <a:solidFill>
                  <a:schemeClr val="bg1"/>
                </a:solidFill>
                <a:latin typeface="Gill Sans"/>
                <a:ea typeface="Gill Sans"/>
                <a:cs typeface="Gill Sans"/>
                <a:sym typeface="Gill Sans"/>
              </a:rPr>
              <a:t>Shot Grouping</a:t>
            </a:r>
          </a:p>
          <a:p>
            <a:pPr lvl="0" algn="ctr">
              <a:defRPr sz="1800" cap="none">
                <a:solidFill>
                  <a:srgbClr val="000000"/>
                </a:solidFill>
              </a:defRPr>
            </a:pPr>
            <a:r>
              <a:rPr lang="en-US" sz="1125" dirty="0" smtClean="0">
                <a:solidFill>
                  <a:schemeClr val="bg1"/>
                </a:solidFill>
                <a:latin typeface="Gill Sans"/>
                <a:ea typeface="Gill Sans"/>
                <a:cs typeface="Gill Sans"/>
                <a:sym typeface="Gill Sans"/>
              </a:rPr>
              <a:t>22</a:t>
            </a:r>
            <a:r>
              <a:rPr sz="1125" dirty="0" smtClean="0">
                <a:solidFill>
                  <a:schemeClr val="bg1"/>
                </a:solidFill>
                <a:latin typeface="Gill Sans"/>
                <a:ea typeface="Gill Sans"/>
                <a:cs typeface="Gill Sans"/>
                <a:sym typeface="Gill Sans"/>
              </a:rPr>
              <a:t>.1 </a:t>
            </a:r>
            <a:r>
              <a:rPr sz="1125" dirty="0">
                <a:solidFill>
                  <a:schemeClr val="bg1"/>
                </a:solidFill>
                <a:latin typeface="Gill Sans"/>
                <a:ea typeface="Gill Sans"/>
                <a:cs typeface="Gill Sans"/>
                <a:sym typeface="Gill Sans"/>
              </a:rPr>
              <a:t>Inches Across</a:t>
            </a:r>
          </a:p>
        </p:txBody>
      </p:sp>
      <p:sp>
        <p:nvSpPr>
          <p:cNvPr id="49" name="Shape 122"/>
          <p:cNvSpPr/>
          <p:nvPr/>
        </p:nvSpPr>
        <p:spPr>
          <a:xfrm>
            <a:off x="1371600" y="3151105"/>
            <a:ext cx="1325880" cy="41838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35719" tIns="35719" rIns="35719" bIns="35719" numCol="1" anchor="t">
            <a:spAutoFit/>
          </a:bodyPr>
          <a:lstStyle/>
          <a:p>
            <a:pPr lvl="0" algn="ctr">
              <a:defRPr sz="1800" cap="none">
                <a:solidFill>
                  <a:srgbClr val="000000"/>
                </a:solidFill>
              </a:defRPr>
            </a:pPr>
            <a:r>
              <a:rPr sz="1125" dirty="0">
                <a:solidFill>
                  <a:schemeClr val="bg1"/>
                </a:solidFill>
                <a:latin typeface="Gill Sans"/>
                <a:ea typeface="Gill Sans"/>
                <a:cs typeface="Gill Sans"/>
                <a:sym typeface="Gill Sans"/>
              </a:rPr>
              <a:t>Shot Grouping</a:t>
            </a:r>
          </a:p>
          <a:p>
            <a:pPr lvl="0" algn="ctr">
              <a:defRPr sz="1800" cap="none">
                <a:solidFill>
                  <a:srgbClr val="000000"/>
                </a:solidFill>
              </a:defRPr>
            </a:pPr>
            <a:r>
              <a:rPr lang="en-US" sz="1125" dirty="0" smtClean="0">
                <a:solidFill>
                  <a:schemeClr val="bg1"/>
                </a:solidFill>
                <a:latin typeface="Gill Sans"/>
                <a:ea typeface="Gill Sans"/>
                <a:cs typeface="Gill Sans"/>
                <a:sym typeface="Gill Sans"/>
              </a:rPr>
              <a:t>14</a:t>
            </a:r>
            <a:r>
              <a:rPr sz="1125" dirty="0" smtClean="0">
                <a:solidFill>
                  <a:schemeClr val="bg1"/>
                </a:solidFill>
                <a:latin typeface="Gill Sans"/>
                <a:ea typeface="Gill Sans"/>
                <a:cs typeface="Gill Sans"/>
                <a:sym typeface="Gill Sans"/>
              </a:rPr>
              <a:t>.</a:t>
            </a:r>
            <a:r>
              <a:rPr lang="en-US" sz="1125" dirty="0" smtClean="0">
                <a:solidFill>
                  <a:schemeClr val="bg1"/>
                </a:solidFill>
                <a:latin typeface="Gill Sans"/>
                <a:ea typeface="Gill Sans"/>
                <a:cs typeface="Gill Sans"/>
                <a:sym typeface="Gill Sans"/>
              </a:rPr>
              <a:t>7</a:t>
            </a:r>
            <a:r>
              <a:rPr sz="1125" dirty="0" smtClean="0">
                <a:solidFill>
                  <a:schemeClr val="bg1"/>
                </a:solidFill>
                <a:latin typeface="Gill Sans"/>
                <a:ea typeface="Gill Sans"/>
                <a:cs typeface="Gill Sans"/>
                <a:sym typeface="Gill Sans"/>
              </a:rPr>
              <a:t> </a:t>
            </a:r>
            <a:r>
              <a:rPr sz="1125" dirty="0">
                <a:solidFill>
                  <a:schemeClr val="bg1"/>
                </a:solidFill>
                <a:latin typeface="Gill Sans"/>
                <a:ea typeface="Gill Sans"/>
                <a:cs typeface="Gill Sans"/>
                <a:sym typeface="Gill Sans"/>
              </a:rPr>
              <a:t>Inches Across</a:t>
            </a:r>
          </a:p>
        </p:txBody>
      </p:sp>
      <p:sp>
        <p:nvSpPr>
          <p:cNvPr id="50" name="Shape 123"/>
          <p:cNvSpPr/>
          <p:nvPr/>
        </p:nvSpPr>
        <p:spPr>
          <a:xfrm>
            <a:off x="2696766" y="3151105"/>
            <a:ext cx="1196578" cy="41838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35719" tIns="35719" rIns="35719" bIns="35719" numCol="1" anchor="t">
            <a:spAutoFit/>
          </a:bodyPr>
          <a:lstStyle/>
          <a:p>
            <a:pPr lvl="0" algn="ctr">
              <a:defRPr sz="1800" cap="none">
                <a:solidFill>
                  <a:srgbClr val="000000"/>
                </a:solidFill>
              </a:defRPr>
            </a:pPr>
            <a:r>
              <a:rPr sz="1125" dirty="0">
                <a:solidFill>
                  <a:schemeClr val="bg1"/>
                </a:solidFill>
                <a:latin typeface="Gill Sans"/>
                <a:ea typeface="Gill Sans"/>
                <a:cs typeface="Gill Sans"/>
                <a:sym typeface="Gill Sans"/>
              </a:rPr>
              <a:t>Shot Grouping</a:t>
            </a:r>
          </a:p>
          <a:p>
            <a:pPr lvl="0" algn="ctr">
              <a:defRPr sz="1800" cap="none">
                <a:solidFill>
                  <a:srgbClr val="000000"/>
                </a:solidFill>
              </a:defRPr>
            </a:pPr>
            <a:r>
              <a:rPr lang="en-US" sz="1125" dirty="0" smtClean="0">
                <a:solidFill>
                  <a:schemeClr val="bg1"/>
                </a:solidFill>
                <a:latin typeface="Gill Sans"/>
                <a:ea typeface="Gill Sans"/>
                <a:cs typeface="Gill Sans"/>
                <a:sym typeface="Gill Sans"/>
              </a:rPr>
              <a:t>7.</a:t>
            </a:r>
            <a:r>
              <a:rPr lang="en-US" sz="1125" dirty="0">
                <a:solidFill>
                  <a:schemeClr val="bg1"/>
                </a:solidFill>
                <a:latin typeface="Gill Sans"/>
                <a:ea typeface="Gill Sans"/>
                <a:cs typeface="Gill Sans"/>
                <a:sym typeface="Gill Sans"/>
              </a:rPr>
              <a:t>4</a:t>
            </a:r>
            <a:r>
              <a:rPr sz="1125" dirty="0" smtClean="0">
                <a:solidFill>
                  <a:schemeClr val="bg1"/>
                </a:solidFill>
                <a:latin typeface="Gill Sans"/>
                <a:ea typeface="Gill Sans"/>
                <a:cs typeface="Gill Sans"/>
                <a:sym typeface="Gill Sans"/>
              </a:rPr>
              <a:t> </a:t>
            </a:r>
            <a:r>
              <a:rPr sz="1125" dirty="0">
                <a:solidFill>
                  <a:schemeClr val="bg1"/>
                </a:solidFill>
                <a:latin typeface="Gill Sans"/>
                <a:ea typeface="Gill Sans"/>
                <a:cs typeface="Gill Sans"/>
                <a:sym typeface="Gill Sans"/>
              </a:rPr>
              <a:t>Inch Across</a:t>
            </a:r>
          </a:p>
        </p:txBody>
      </p:sp>
      <p:sp>
        <p:nvSpPr>
          <p:cNvPr id="53" name="Shape 134"/>
          <p:cNvSpPr/>
          <p:nvPr/>
        </p:nvSpPr>
        <p:spPr>
          <a:xfrm>
            <a:off x="320055" y="495067"/>
            <a:ext cx="6619697" cy="266933"/>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lgn="l">
              <a:defRPr sz="1800" cap="none">
                <a:solidFill>
                  <a:srgbClr val="FFFFFF"/>
                </a:solidFill>
                <a:latin typeface="Gill Sans"/>
                <a:ea typeface="Gill Sans"/>
                <a:cs typeface="Gill Sans"/>
                <a:sym typeface="Gill Sans"/>
              </a:defRPr>
            </a:lvl1pPr>
          </a:lstStyle>
          <a:p>
            <a:pPr lvl="0">
              <a:defRPr>
                <a:solidFill>
                  <a:srgbClr val="000000"/>
                </a:solidFill>
              </a:defRPr>
            </a:pPr>
            <a:r>
              <a:rPr sz="1266" dirty="0">
                <a:solidFill>
                  <a:schemeClr val="bg1"/>
                </a:solidFill>
              </a:rPr>
              <a:t>See how accuracy increases or </a:t>
            </a:r>
            <a:r>
              <a:rPr sz="1266" dirty="0" smtClean="0">
                <a:solidFill>
                  <a:schemeClr val="bg1"/>
                </a:solidFill>
              </a:rPr>
              <a:t>decrease</a:t>
            </a:r>
            <a:r>
              <a:rPr lang="en-US" sz="1266" dirty="0" smtClean="0">
                <a:solidFill>
                  <a:schemeClr val="bg1"/>
                </a:solidFill>
              </a:rPr>
              <a:t>s</a:t>
            </a:r>
            <a:r>
              <a:rPr sz="1266" dirty="0" smtClean="0">
                <a:solidFill>
                  <a:schemeClr val="bg1"/>
                </a:solidFill>
              </a:rPr>
              <a:t> </a:t>
            </a:r>
            <a:r>
              <a:rPr sz="1266" dirty="0">
                <a:solidFill>
                  <a:schemeClr val="bg1"/>
                </a:solidFill>
              </a:rPr>
              <a:t>by tapping the different “degrees of error” below.</a:t>
            </a:r>
          </a:p>
        </p:txBody>
      </p:sp>
      <p:sp>
        <p:nvSpPr>
          <p:cNvPr id="36" name="Shape 112">
            <a:hlinkClick r:id="rId6" action="ppaction://hlinksldjump"/>
          </p:cNvPr>
          <p:cNvSpPr/>
          <p:nvPr/>
        </p:nvSpPr>
        <p:spPr>
          <a:xfrm>
            <a:off x="685800" y="5715000"/>
            <a:ext cx="914400" cy="914400"/>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7"/>
          </a:blipFill>
          <a:ln w="50800">
            <a:solidFill>
              <a:srgbClr val="FFFFFF"/>
            </a:solidFill>
            <a:miter lim="400000"/>
          </a:ln>
          <a:extLst>
            <a:ext uri="{C572A759-6A51-4108-AA02-DFA0A04FC94B}">
              <ma14:wrappingTextBoxFlag xmlns:ma14="http://schemas.microsoft.com/office/mac/drawingml/2011/main" val="1"/>
            </a:ext>
          </a:extLst>
        </p:spPr>
        <p:txBody>
          <a:bodyPr lIns="0" tIns="0" rIns="0" bIns="0" anchor="ctr"/>
          <a:lstStyle/>
          <a:p>
            <a:pPr algn="ctr"/>
            <a:r>
              <a:rPr sz="1400" dirty="0">
                <a:solidFill>
                  <a:schemeClr val="bg1"/>
                </a:solidFill>
                <a:latin typeface="Gill Sans"/>
                <a:ea typeface="Gill Sans"/>
                <a:cs typeface="Gill Sans"/>
              </a:rPr>
              <a:t>One </a:t>
            </a:r>
            <a:endParaRPr lang="en-US" sz="1400" dirty="0">
              <a:solidFill>
                <a:schemeClr val="bg1"/>
              </a:solidFill>
              <a:latin typeface="Gill Sans"/>
              <a:ea typeface="Gill Sans"/>
              <a:cs typeface="Gill Sans"/>
            </a:endParaRPr>
          </a:p>
          <a:p>
            <a:pPr algn="ctr"/>
            <a:r>
              <a:rPr sz="1400" dirty="0">
                <a:solidFill>
                  <a:schemeClr val="bg1"/>
                </a:solidFill>
                <a:latin typeface="Gill Sans"/>
                <a:ea typeface="Gill Sans"/>
                <a:cs typeface="Gill Sans"/>
              </a:rPr>
              <a:t>Degree</a:t>
            </a:r>
          </a:p>
        </p:txBody>
      </p:sp>
      <p:sp>
        <p:nvSpPr>
          <p:cNvPr id="37" name="Shape 113">
            <a:hlinkClick r:id="rId8" action="ppaction://hlinksldjump"/>
          </p:cNvPr>
          <p:cNvSpPr/>
          <p:nvPr/>
        </p:nvSpPr>
        <p:spPr>
          <a:xfrm>
            <a:off x="1828800" y="5715000"/>
            <a:ext cx="914400" cy="914400"/>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7"/>
          </a:blipFill>
          <a:ln w="50800">
            <a:solidFill>
              <a:srgbClr val="FFFFFF"/>
            </a:solidFill>
            <a:miter lim="400000"/>
          </a:ln>
          <a:extLst>
            <a:ext uri="{C572A759-6A51-4108-AA02-DFA0A04FC94B}">
              <ma14:wrappingTextBoxFlag xmlns:ma14="http://schemas.microsoft.com/office/mac/drawingml/2011/main" val="1"/>
            </a:ext>
          </a:extLst>
        </p:spPr>
        <p:txBody>
          <a:bodyPr lIns="0" tIns="0" rIns="0" bIns="0" anchor="ctr"/>
          <a:lstStyle>
            <a:lvl1pPr>
              <a:defRPr sz="16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lvl1pPr>
          </a:lstStyle>
          <a:p>
            <a:pPr lvl="0" algn="ctr">
              <a:defRPr sz="1800">
                <a:solidFill>
                  <a:srgbClr val="000000"/>
                </a:solidFill>
                <a:effectLst/>
              </a:defRPr>
            </a:pPr>
            <a:r>
              <a:rPr sz="1400" dirty="0">
                <a:solidFill>
                  <a:schemeClr val="bg1"/>
                </a:solidFill>
              </a:rPr>
              <a:t>Two </a:t>
            </a:r>
            <a:endParaRPr lang="en-US" sz="1400" dirty="0" smtClean="0">
              <a:solidFill>
                <a:schemeClr val="bg1"/>
              </a:solidFill>
            </a:endParaRPr>
          </a:p>
          <a:p>
            <a:pPr lvl="0" algn="ctr">
              <a:defRPr sz="1800">
                <a:solidFill>
                  <a:srgbClr val="000000"/>
                </a:solidFill>
                <a:effectLst/>
              </a:defRPr>
            </a:pPr>
            <a:r>
              <a:rPr sz="1400" dirty="0" smtClean="0">
                <a:solidFill>
                  <a:schemeClr val="bg1"/>
                </a:solidFill>
              </a:rPr>
              <a:t>Degrees</a:t>
            </a:r>
            <a:endParaRPr sz="1400" dirty="0">
              <a:solidFill>
                <a:schemeClr val="bg1"/>
              </a:solidFill>
            </a:endParaRPr>
          </a:p>
        </p:txBody>
      </p:sp>
      <p:sp>
        <p:nvSpPr>
          <p:cNvPr id="38" name="Shape 114">
            <a:hlinkClick r:id="rId9" action="ppaction://hlinksldjump"/>
          </p:cNvPr>
          <p:cNvSpPr/>
          <p:nvPr/>
        </p:nvSpPr>
        <p:spPr>
          <a:xfrm>
            <a:off x="2971800" y="5715000"/>
            <a:ext cx="914400" cy="914400"/>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7"/>
          </a:blipFill>
          <a:ln w="50800">
            <a:solidFill>
              <a:srgbClr val="FFFFFF"/>
            </a:solidFill>
            <a:miter lim="400000"/>
          </a:ln>
          <a:extLst>
            <a:ext uri="{C572A759-6A51-4108-AA02-DFA0A04FC94B}">
              <ma14:wrappingTextBoxFlag xmlns:ma14="http://schemas.microsoft.com/office/mac/drawingml/2011/main" val="1"/>
            </a:ext>
          </a:extLst>
        </p:spPr>
        <p:txBody>
          <a:bodyPr lIns="0" tIns="0" rIns="0" bIns="0" anchor="ctr"/>
          <a:lstStyle>
            <a:lvl1pPr>
              <a:defRPr sz="16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lvl1pPr>
          </a:lstStyle>
          <a:p>
            <a:pPr lvl="0" algn="ctr">
              <a:defRPr sz="1800">
                <a:solidFill>
                  <a:srgbClr val="000000"/>
                </a:solidFill>
                <a:effectLst/>
              </a:defRPr>
            </a:pPr>
            <a:r>
              <a:rPr sz="1400" dirty="0" smtClean="0">
                <a:solidFill>
                  <a:schemeClr val="bg1"/>
                </a:solidFill>
              </a:rPr>
              <a:t>Three</a:t>
            </a:r>
            <a:r>
              <a:rPr lang="en-US" sz="1400" dirty="0" smtClean="0">
                <a:solidFill>
                  <a:schemeClr val="bg1"/>
                </a:solidFill>
              </a:rPr>
              <a:t> </a:t>
            </a:r>
          </a:p>
          <a:p>
            <a:pPr lvl="0" algn="ctr">
              <a:defRPr sz="1800">
                <a:solidFill>
                  <a:srgbClr val="000000"/>
                </a:solidFill>
                <a:effectLst/>
              </a:defRPr>
            </a:pPr>
            <a:r>
              <a:rPr sz="1400" dirty="0" smtClean="0">
                <a:solidFill>
                  <a:schemeClr val="bg1"/>
                </a:solidFill>
              </a:rPr>
              <a:t>Degrees</a:t>
            </a:r>
            <a:endParaRPr sz="1400" dirty="0">
              <a:solidFill>
                <a:schemeClr val="bg1"/>
              </a:solidFill>
            </a:endParaRPr>
          </a:p>
        </p:txBody>
      </p:sp>
      <p:sp>
        <p:nvSpPr>
          <p:cNvPr id="39" name="Shape 115">
            <a:hlinkClick r:id="rId10" action="ppaction://hlinksldjump"/>
          </p:cNvPr>
          <p:cNvSpPr/>
          <p:nvPr/>
        </p:nvSpPr>
        <p:spPr>
          <a:xfrm>
            <a:off x="4114800" y="5715000"/>
            <a:ext cx="914400" cy="914400"/>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7"/>
          </a:blipFill>
          <a:ln w="50800">
            <a:solidFill>
              <a:srgbClr val="FFFFFF"/>
            </a:solidFill>
            <a:miter lim="400000"/>
          </a:ln>
          <a:extLst>
            <a:ext uri="{C572A759-6A51-4108-AA02-DFA0A04FC94B}">
              <ma14:wrappingTextBoxFlag xmlns:ma14="http://schemas.microsoft.com/office/mac/drawingml/2011/main" val="1"/>
            </a:ext>
          </a:extLst>
        </p:spPr>
        <p:txBody>
          <a:bodyPr lIns="0" tIns="0" rIns="0" bIns="0" anchor="ctr"/>
          <a:lstStyle>
            <a:lvl1pPr>
              <a:defRPr sz="16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lvl1pPr>
          </a:lstStyle>
          <a:p>
            <a:pPr lvl="0" algn="ctr">
              <a:defRPr sz="1800">
                <a:solidFill>
                  <a:srgbClr val="000000"/>
                </a:solidFill>
                <a:effectLst/>
              </a:defRPr>
            </a:pPr>
            <a:r>
              <a:rPr sz="1400" dirty="0">
                <a:solidFill>
                  <a:schemeClr val="bg1"/>
                </a:solidFill>
              </a:rPr>
              <a:t>Four </a:t>
            </a:r>
            <a:endParaRPr lang="en-US" sz="1400" dirty="0" smtClean="0">
              <a:solidFill>
                <a:schemeClr val="bg1"/>
              </a:solidFill>
            </a:endParaRPr>
          </a:p>
          <a:p>
            <a:pPr lvl="0" algn="ctr">
              <a:defRPr sz="1800">
                <a:solidFill>
                  <a:srgbClr val="000000"/>
                </a:solidFill>
                <a:effectLst/>
              </a:defRPr>
            </a:pPr>
            <a:r>
              <a:rPr sz="1400" dirty="0" smtClean="0">
                <a:solidFill>
                  <a:schemeClr val="bg1"/>
                </a:solidFill>
              </a:rPr>
              <a:t>Degrees</a:t>
            </a:r>
            <a:endParaRPr sz="1400" dirty="0">
              <a:solidFill>
                <a:schemeClr val="bg1"/>
              </a:solidFill>
            </a:endParaRPr>
          </a:p>
        </p:txBody>
      </p:sp>
      <p:sp>
        <p:nvSpPr>
          <p:cNvPr id="40" name="Shape 116">
            <a:hlinkClick r:id="rId11" action="ppaction://hlinksldjump"/>
          </p:cNvPr>
          <p:cNvSpPr/>
          <p:nvPr/>
        </p:nvSpPr>
        <p:spPr>
          <a:xfrm>
            <a:off x="5257800" y="5715000"/>
            <a:ext cx="914400" cy="914400"/>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7"/>
          </a:blipFill>
          <a:ln w="50800">
            <a:solidFill>
              <a:srgbClr val="FFFFFF"/>
            </a:solidFill>
            <a:miter lim="400000"/>
          </a:ln>
          <a:extLst>
            <a:ext uri="{C572A759-6A51-4108-AA02-DFA0A04FC94B}">
              <ma14:wrappingTextBoxFlag xmlns:ma14="http://schemas.microsoft.com/office/mac/drawingml/2011/main" val="1"/>
            </a:ext>
          </a:extLst>
        </p:spPr>
        <p:txBody>
          <a:bodyPr lIns="0" tIns="0" rIns="0" bIns="0" anchor="ctr"/>
          <a:lstStyle>
            <a:lvl1pPr>
              <a:defRPr sz="16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lvl1pPr>
          </a:lstStyle>
          <a:p>
            <a:pPr lvl="0" algn="ctr">
              <a:defRPr sz="1800">
                <a:solidFill>
                  <a:srgbClr val="000000"/>
                </a:solidFill>
                <a:effectLst/>
              </a:defRPr>
            </a:pPr>
            <a:r>
              <a:rPr sz="1400" dirty="0" smtClean="0">
                <a:solidFill>
                  <a:schemeClr val="bg1"/>
                </a:solidFill>
              </a:rPr>
              <a:t>Five</a:t>
            </a:r>
            <a:endParaRPr lang="en-US" sz="1400" dirty="0" smtClean="0">
              <a:solidFill>
                <a:schemeClr val="bg1"/>
              </a:solidFill>
            </a:endParaRPr>
          </a:p>
          <a:p>
            <a:pPr lvl="0" algn="ctr">
              <a:defRPr sz="1800">
                <a:solidFill>
                  <a:srgbClr val="000000"/>
                </a:solidFill>
                <a:effectLst/>
              </a:defRPr>
            </a:pPr>
            <a:r>
              <a:rPr sz="1400" dirty="0" smtClean="0">
                <a:solidFill>
                  <a:schemeClr val="bg1"/>
                </a:solidFill>
              </a:rPr>
              <a:t> </a:t>
            </a:r>
            <a:r>
              <a:rPr sz="1400" dirty="0">
                <a:solidFill>
                  <a:schemeClr val="bg1"/>
                </a:solidFill>
              </a:rPr>
              <a:t>Degrees</a:t>
            </a:r>
          </a:p>
        </p:txBody>
      </p:sp>
      <p:sp>
        <p:nvSpPr>
          <p:cNvPr id="41" name="Shape 126">
            <a:hlinkClick r:id="rId12" action="ppaction://hlinksldjump"/>
          </p:cNvPr>
          <p:cNvSpPr/>
          <p:nvPr/>
        </p:nvSpPr>
        <p:spPr>
          <a:xfrm>
            <a:off x="6400800" y="5715000"/>
            <a:ext cx="914400" cy="914400"/>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7"/>
          </a:blipFill>
          <a:ln w="50800">
            <a:solidFill>
              <a:srgbClr val="FFFFFF"/>
            </a:solidFill>
            <a:miter lim="400000"/>
          </a:ln>
          <a:extLst>
            <a:ext uri="{C572A759-6A51-4108-AA02-DFA0A04FC94B}">
              <ma14:wrappingTextBoxFlag xmlns:ma14="http://schemas.microsoft.com/office/mac/drawingml/2011/main" val="1"/>
            </a:ext>
          </a:extLst>
        </p:spPr>
        <p:txBody>
          <a:bodyPr lIns="0" tIns="0" rIns="0" bIns="0" anchor="ctr"/>
          <a:lstStyle>
            <a:lvl1pPr>
              <a:defRPr sz="1600" cap="none">
                <a:solidFill>
                  <a:srgbClr val="FFFFFF"/>
                </a:solidFill>
                <a:effectLst>
                  <a:outerShdw blurRad="25400" dist="42435" dir="2388334" rotWithShape="0">
                    <a:srgbClr val="000000">
                      <a:alpha val="48275"/>
                    </a:srgbClr>
                  </a:outerShdw>
                </a:effectLst>
                <a:latin typeface="Gill Sans"/>
                <a:ea typeface="Gill Sans"/>
                <a:cs typeface="Gill Sans"/>
                <a:sym typeface="Gill Sans"/>
              </a:defRPr>
            </a:lvl1pPr>
          </a:lstStyle>
          <a:p>
            <a:pPr lvl="0" algn="ctr">
              <a:defRPr sz="1800">
                <a:solidFill>
                  <a:srgbClr val="000000"/>
                </a:solidFill>
                <a:effectLst/>
              </a:defRPr>
            </a:pPr>
            <a:r>
              <a:rPr sz="1400" dirty="0">
                <a:solidFill>
                  <a:schemeClr val="bg1"/>
                </a:solidFill>
              </a:rPr>
              <a:t>Six </a:t>
            </a:r>
            <a:endParaRPr lang="en-US" sz="1400" dirty="0" smtClean="0">
              <a:solidFill>
                <a:schemeClr val="bg1"/>
              </a:solidFill>
            </a:endParaRPr>
          </a:p>
          <a:p>
            <a:pPr lvl="0" algn="ctr">
              <a:defRPr sz="1800">
                <a:solidFill>
                  <a:srgbClr val="000000"/>
                </a:solidFill>
                <a:effectLst/>
              </a:defRPr>
            </a:pPr>
            <a:r>
              <a:rPr sz="1400" dirty="0" smtClean="0">
                <a:solidFill>
                  <a:schemeClr val="bg1"/>
                </a:solidFill>
              </a:rPr>
              <a:t>Degrees</a:t>
            </a:r>
            <a:endParaRPr sz="1400" dirty="0">
              <a:solidFill>
                <a:schemeClr val="bg1"/>
              </a:solidFill>
            </a:endParaRPr>
          </a:p>
        </p:txBody>
      </p:sp>
      <p:sp>
        <p:nvSpPr>
          <p:cNvPr id="42" name="Shape 133">
            <a:hlinkClick r:id="rId13" action="ppaction://hlinksldjump"/>
          </p:cNvPr>
          <p:cNvSpPr/>
          <p:nvPr/>
        </p:nvSpPr>
        <p:spPr>
          <a:xfrm>
            <a:off x="7543800" y="5715000"/>
            <a:ext cx="914400" cy="914400"/>
          </a:xfrm>
          <a:custGeom>
            <a:avLst/>
            <a:gdLst/>
            <a:ahLst/>
            <a:cxnLst>
              <a:cxn ang="0">
                <a:pos x="wd2" y="hd2"/>
              </a:cxn>
              <a:cxn ang="5400000">
                <a:pos x="wd2" y="hd2"/>
              </a:cxn>
              <a:cxn ang="10800000">
                <a:pos x="wd2" y="hd2"/>
              </a:cxn>
              <a:cxn ang="16200000">
                <a:pos x="wd2" y="hd2"/>
              </a:cxn>
            </a:cxnLst>
            <a:rect l="0" t="0" r="r" b="b"/>
            <a:pathLst>
              <a:path w="19679" h="19679" extrusionOk="0">
                <a:moveTo>
                  <a:pt x="16797" y="2882"/>
                </a:moveTo>
                <a:cubicBezTo>
                  <a:pt x="20639" y="6724"/>
                  <a:pt x="20639" y="12954"/>
                  <a:pt x="16797" y="16797"/>
                </a:cubicBezTo>
                <a:cubicBezTo>
                  <a:pt x="12954" y="20639"/>
                  <a:pt x="6724" y="20639"/>
                  <a:pt x="2882" y="16797"/>
                </a:cubicBezTo>
                <a:cubicBezTo>
                  <a:pt x="-961" y="12954"/>
                  <a:pt x="-961" y="6724"/>
                  <a:pt x="2882" y="2882"/>
                </a:cubicBezTo>
                <a:cubicBezTo>
                  <a:pt x="6724" y="-961"/>
                  <a:pt x="12954" y="-961"/>
                  <a:pt x="16797" y="2882"/>
                </a:cubicBezTo>
              </a:path>
            </a:pathLst>
          </a:custGeom>
          <a:blipFill>
            <a:blip r:embed="rId7"/>
          </a:blipFill>
          <a:ln w="50800">
            <a:solidFill>
              <a:srgbClr val="FF9E0B"/>
            </a:solidFill>
            <a:miter lim="400000"/>
          </a:ln>
          <a:extLst>
            <a:ext uri="{C572A759-6A51-4108-AA02-DFA0A04FC94B}">
              <ma14:wrappingTextBoxFlag xmlns:ma14="http://schemas.microsoft.com/office/mac/drawingml/2011/main" val="1"/>
            </a:ext>
          </a:extLst>
        </p:spPr>
        <p:txBody>
          <a:bodyPr lIns="0" tIns="0" rIns="0" bIns="0" anchor="ctr"/>
          <a:lstStyle/>
          <a:p>
            <a:pPr algn="ctr"/>
            <a:r>
              <a:rPr sz="1400" dirty="0">
                <a:solidFill>
                  <a:schemeClr val="bg1"/>
                </a:solidFill>
                <a:latin typeface="Gill Sans"/>
                <a:ea typeface="Gill Sans"/>
                <a:cs typeface="Gill Sans"/>
              </a:rPr>
              <a:t>Seven</a:t>
            </a:r>
            <a:r>
              <a:rPr lang="en-US" sz="1400" dirty="0">
                <a:solidFill>
                  <a:schemeClr val="bg1"/>
                </a:solidFill>
                <a:latin typeface="Gill Sans"/>
                <a:ea typeface="Gill Sans"/>
                <a:cs typeface="Gill Sans"/>
              </a:rPr>
              <a:t> </a:t>
            </a:r>
          </a:p>
          <a:p>
            <a:pPr algn="ctr"/>
            <a:r>
              <a:rPr sz="1400" dirty="0">
                <a:solidFill>
                  <a:schemeClr val="bg1"/>
                </a:solidFill>
                <a:latin typeface="Gill Sans"/>
                <a:ea typeface="Gill Sans"/>
                <a:cs typeface="Gill Sans"/>
              </a:rPr>
              <a:t>Degrees</a:t>
            </a:r>
          </a:p>
        </p:txBody>
      </p:sp>
      <p:sp>
        <p:nvSpPr>
          <p:cNvPr id="29" name="Shape 133">
            <a:hlinkClick r:id="rId14" action="ppaction://hlinksldjump"/>
          </p:cNvPr>
          <p:cNvSpPr/>
          <p:nvPr/>
        </p:nvSpPr>
        <p:spPr>
          <a:xfrm>
            <a:off x="8142854" y="108300"/>
            <a:ext cx="848406" cy="411286"/>
          </a:xfrm>
          <a:prstGeom prst="roundRect">
            <a:avLst>
              <a:gd name="adj" fmla="val 13882"/>
            </a:avLst>
          </a:prstGeom>
          <a:blipFill>
            <a:blip r:embed="rId7"/>
          </a:blipFill>
          <a:ln w="31750">
            <a:solidFill>
              <a:srgbClr val="FFFFFF"/>
            </a:solidFill>
            <a:miter lim="400000"/>
          </a:ln>
          <a:extLst>
            <a:ext uri="{C572A759-6A51-4108-AA02-DFA0A04FC94B}">
              <ma14:wrappingTextBoxFlag xmlns:ma14="http://schemas.microsoft.com/office/mac/drawingml/2011/main" val="1"/>
            </a:ext>
          </a:extLst>
        </p:spPr>
        <p:txBody>
          <a:bodyPr lIns="62508" tIns="62508" rIns="62508" bIns="62508" anchor="ctr"/>
          <a:lstStyle/>
          <a:p>
            <a:pPr algn="ctr"/>
            <a:r>
              <a:rPr lang="en-US" sz="1600" b="1" dirty="0">
                <a:solidFill>
                  <a:srgbClr val="FFFFFF"/>
                </a:solidFill>
                <a:effectLst>
                  <a:outerShdw blurRad="25400" dist="42435" dir="2388334" rotWithShape="0">
                    <a:srgbClr val="000000">
                      <a:alpha val="48275"/>
                    </a:srgbClr>
                  </a:outerShdw>
                </a:effectLst>
                <a:latin typeface="+mn-lt"/>
                <a:ea typeface="Gill Sans"/>
                <a:cs typeface="Gill Sans"/>
                <a:sym typeface="Gill Sans"/>
              </a:rPr>
              <a:t>Exit</a:t>
            </a:r>
            <a:endParaRPr sz="1600" b="1" dirty="0">
              <a:solidFill>
                <a:srgbClr val="FFFFFF"/>
              </a:solidFill>
              <a:effectLst>
                <a:outerShdw blurRad="25400" dist="42435" dir="2388334" rotWithShape="0">
                  <a:srgbClr val="000000">
                    <a:alpha val="48275"/>
                  </a:srgbClr>
                </a:outerShdw>
              </a:effectLst>
              <a:latin typeface="+mn-lt"/>
              <a:ea typeface="Gill Sans"/>
              <a:cs typeface="Gill Sans"/>
              <a:sym typeface="Gill Sans"/>
            </a:endParaRPr>
          </a:p>
        </p:txBody>
      </p:sp>
    </p:spTree>
    <p:custDataLst>
      <p:tags r:id="rId1"/>
    </p:custDataLst>
    <p:extLst>
      <p:ext uri="{BB962C8B-B14F-4D97-AF65-F5344CB8AC3E}">
        <p14:creationId xmlns:p14="http://schemas.microsoft.com/office/powerpoint/2010/main" val="3271467394"/>
      </p:ext>
    </p:extLst>
  </p:cSld>
  <p:clrMapOvr>
    <a:masterClrMapping/>
  </p:clrMapOvr>
  <mc:AlternateContent xmlns:mc="http://schemas.openxmlformats.org/markup-compatibility/2006">
    <mc:Choice xmlns:p14="http://schemas.microsoft.com/office/powerpoint/2010/main" Requires="p14">
      <p:transition p14:dur="0"/>
    </mc:Choice>
    <mc:Fallback>
      <p:transition xmlns:p14="http://schemas.microsoft.com/office/powerpoint/2010/main"/>
    </mc:Fallback>
  </mc:AlternateContent>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8786" name="Picture 1"/>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3441700" y="228600"/>
            <a:ext cx="5159375" cy="662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round/>
                <a:headEnd/>
                <a:tailEnd/>
              </a14:hiddenLine>
            </a:ext>
          </a:extLst>
        </p:spPr>
      </p:pic>
      <p:sp>
        <p:nvSpPr>
          <p:cNvPr id="118790" name="Rectangle 5"/>
          <p:cNvSpPr>
            <a:spLocks/>
          </p:cNvSpPr>
          <p:nvPr/>
        </p:nvSpPr>
        <p:spPr bwMode="auto">
          <a:xfrm>
            <a:off x="355600" y="1219200"/>
            <a:ext cx="3606800" cy="351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25438" indent="-285750">
              <a:buClr>
                <a:srgbClr val="000000"/>
              </a:buClr>
              <a:buSzPct val="100000"/>
              <a:buFont typeface="Wingdings" charset="0"/>
              <a:buChar char="§"/>
            </a:pPr>
            <a:r>
              <a:rPr lang="en-US" sz="1800">
                <a:solidFill>
                  <a:schemeClr val="tx1"/>
                </a:solidFill>
                <a:ea typeface="ＭＳ Ｐゴシック" charset="0"/>
                <a:cs typeface="ＭＳ Ｐゴシック" charset="0"/>
              </a:rPr>
              <a:t>When a more precise shot is required, even if the brain won’t let us focus on the front sight, it may still be possible to gain a “flash sight picture.”</a:t>
            </a:r>
          </a:p>
          <a:p>
            <a:pPr marL="325438" indent="-285750">
              <a:buClr>
                <a:srgbClr val="000000"/>
              </a:buClr>
              <a:buSzPct val="100000"/>
              <a:buFont typeface="Wingdings" charset="0"/>
              <a:buChar char="§"/>
            </a:pPr>
            <a:r>
              <a:rPr lang="en-US" sz="1800">
                <a:solidFill>
                  <a:schemeClr val="tx1"/>
                </a:solidFill>
                <a:ea typeface="ＭＳ Ｐゴシック" charset="0"/>
                <a:cs typeface="ＭＳ Ｐゴシック" charset="0"/>
              </a:rPr>
              <a:t>A </a:t>
            </a:r>
            <a:r>
              <a:rPr lang="ja-JP" altLang="en-US" sz="1800">
                <a:solidFill>
                  <a:schemeClr val="tx1"/>
                </a:solidFill>
                <a:ea typeface="ＭＳ Ｐゴシック" charset="0"/>
                <a:cs typeface="ＭＳ Ｐゴシック" charset="0"/>
              </a:rPr>
              <a:t>“</a:t>
            </a:r>
            <a:r>
              <a:rPr lang="en-US" altLang="ja-JP" sz="1800">
                <a:solidFill>
                  <a:schemeClr val="tx1"/>
                </a:solidFill>
                <a:cs typeface="Arial" charset="0"/>
              </a:rPr>
              <a:t>flash sight picture</a:t>
            </a:r>
            <a:r>
              <a:rPr lang="ja-JP" altLang="en-US" sz="1800">
                <a:solidFill>
                  <a:schemeClr val="tx1"/>
                </a:solidFill>
                <a:ea typeface="ＭＳ Ｐゴシック" charset="0"/>
                <a:cs typeface="ＭＳ Ｐゴシック" charset="0"/>
              </a:rPr>
              <a:t>”</a:t>
            </a:r>
            <a:r>
              <a:rPr lang="en-US" altLang="ja-JP" sz="1800">
                <a:solidFill>
                  <a:schemeClr val="tx1"/>
                </a:solidFill>
                <a:cs typeface="Arial" charset="0"/>
              </a:rPr>
              <a:t> occurs when the shooter is able to get a rapid </a:t>
            </a:r>
            <a:r>
              <a:rPr lang="ja-JP" altLang="en-US" sz="1800">
                <a:solidFill>
                  <a:schemeClr val="tx1"/>
                </a:solidFill>
                <a:ea typeface="ＭＳ Ｐゴシック" charset="0"/>
                <a:cs typeface="ＭＳ Ｐゴシック" charset="0"/>
              </a:rPr>
              <a:t>“</a:t>
            </a:r>
            <a:r>
              <a:rPr lang="en-US" altLang="ja-JP" sz="1800">
                <a:solidFill>
                  <a:schemeClr val="tx1"/>
                </a:solidFill>
                <a:cs typeface="Arial" charset="0"/>
              </a:rPr>
              <a:t>overlay</a:t>
            </a:r>
            <a:r>
              <a:rPr lang="ja-JP" altLang="en-US" sz="1800">
                <a:solidFill>
                  <a:schemeClr val="tx1"/>
                </a:solidFill>
                <a:ea typeface="ＭＳ Ｐゴシック" charset="0"/>
                <a:cs typeface="ＭＳ Ｐゴシック" charset="0"/>
              </a:rPr>
              <a:t>”</a:t>
            </a:r>
            <a:r>
              <a:rPr lang="en-US" altLang="ja-JP" sz="1800">
                <a:solidFill>
                  <a:schemeClr val="tx1"/>
                </a:solidFill>
                <a:cs typeface="Arial" charset="0"/>
              </a:rPr>
              <a:t> of the sights on the target, without focusing on the front sight, and without taking the time to gain perfect sight alignment.</a:t>
            </a:r>
          </a:p>
          <a:p>
            <a:pPr marL="325438" indent="-285750">
              <a:buClr>
                <a:srgbClr val="000000"/>
              </a:buClr>
              <a:buSzPct val="100000"/>
              <a:buFont typeface="Wingdings" charset="0"/>
              <a:buChar char="§"/>
            </a:pPr>
            <a:r>
              <a:rPr lang="en-US" sz="1800">
                <a:solidFill>
                  <a:schemeClr val="tx1"/>
                </a:solidFill>
                <a:cs typeface="Arial" charset="0"/>
              </a:rPr>
              <a:t>The shooter looks for a </a:t>
            </a:r>
            <a:r>
              <a:rPr lang="ja-JP" altLang="en-US" sz="1800">
                <a:solidFill>
                  <a:schemeClr val="tx1"/>
                </a:solidFill>
                <a:ea typeface="ＭＳ Ｐゴシック" charset="0"/>
                <a:cs typeface="ＭＳ Ｐゴシック" charset="0"/>
              </a:rPr>
              <a:t>“</a:t>
            </a:r>
            <a:r>
              <a:rPr lang="en-US" altLang="ja-JP" sz="1800">
                <a:solidFill>
                  <a:schemeClr val="tx1"/>
                </a:solidFill>
                <a:cs typeface="Arial" charset="0"/>
              </a:rPr>
              <a:t>flash</a:t>
            </a:r>
            <a:r>
              <a:rPr lang="ja-JP" altLang="en-US" sz="1800">
                <a:solidFill>
                  <a:schemeClr val="tx1"/>
                </a:solidFill>
                <a:ea typeface="ＭＳ Ｐゴシック" charset="0"/>
                <a:cs typeface="ＭＳ Ｐゴシック" charset="0"/>
              </a:rPr>
              <a:t>”</a:t>
            </a:r>
            <a:r>
              <a:rPr lang="en-US" altLang="ja-JP" sz="1800">
                <a:solidFill>
                  <a:schemeClr val="tx1"/>
                </a:solidFill>
                <a:cs typeface="Arial" charset="0"/>
              </a:rPr>
              <a:t> of the sights on the target, to </a:t>
            </a:r>
            <a:r>
              <a:rPr lang="en-US" altLang="ja-JP" sz="1800">
                <a:solidFill>
                  <a:schemeClr val="tx1"/>
                </a:solidFill>
                <a:latin typeface="Arial Italic" charset="0"/>
                <a:cs typeface="Arial Italic" charset="0"/>
                <a:sym typeface="Arial Italic" charset="0"/>
              </a:rPr>
              <a:t>verify</a:t>
            </a:r>
            <a:r>
              <a:rPr lang="en-US" altLang="ja-JP" sz="1800">
                <a:solidFill>
                  <a:schemeClr val="tx1"/>
                </a:solidFill>
                <a:cs typeface="Arial" charset="0"/>
              </a:rPr>
              <a:t> proper alignment, rather than using the sights to </a:t>
            </a:r>
            <a:r>
              <a:rPr lang="en-US" altLang="ja-JP" sz="1800">
                <a:solidFill>
                  <a:schemeClr val="tx1"/>
                </a:solidFill>
                <a:latin typeface="Arial Italic" charset="0"/>
                <a:cs typeface="Arial Italic" charset="0"/>
                <a:sym typeface="Arial Italic" charset="0"/>
              </a:rPr>
              <a:t>gain</a:t>
            </a:r>
            <a:r>
              <a:rPr lang="en-US" altLang="ja-JP" sz="1800">
                <a:solidFill>
                  <a:schemeClr val="tx1"/>
                </a:solidFill>
                <a:cs typeface="Arial" charset="0"/>
              </a:rPr>
              <a:t> proper alignment.</a:t>
            </a:r>
            <a:endParaRPr lang="en-US" sz="1800">
              <a:solidFill>
                <a:schemeClr val="tx1"/>
              </a:solidFill>
              <a:cs typeface="Arial" charset="0"/>
            </a:endParaRPr>
          </a:p>
        </p:txBody>
      </p:sp>
      <p:sp>
        <p:nvSpPr>
          <p:cNvPr id="2" name="Title 1"/>
          <p:cNvSpPr>
            <a:spLocks noGrp="1"/>
          </p:cNvSpPr>
          <p:nvPr>
            <p:ph type="title"/>
          </p:nvPr>
        </p:nvSpPr>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Flash Sight Picture</a:t>
            </a:r>
            <a:endParaRPr lang="en-US" dirty="0" smtClean="0">
              <a:effectLst/>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810" name="Picture 1"/>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3436938" y="228600"/>
            <a:ext cx="5160962" cy="662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round/>
                <a:headEnd/>
                <a:tailEnd/>
              </a14:hiddenLine>
            </a:ext>
          </a:extLst>
        </p:spPr>
      </p:pic>
      <p:sp>
        <p:nvSpPr>
          <p:cNvPr id="2" name="Rectangle 6"/>
          <p:cNvSpPr>
            <a:spLocks/>
          </p:cNvSpPr>
          <p:nvPr/>
        </p:nvSpPr>
        <p:spPr bwMode="auto">
          <a:xfrm>
            <a:off x="482600" y="1371600"/>
            <a:ext cx="3251200" cy="289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40639" bIns="0"/>
          <a:lstStyle/>
          <a:p>
            <a:pPr marL="39688">
              <a:defRPr/>
            </a:pPr>
            <a:r>
              <a:rPr lang="en-US" sz="2000" dirty="0">
                <a:solidFill>
                  <a:srgbClr val="AD9F85"/>
                </a:solidFill>
                <a:ea typeface="ＭＳ Ｐゴシック" charset="0"/>
                <a:cs typeface="Arial" charset="0"/>
              </a:rPr>
              <a:t>Front Sight Focus </a:t>
            </a:r>
          </a:p>
          <a:p>
            <a:pPr marL="382588" indent="-342900">
              <a:buClr>
                <a:srgbClr val="000000"/>
              </a:buClr>
              <a:buSzPct val="100000"/>
              <a:buFont typeface="Wingdings" charset="2"/>
              <a:buChar char="§"/>
              <a:defRPr/>
            </a:pPr>
            <a:r>
              <a:rPr lang="en-US" sz="1800" dirty="0">
                <a:solidFill>
                  <a:schemeClr val="tx1"/>
                </a:solidFill>
                <a:ea typeface="ＭＳ Ｐゴシック" charset="0"/>
                <a:cs typeface="Arial" charset="0"/>
              </a:rPr>
              <a:t>When the requirements for precision require that you </a:t>
            </a:r>
            <a:r>
              <a:rPr lang="en-US" sz="1800" u="sng" dirty="0">
                <a:solidFill>
                  <a:schemeClr val="tx1"/>
                </a:solidFill>
                <a:latin typeface="Arial Italic" charset="0"/>
                <a:ea typeface="ＭＳ Ｐゴシック" charset="0"/>
                <a:cs typeface="Arial Italic" charset="0"/>
                <a:sym typeface="Arial Italic" charset="0"/>
              </a:rPr>
              <a:t>must</a:t>
            </a:r>
            <a:r>
              <a:rPr lang="en-US" sz="1800" u="sng" dirty="0">
                <a:solidFill>
                  <a:schemeClr val="tx1"/>
                </a:solidFill>
                <a:ea typeface="ＭＳ Ｐゴシック" charset="0"/>
                <a:cs typeface="Arial" charset="0"/>
              </a:rPr>
              <a:t> use sighted fire</a:t>
            </a:r>
            <a:r>
              <a:rPr lang="en-US" sz="1800" dirty="0">
                <a:solidFill>
                  <a:schemeClr val="tx1"/>
                </a:solidFill>
                <a:ea typeface="ＭＳ Ｐゴシック" charset="0"/>
                <a:cs typeface="Arial" charset="0"/>
              </a:rPr>
              <a:t>, it</a:t>
            </a:r>
            <a:r>
              <a:rPr lang="en-US" sz="1800" dirty="0">
                <a:solidFill>
                  <a:schemeClr val="tx1"/>
                </a:solidFill>
                <a:latin typeface="Arial"/>
                <a:ea typeface="ＭＳ Ｐゴシック" charset="0"/>
                <a:cs typeface="Arial" charset="0"/>
              </a:rPr>
              <a:t>’</a:t>
            </a:r>
            <a:r>
              <a:rPr lang="en-US" sz="1800" dirty="0">
                <a:solidFill>
                  <a:schemeClr val="tx1"/>
                </a:solidFill>
                <a:ea typeface="ＭＳ Ｐゴシック" charset="0"/>
                <a:cs typeface="Arial" charset="0"/>
              </a:rPr>
              <a:t>s going to be necessary to focus on the </a:t>
            </a:r>
            <a:r>
              <a:rPr lang="en-US" sz="1800" u="sng" dirty="0">
                <a:solidFill>
                  <a:schemeClr val="tx1"/>
                </a:solidFill>
                <a:ea typeface="ＭＳ Ｐゴシック" charset="0"/>
                <a:cs typeface="Arial" charset="0"/>
              </a:rPr>
              <a:t>front sight</a:t>
            </a:r>
            <a:r>
              <a:rPr lang="en-US" sz="1800" dirty="0">
                <a:solidFill>
                  <a:schemeClr val="tx1"/>
                </a:solidFill>
                <a:ea typeface="ＭＳ Ｐゴシック" charset="0"/>
                <a:cs typeface="Arial" charset="0"/>
              </a:rPr>
              <a:t> rather than the target for the most precise shot.</a:t>
            </a:r>
          </a:p>
          <a:p>
            <a:pPr marL="382588" indent="-342900">
              <a:buClr>
                <a:srgbClr val="000000"/>
              </a:buClr>
              <a:buSzPct val="100000"/>
              <a:buFont typeface="Wingdings" charset="2"/>
              <a:buChar char="§"/>
              <a:defRPr/>
            </a:pPr>
            <a:r>
              <a:rPr lang="en-US" sz="1800" dirty="0">
                <a:solidFill>
                  <a:schemeClr val="tx1"/>
                </a:solidFill>
                <a:ea typeface="ＭＳ Ｐゴシック" charset="0"/>
                <a:cs typeface="Arial" charset="0"/>
              </a:rPr>
              <a:t>When focusing on the front sight, it will be in complete focus, the rear sight will be semi-blurred, and the target will be the blurriest thing in your sight picture.</a:t>
            </a:r>
          </a:p>
        </p:txBody>
      </p:sp>
      <p:sp>
        <p:nvSpPr>
          <p:cNvPr id="3" name="Title 2"/>
          <p:cNvSpPr>
            <a:spLocks noGrp="1"/>
          </p:cNvSpPr>
          <p:nvPr>
            <p:ph type="title"/>
          </p:nvPr>
        </p:nvSpPr>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Sighted Fire</a:t>
            </a:r>
            <a:endParaRPr lang="en-US" dirty="0" smtClean="0">
              <a:effectLst/>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0834" name="Picture 1"/>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3594100" y="-190500"/>
            <a:ext cx="4584700" cy="704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round/>
                <a:headEnd/>
                <a:tailEnd/>
              </a14:hiddenLine>
            </a:ext>
          </a:extLst>
        </p:spPr>
      </p:pic>
      <p:sp>
        <p:nvSpPr>
          <p:cNvPr id="2" name="Rectangle 5"/>
          <p:cNvSpPr>
            <a:spLocks/>
          </p:cNvSpPr>
          <p:nvPr/>
        </p:nvSpPr>
        <p:spPr bwMode="auto">
          <a:xfrm>
            <a:off x="355600" y="914400"/>
            <a:ext cx="3733800" cy="289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40639" bIns="0"/>
          <a:lstStyle/>
          <a:p>
            <a:pPr marL="39688">
              <a:defRPr/>
            </a:pPr>
            <a:r>
              <a:rPr lang="en-US" sz="2000" dirty="0">
                <a:solidFill>
                  <a:srgbClr val="AD9F85"/>
                </a:solidFill>
                <a:ea typeface="ＭＳ Ｐゴシック" charset="0"/>
                <a:cs typeface="Arial" charset="0"/>
              </a:rPr>
              <a:t>Sight Alignment</a:t>
            </a:r>
          </a:p>
          <a:p>
            <a:pPr marL="325438" indent="-285750">
              <a:buClr>
                <a:srgbClr val="000000"/>
              </a:buClr>
              <a:buSzPct val="100000"/>
              <a:buFont typeface="Wingdings" charset="2"/>
              <a:buChar char="§"/>
              <a:defRPr/>
            </a:pPr>
            <a:r>
              <a:rPr lang="en-US" sz="1800" dirty="0">
                <a:solidFill>
                  <a:schemeClr val="tx1"/>
                </a:solidFill>
                <a:ea typeface="ＭＳ Ｐゴシック" charset="0"/>
                <a:cs typeface="Arial" charset="0"/>
              </a:rPr>
              <a:t>Properly aligning the sights will require the front sight to be perfectly spaced between the rear sight, and in a perfect horizontal line.</a:t>
            </a:r>
          </a:p>
          <a:p>
            <a:pPr marL="325438" indent="-285750">
              <a:buClr>
                <a:srgbClr val="000000"/>
              </a:buClr>
              <a:buSzPct val="100000"/>
              <a:buFont typeface="Wingdings" charset="2"/>
              <a:buChar char="§"/>
              <a:defRPr/>
            </a:pPr>
            <a:r>
              <a:rPr lang="en-US" sz="1800" dirty="0">
                <a:solidFill>
                  <a:schemeClr val="tx1"/>
                </a:solidFill>
                <a:ea typeface="ＭＳ Ｐゴシック" charset="0"/>
                <a:cs typeface="Arial" charset="0"/>
              </a:rPr>
              <a:t>Misaligned sights will cause the bullet to impact higher, lower, farther to the left, or farther to the right than where the front sight is placed</a:t>
            </a:r>
            <a:r>
              <a:rPr lang="en-US" sz="1800" dirty="0" smtClean="0">
                <a:solidFill>
                  <a:schemeClr val="tx1"/>
                </a:solidFill>
                <a:ea typeface="ＭＳ Ｐゴシック" charset="0"/>
                <a:cs typeface="Arial" charset="0"/>
              </a:rPr>
              <a:t>.</a:t>
            </a:r>
          </a:p>
          <a:p>
            <a:pPr marL="325438" indent="-285750">
              <a:buClr>
                <a:srgbClr val="000000"/>
              </a:buClr>
              <a:buSzPct val="100000"/>
              <a:buFont typeface="Wingdings" charset="2"/>
              <a:buChar char="§"/>
              <a:defRPr/>
            </a:pPr>
            <a:r>
              <a:rPr lang="en-US" sz="1800" dirty="0">
                <a:solidFill>
                  <a:schemeClr val="tx1"/>
                </a:solidFill>
                <a:ea typeface="ＭＳ Ｐゴシック" charset="0"/>
                <a:cs typeface="Arial" charset="0"/>
              </a:rPr>
              <a:t>Misaligned sights will be more forgiving at defensive shooting distances, but when the target pushes out to 50 feet or more, small sight alignment errors can be magnified. Double the distance or double the error in alignment, and you’ll double the margin of error on target</a:t>
            </a:r>
            <a:r>
              <a:rPr lang="en-US" sz="1800" dirty="0" smtClean="0">
                <a:solidFill>
                  <a:schemeClr val="tx1"/>
                </a:solidFill>
                <a:ea typeface="ＭＳ Ｐゴシック" charset="0"/>
                <a:cs typeface="Arial" charset="0"/>
              </a:rPr>
              <a:t>.</a:t>
            </a:r>
            <a:endParaRPr lang="en-US" sz="1800" dirty="0">
              <a:solidFill>
                <a:schemeClr val="tx1"/>
              </a:solidFill>
              <a:ea typeface="ＭＳ Ｐゴシック" charset="0"/>
              <a:cs typeface="Arial" charset="0"/>
            </a:endParaRPr>
          </a:p>
        </p:txBody>
      </p:sp>
      <p:sp>
        <p:nvSpPr>
          <p:cNvPr id="3" name="Line 10"/>
          <p:cNvSpPr>
            <a:spLocks noChangeShapeType="1"/>
          </p:cNvSpPr>
          <p:nvPr/>
        </p:nvSpPr>
        <p:spPr bwMode="auto">
          <a:xfrm>
            <a:off x="4613275" y="2538413"/>
            <a:ext cx="2689225" cy="0"/>
          </a:xfrm>
          <a:prstGeom prst="line">
            <a:avLst/>
          </a:prstGeom>
          <a:noFill/>
          <a:ln w="25400" cap="flat">
            <a:solidFill>
              <a:srgbClr val="FF0000"/>
            </a:solidFill>
            <a:prstDash val="sysDot"/>
            <a:round/>
            <a:headEnd type="none" w="med" len="med"/>
            <a:tailEnd type="none" w="med" len="med"/>
          </a:ln>
          <a:effectLst>
            <a:outerShdw blurRad="38100" dist="25399" dir="5400000" algn="ctr" rotWithShape="0">
              <a:srgbClr val="808080">
                <a:alpha val="37999"/>
              </a:srgbClr>
            </a:outerShdw>
          </a:effectLst>
          <a:extLst>
            <a:ext uri="{909E8E84-426E-40dd-AFC4-6F175D3DCCD1}">
              <a14:hiddenFill xmlns:a14="http://schemas.microsoft.com/office/drawing/2010/main">
                <a:solidFill>
                  <a:srgbClr val="FFFFFF"/>
                </a:solidFill>
              </a14:hiddenFill>
            </a:ext>
          </a:extLst>
        </p:spPr>
        <p:txBody>
          <a:bodyPr lIns="0" tIns="0" rIns="0" bIns="0"/>
          <a:lstStyle/>
          <a:p>
            <a:pPr>
              <a:defRPr/>
            </a:pPr>
            <a:endParaRPr lang="en-US"/>
          </a:p>
        </p:txBody>
      </p:sp>
      <p:sp>
        <p:nvSpPr>
          <p:cNvPr id="120842" name="Rectangle 11"/>
          <p:cNvSpPr>
            <a:spLocks/>
          </p:cNvSpPr>
          <p:nvPr/>
        </p:nvSpPr>
        <p:spPr bwMode="auto">
          <a:xfrm>
            <a:off x="7302500" y="2222500"/>
            <a:ext cx="1447800"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9688">
              <a:spcBef>
                <a:spcPts val="1600"/>
              </a:spcBef>
            </a:pPr>
            <a:r>
              <a:rPr lang="en-US" sz="1200">
                <a:solidFill>
                  <a:schemeClr val="tx1"/>
                </a:solidFill>
                <a:latin typeface="Arial Narrow Bold" charset="0"/>
                <a:ea typeface="ＭＳ Ｐゴシック" charset="0"/>
                <a:cs typeface="ＭＳ Ｐゴシック" charset="0"/>
                <a:sym typeface="Arial Narrow Bold" charset="0"/>
              </a:rPr>
              <a:t>Sights must be in a perfect horizontal line.</a:t>
            </a:r>
          </a:p>
        </p:txBody>
      </p:sp>
      <p:sp>
        <p:nvSpPr>
          <p:cNvPr id="120843" name="Rectangle 12"/>
          <p:cNvSpPr>
            <a:spLocks/>
          </p:cNvSpPr>
          <p:nvPr/>
        </p:nvSpPr>
        <p:spPr bwMode="auto">
          <a:xfrm>
            <a:off x="5041900" y="1206500"/>
            <a:ext cx="1981200"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9688">
              <a:spcBef>
                <a:spcPts val="1600"/>
              </a:spcBef>
            </a:pPr>
            <a:r>
              <a:rPr lang="en-US" sz="1200">
                <a:solidFill>
                  <a:schemeClr val="tx1"/>
                </a:solidFill>
                <a:latin typeface="Arial Narrow Bold" charset="0"/>
                <a:ea typeface="ＭＳ Ｐゴシック" charset="0"/>
                <a:cs typeface="ＭＳ Ｐゴシック" charset="0"/>
                <a:sym typeface="Arial Narrow Bold" charset="0"/>
              </a:rPr>
              <a:t>Equal amounts of spacing should be visible on the left and right of the front sight.</a:t>
            </a:r>
          </a:p>
        </p:txBody>
      </p:sp>
      <p:sp>
        <p:nvSpPr>
          <p:cNvPr id="4" name="Line 13"/>
          <p:cNvSpPr>
            <a:spLocks noChangeShapeType="1"/>
          </p:cNvSpPr>
          <p:nvPr/>
        </p:nvSpPr>
        <p:spPr bwMode="auto">
          <a:xfrm flipH="1">
            <a:off x="5700713" y="1838325"/>
            <a:ext cx="0" cy="441325"/>
          </a:xfrm>
          <a:prstGeom prst="line">
            <a:avLst/>
          </a:prstGeom>
          <a:noFill/>
          <a:ln w="25400" cap="flat">
            <a:solidFill>
              <a:srgbClr val="FF0000"/>
            </a:solidFill>
            <a:prstDash val="solid"/>
            <a:round/>
            <a:headEnd type="none" w="med" len="med"/>
            <a:tailEnd type="triangle" w="med" len="med"/>
          </a:ln>
          <a:effectLst>
            <a:outerShdw blurRad="38100" dist="25399" dir="5400000" algn="ctr" rotWithShape="0">
              <a:srgbClr val="808080">
                <a:alpha val="37999"/>
              </a:srgbClr>
            </a:outerShdw>
          </a:effectLst>
          <a:extLst>
            <a:ext uri="{909E8E84-426E-40dd-AFC4-6F175D3DCCD1}">
              <a14:hiddenFill xmlns:a14="http://schemas.microsoft.com/office/drawing/2010/main">
                <a:solidFill>
                  <a:srgbClr val="FFFFFF"/>
                </a:solidFill>
              </a14:hiddenFill>
            </a:ext>
          </a:extLst>
        </p:spPr>
        <p:txBody>
          <a:bodyPr lIns="0" tIns="0" rIns="0" bIns="0"/>
          <a:lstStyle/>
          <a:p>
            <a:pPr>
              <a:defRPr/>
            </a:pPr>
            <a:endParaRPr lang="en-US"/>
          </a:p>
        </p:txBody>
      </p:sp>
      <p:sp>
        <p:nvSpPr>
          <p:cNvPr id="73742" name="Line 14"/>
          <p:cNvSpPr>
            <a:spLocks noChangeShapeType="1"/>
          </p:cNvSpPr>
          <p:nvPr/>
        </p:nvSpPr>
        <p:spPr bwMode="auto">
          <a:xfrm flipH="1">
            <a:off x="6096000" y="1841500"/>
            <a:ext cx="0" cy="441325"/>
          </a:xfrm>
          <a:prstGeom prst="line">
            <a:avLst/>
          </a:prstGeom>
          <a:noFill/>
          <a:ln w="25400" cap="flat">
            <a:solidFill>
              <a:srgbClr val="FF0000"/>
            </a:solidFill>
            <a:prstDash val="solid"/>
            <a:round/>
            <a:headEnd type="none" w="med" len="med"/>
            <a:tailEnd type="triangle" w="med" len="med"/>
          </a:ln>
          <a:effectLst>
            <a:outerShdw blurRad="38100" dist="25399" dir="5400000" algn="ctr" rotWithShape="0">
              <a:srgbClr val="808080">
                <a:alpha val="37999"/>
              </a:srgbClr>
            </a:outerShdw>
          </a:effectLst>
          <a:extLst>
            <a:ext uri="{909E8E84-426E-40dd-AFC4-6F175D3DCCD1}">
              <a14:hiddenFill xmlns:a14="http://schemas.microsoft.com/office/drawing/2010/main">
                <a:solidFill>
                  <a:srgbClr val="FFFFFF"/>
                </a:solidFill>
              </a14:hiddenFill>
            </a:ext>
          </a:extLst>
        </p:spPr>
        <p:txBody>
          <a:bodyPr lIns="0" tIns="0" rIns="0" bIns="0"/>
          <a:lstStyle/>
          <a:p>
            <a:pPr>
              <a:defRPr/>
            </a:pPr>
            <a:endParaRPr lang="en-US"/>
          </a:p>
        </p:txBody>
      </p:sp>
      <p:sp>
        <p:nvSpPr>
          <p:cNvPr id="5" name="Title 4"/>
          <p:cNvSpPr>
            <a:spLocks noGrp="1"/>
          </p:cNvSpPr>
          <p:nvPr>
            <p:ph type="title"/>
          </p:nvPr>
        </p:nvSpPr>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Sighted Fire</a:t>
            </a:r>
            <a:endParaRPr lang="en-US" dirty="0" smtClean="0">
              <a:effectLst/>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65" name="Rectangle 6"/>
          <p:cNvSpPr>
            <a:spLocks/>
          </p:cNvSpPr>
          <p:nvPr/>
        </p:nvSpPr>
        <p:spPr bwMode="auto">
          <a:xfrm>
            <a:off x="508000" y="914400"/>
            <a:ext cx="8026400" cy="530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217488" indent="-177800">
              <a:buFont typeface="Wingdings" charset="0"/>
              <a:buChar char="§"/>
            </a:pPr>
            <a:r>
              <a:rPr lang="en-US" sz="1800" dirty="0">
                <a:solidFill>
                  <a:schemeClr val="tx1"/>
                </a:solidFill>
                <a:ea typeface="ＭＳ Ｐゴシック" charset="0"/>
                <a:cs typeface="ＭＳ Ｐゴシック" charset="0"/>
              </a:rPr>
              <a:t>In the topic on proper grip, </a:t>
            </a:r>
            <a:r>
              <a:rPr lang="en-US" sz="1800" dirty="0" smtClean="0">
                <a:solidFill>
                  <a:schemeClr val="tx1"/>
                </a:solidFill>
                <a:ea typeface="ＭＳ Ｐゴシック" charset="0"/>
                <a:cs typeface="ＭＳ Ｐゴシック" charset="0"/>
              </a:rPr>
              <a:t>we </a:t>
            </a:r>
            <a:r>
              <a:rPr lang="en-US" sz="1800" dirty="0">
                <a:solidFill>
                  <a:schemeClr val="tx1"/>
                </a:solidFill>
                <a:ea typeface="ＭＳ Ｐゴシック" charset="0"/>
                <a:cs typeface="ＭＳ Ｐゴシック" charset="0"/>
              </a:rPr>
              <a:t>pointed out that since </a:t>
            </a:r>
            <a:r>
              <a:rPr lang="en-US" sz="1800" dirty="0" smtClean="0">
                <a:solidFill>
                  <a:schemeClr val="tx1"/>
                </a:solidFill>
                <a:ea typeface="ＭＳ Ｐゴシック" charset="0"/>
                <a:cs typeface="ＭＳ Ｐゴシック" charset="0"/>
              </a:rPr>
              <a:t>violent attacks are </a:t>
            </a:r>
            <a:r>
              <a:rPr lang="en-US" sz="1800" dirty="0">
                <a:solidFill>
                  <a:schemeClr val="tx1"/>
                </a:solidFill>
                <a:ea typeface="ＭＳ Ｐゴシック" charset="0"/>
                <a:cs typeface="ＭＳ Ｐゴシック" charset="0"/>
              </a:rPr>
              <a:t>usually </a:t>
            </a:r>
            <a:r>
              <a:rPr lang="en-US" sz="1800" i="1" dirty="0">
                <a:solidFill>
                  <a:schemeClr val="tx1"/>
                </a:solidFill>
                <a:ea typeface="ＭＳ Ｐゴシック" charset="0"/>
                <a:cs typeface="ＭＳ Ｐゴシック" charset="0"/>
              </a:rPr>
              <a:t>fast</a:t>
            </a:r>
            <a:r>
              <a:rPr lang="en-US" sz="1800" dirty="0">
                <a:solidFill>
                  <a:schemeClr val="tx1"/>
                </a:solidFill>
                <a:ea typeface="ＭＳ Ｐゴシック" charset="0"/>
                <a:cs typeface="ＭＳ Ｐゴシック" charset="0"/>
              </a:rPr>
              <a:t>, they’re usually </a:t>
            </a:r>
            <a:r>
              <a:rPr lang="en-US" sz="1800" i="1" dirty="0">
                <a:solidFill>
                  <a:schemeClr val="tx1"/>
                </a:solidFill>
                <a:ea typeface="ＭＳ Ｐゴシック" charset="0"/>
                <a:cs typeface="ＭＳ Ｐゴシック" charset="0"/>
              </a:rPr>
              <a:t>close</a:t>
            </a:r>
            <a:r>
              <a:rPr lang="en-US" sz="1800" dirty="0">
                <a:solidFill>
                  <a:schemeClr val="tx1"/>
                </a:solidFill>
                <a:ea typeface="ＭＳ Ｐゴシック" charset="0"/>
                <a:cs typeface="ＭＳ Ｐゴシック" charset="0"/>
              </a:rPr>
              <a:t>, and when rounds are fired, </a:t>
            </a:r>
            <a:r>
              <a:rPr lang="en-US" sz="1800" i="1" dirty="0">
                <a:solidFill>
                  <a:schemeClr val="tx1"/>
                </a:solidFill>
                <a:ea typeface="ＭＳ Ｐゴシック" charset="0"/>
                <a:cs typeface="ＭＳ Ｐゴシック" charset="0"/>
              </a:rPr>
              <a:t>multiple</a:t>
            </a:r>
            <a:r>
              <a:rPr lang="en-US" sz="1800" dirty="0">
                <a:solidFill>
                  <a:schemeClr val="tx1"/>
                </a:solidFill>
                <a:ea typeface="ＭＳ Ｐゴシック" charset="0"/>
                <a:cs typeface="ＭＳ Ｐゴシック" charset="0"/>
              </a:rPr>
              <a:t> rounds are usually fired, then it stands to reason that the more rapidly and accurately we place rounds on target, the faster the violent attack will end.  </a:t>
            </a:r>
          </a:p>
          <a:p>
            <a:pPr marL="217488" indent="-177800">
              <a:buFont typeface="Wingdings" charset="0"/>
              <a:buChar char="§"/>
            </a:pPr>
            <a:r>
              <a:rPr lang="en-US" sz="1800" dirty="0">
                <a:solidFill>
                  <a:schemeClr val="tx1"/>
                </a:solidFill>
                <a:ea typeface="ＭＳ Ｐゴシック" charset="0"/>
                <a:cs typeface="ＭＳ Ｐゴシック" charset="0"/>
              </a:rPr>
              <a:t>If a proper grip and full arm extension solves half of that equation, then the second half of the equation is solved by a smooth and efficient trigger cycle.</a:t>
            </a:r>
          </a:p>
          <a:p>
            <a:pPr marL="217488" indent="-177800">
              <a:buFont typeface="Wingdings" charset="0"/>
              <a:buChar char="§"/>
            </a:pPr>
            <a:r>
              <a:rPr lang="en-US" sz="1800" dirty="0">
                <a:solidFill>
                  <a:schemeClr val="tx1"/>
                </a:solidFill>
                <a:ea typeface="ＭＳ Ｐゴシック" charset="0"/>
                <a:cs typeface="ＭＳ Ｐゴシック" charset="0"/>
              </a:rPr>
              <a:t>You’ll notice we said trigger “cycle” rather than trigger “press.” That’s because in order to </a:t>
            </a:r>
            <a:r>
              <a:rPr lang="en-US" sz="1800" dirty="0" smtClean="0">
                <a:solidFill>
                  <a:schemeClr val="tx1"/>
                </a:solidFill>
                <a:ea typeface="ＭＳ Ｐゴシック" charset="0"/>
                <a:cs typeface="ＭＳ Ｐゴシック" charset="0"/>
              </a:rPr>
              <a:t>deliver </a:t>
            </a:r>
            <a:r>
              <a:rPr lang="en-US" sz="1800" dirty="0">
                <a:solidFill>
                  <a:schemeClr val="tx1"/>
                </a:solidFill>
                <a:ea typeface="ＭＳ Ｐゴシック" charset="0"/>
                <a:cs typeface="ＭＳ Ｐゴシック" charset="0"/>
              </a:rPr>
              <a:t>multiple rounds quickly, you’ll not only need to efficiently press the trigger to the rear, you will also need to efficiently and smoothly release the trigger to its reset point, before once again firing the gun</a:t>
            </a:r>
            <a:r>
              <a:rPr lang="en-US" sz="1800" dirty="0" smtClean="0">
                <a:solidFill>
                  <a:schemeClr val="tx1"/>
                </a:solidFill>
                <a:ea typeface="ＭＳ Ｐゴシック" charset="0"/>
                <a:cs typeface="ＭＳ Ｐゴシック" charset="0"/>
              </a:rPr>
              <a:t>.</a:t>
            </a:r>
            <a:endParaRPr lang="en-US" sz="1800" dirty="0">
              <a:solidFill>
                <a:schemeClr val="tx1"/>
              </a:solidFill>
              <a:ea typeface="ＭＳ Ｐゴシック" charset="0"/>
              <a:cs typeface="ＭＳ Ｐゴシック" charset="0"/>
            </a:endParaRPr>
          </a:p>
        </p:txBody>
      </p:sp>
      <p:sp>
        <p:nvSpPr>
          <p:cNvPr id="2" name="Title 1"/>
          <p:cNvSpPr>
            <a:spLocks noGrp="1"/>
          </p:cNvSpPr>
          <p:nvPr>
            <p:ph type="title"/>
          </p:nvPr>
        </p:nvSpPr>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Trigger Control</a:t>
            </a:r>
            <a:endParaRPr lang="en-US" dirty="0" smtClean="0">
              <a:effectLst/>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881" name="Picture 1" descr="Break Point.jp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6019800" y="304800"/>
            <a:ext cx="2206625" cy="6180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Line 7"/>
          <p:cNvSpPr>
            <a:spLocks noChangeShapeType="1"/>
          </p:cNvSpPr>
          <p:nvPr/>
        </p:nvSpPr>
        <p:spPr bwMode="auto">
          <a:xfrm>
            <a:off x="7161213" y="457200"/>
            <a:ext cx="1587" cy="5791200"/>
          </a:xfrm>
          <a:prstGeom prst="line">
            <a:avLst/>
          </a:prstGeom>
          <a:noFill/>
          <a:ln w="25400" cap="flat">
            <a:solidFill>
              <a:srgbClr val="FF0000"/>
            </a:solidFill>
            <a:prstDash val="sysDot"/>
            <a:round/>
            <a:headEnd type="none" w="med" len="med"/>
            <a:tailEnd type="none" w="med" len="med"/>
          </a:ln>
          <a:effectLst>
            <a:outerShdw blurRad="38100" dist="25399" dir="5400000" algn="ctr" rotWithShape="0">
              <a:srgbClr val="808080">
                <a:alpha val="37999"/>
              </a:srgbClr>
            </a:outerShdw>
          </a:effectLst>
          <a:extLst>
            <a:ext uri="{909E8E84-426E-40dd-AFC4-6F175D3DCCD1}">
              <a14:hiddenFill xmlns:a14="http://schemas.microsoft.com/office/drawing/2010/main">
                <a:solidFill>
                  <a:srgbClr val="FFFFFF"/>
                </a:solidFill>
              </a14:hiddenFill>
            </a:ext>
          </a:extLst>
        </p:spPr>
        <p:txBody>
          <a:bodyPr lIns="0" tIns="0" rIns="0" bIns="0"/>
          <a:lstStyle/>
          <a:p>
            <a:pPr>
              <a:defRPr/>
            </a:pPr>
            <a:endParaRPr lang="en-US"/>
          </a:p>
        </p:txBody>
      </p:sp>
      <p:sp>
        <p:nvSpPr>
          <p:cNvPr id="122884" name="Rectangle 2"/>
          <p:cNvSpPr>
            <a:spLocks/>
          </p:cNvSpPr>
          <p:nvPr/>
        </p:nvSpPr>
        <p:spPr bwMode="auto">
          <a:xfrm>
            <a:off x="355600" y="990600"/>
            <a:ext cx="5435600" cy="5245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23850" indent="-285750">
              <a:buClr>
                <a:srgbClr val="000000"/>
              </a:buClr>
              <a:buSzPct val="100000"/>
              <a:buFont typeface="Wingdings" charset="0"/>
              <a:buChar char="§"/>
            </a:pPr>
            <a:r>
              <a:rPr lang="en-US" sz="1800" dirty="0">
                <a:solidFill>
                  <a:schemeClr val="tx1"/>
                </a:solidFill>
                <a:ea typeface="ＭＳ Ｐゴシック" charset="0"/>
                <a:cs typeface="ＭＳ Ｐゴシック" charset="0"/>
              </a:rPr>
              <a:t>Where many students get tripped up in learning a smooth trigger cycle is because they haven’t built their firearm’s break point or reset point into their “</a:t>
            </a:r>
            <a:r>
              <a:rPr lang="en-US" altLang="ja-JP" sz="1800" dirty="0">
                <a:solidFill>
                  <a:schemeClr val="tx1"/>
                </a:solidFill>
                <a:cs typeface="Arial" charset="0"/>
              </a:rPr>
              <a:t>muscle memory.</a:t>
            </a:r>
            <a:r>
              <a:rPr lang="en-US" sz="1800" dirty="0">
                <a:solidFill>
                  <a:schemeClr val="tx1"/>
                </a:solidFill>
                <a:cs typeface="Arial" charset="0"/>
              </a:rPr>
              <a:t>”</a:t>
            </a:r>
            <a:r>
              <a:rPr lang="en-US" altLang="ja-JP" sz="1800" dirty="0">
                <a:solidFill>
                  <a:schemeClr val="tx1"/>
                </a:solidFill>
                <a:cs typeface="Arial" charset="0"/>
              </a:rPr>
              <a:t>  </a:t>
            </a:r>
          </a:p>
          <a:p>
            <a:pPr marL="323850" indent="-285750">
              <a:buClr>
                <a:srgbClr val="000000"/>
              </a:buClr>
              <a:buSzPct val="100000"/>
              <a:buFont typeface="Wingdings" charset="0"/>
              <a:buChar char="§"/>
            </a:pPr>
            <a:r>
              <a:rPr lang="en-US" sz="1800" dirty="0">
                <a:solidFill>
                  <a:schemeClr val="tx1"/>
                </a:solidFill>
                <a:cs typeface="Arial" charset="0"/>
              </a:rPr>
              <a:t>Without knowing exactly where the break point is (the point at which the gun will fire) shooters might begin their trigger press smoothly, and then “jerk” the trigger in the final stages of the trigger press.  </a:t>
            </a:r>
          </a:p>
          <a:p>
            <a:pPr marL="323850" indent="-285750">
              <a:buClr>
                <a:srgbClr val="000000"/>
              </a:buClr>
              <a:buSzPct val="100000"/>
              <a:buFont typeface="Wingdings" charset="0"/>
              <a:buChar char="§"/>
            </a:pPr>
            <a:r>
              <a:rPr lang="en-US" sz="1800" dirty="0">
                <a:solidFill>
                  <a:schemeClr val="tx1"/>
                </a:solidFill>
                <a:cs typeface="Arial" charset="0"/>
              </a:rPr>
              <a:t>In other words, the shooter is </a:t>
            </a:r>
            <a:r>
              <a:rPr lang="en-US" sz="1800" i="1" dirty="0">
                <a:solidFill>
                  <a:schemeClr val="tx1"/>
                </a:solidFill>
                <a:cs typeface="Arial" charset="0"/>
              </a:rPr>
              <a:t>guessing</a:t>
            </a:r>
            <a:r>
              <a:rPr lang="en-US" sz="1800" dirty="0">
                <a:solidFill>
                  <a:schemeClr val="tx1"/>
                </a:solidFill>
                <a:cs typeface="Arial" charset="0"/>
              </a:rPr>
              <a:t> where the break point is, rather than knowing where it is, which can cause the shot to pull in the direction of the shooting hand. </a:t>
            </a:r>
          </a:p>
          <a:p>
            <a:pPr marL="323850" indent="-285750">
              <a:buClr>
                <a:srgbClr val="000000"/>
              </a:buClr>
              <a:buSzPct val="100000"/>
              <a:buFont typeface="Wingdings" charset="0"/>
              <a:buChar char="§"/>
            </a:pPr>
            <a:r>
              <a:rPr lang="en-US" sz="1800" dirty="0">
                <a:solidFill>
                  <a:schemeClr val="tx1"/>
                </a:solidFill>
                <a:cs typeface="Arial" charset="0"/>
              </a:rPr>
              <a:t>The </a:t>
            </a:r>
            <a:r>
              <a:rPr lang="en-US" sz="1800" dirty="0" smtClean="0">
                <a:solidFill>
                  <a:schemeClr val="tx1"/>
                </a:solidFill>
                <a:cs typeface="Arial" charset="0"/>
              </a:rPr>
              <a:t>“Ten-to-the-One” </a:t>
            </a:r>
            <a:r>
              <a:rPr lang="en-US" sz="1800" dirty="0">
                <a:solidFill>
                  <a:schemeClr val="tx1"/>
                </a:solidFill>
                <a:cs typeface="Arial" charset="0"/>
              </a:rPr>
              <a:t>drill explained in Lesson Seven can help to solve this “jerk” problem with an easy to use range exercise.</a:t>
            </a:r>
          </a:p>
        </p:txBody>
      </p:sp>
      <p:sp>
        <p:nvSpPr>
          <p:cNvPr id="2" name="Title 1"/>
          <p:cNvSpPr>
            <a:spLocks noGrp="1"/>
          </p:cNvSpPr>
          <p:nvPr>
            <p:ph type="title"/>
          </p:nvPr>
        </p:nvSpPr>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Trigger Control: Break Point</a:t>
            </a:r>
            <a:endParaRPr lang="en-US" dirty="0" smtClean="0">
              <a:effectLst/>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3905" name="Picture 1" descr="Reset Point.jp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6016625" y="301625"/>
            <a:ext cx="2208213" cy="618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3907" name="Rectangle 2"/>
          <p:cNvSpPr>
            <a:spLocks/>
          </p:cNvSpPr>
          <p:nvPr/>
        </p:nvSpPr>
        <p:spPr bwMode="auto">
          <a:xfrm>
            <a:off x="355600" y="990600"/>
            <a:ext cx="5359400" cy="5245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23850" indent="-285750">
              <a:buClr>
                <a:srgbClr val="000000"/>
              </a:buClr>
              <a:buSzPct val="100000"/>
              <a:buFont typeface="Wingdings" charset="0"/>
              <a:buChar char="§"/>
            </a:pPr>
            <a:r>
              <a:rPr lang="en-US" sz="1800" dirty="0">
                <a:solidFill>
                  <a:schemeClr val="tx1"/>
                </a:solidFill>
                <a:ea typeface="ＭＳ Ｐゴシック" charset="0"/>
                <a:cs typeface="ＭＳ Ｐゴシック" charset="0"/>
              </a:rPr>
              <a:t>Without knowing exactly where the trigger’s reset point is (the point at which the trigger will reset, and may once again be pressed to the rear), shooters will typically allow the trigger finger to travel much too far forward (sometimes even off of the trigger itself), resulting in slower follow-on shots, and a tendency to “slap” the trigger on subsequent rounds, disrupting target alignment.</a:t>
            </a:r>
          </a:p>
          <a:p>
            <a:pPr marL="323850" indent="-285750">
              <a:buClr>
                <a:srgbClr val="000000"/>
              </a:buClr>
              <a:buSzPct val="100000"/>
              <a:buFont typeface="Wingdings" charset="0"/>
              <a:buChar char="§"/>
            </a:pPr>
            <a:r>
              <a:rPr lang="en-US" sz="1800" dirty="0">
                <a:solidFill>
                  <a:schemeClr val="tx1"/>
                </a:solidFill>
                <a:ea typeface="ＭＳ Ｐゴシック" charset="0"/>
                <a:cs typeface="ＭＳ Ｐゴシック" charset="0"/>
              </a:rPr>
              <a:t>The reset point of a trigger is easily identifiable by a tactile and audible “click” as the trigger is traveling forward.  At that reset point, the trigger can once again be pressed to the rear, instead of allowing it to travel all of the way forward.</a:t>
            </a:r>
          </a:p>
          <a:p>
            <a:pPr marL="323850" indent="-285750">
              <a:buClr>
                <a:srgbClr val="000000"/>
              </a:buClr>
              <a:buSzPct val="100000"/>
              <a:buFont typeface="Wingdings" charset="0"/>
              <a:buChar char="§"/>
            </a:pPr>
            <a:r>
              <a:rPr lang="en-US" sz="1800" dirty="0">
                <a:solidFill>
                  <a:schemeClr val="tx1"/>
                </a:solidFill>
                <a:ea typeface="ＭＳ Ｐゴシック" charset="0"/>
                <a:cs typeface="ＭＳ Ｐゴシック" charset="0"/>
              </a:rPr>
              <a:t>The “Push your Limit” drill explained in Lesson Seven can help to efficiently build the neural pathways for knowing exactly where your trigger’s break point is, but to also build the pathways for knowing where your trigger’s reset point is, and to bring the two parts of the process together in an ever accelerating series of stages. </a:t>
            </a:r>
          </a:p>
        </p:txBody>
      </p:sp>
      <p:sp>
        <p:nvSpPr>
          <p:cNvPr id="14" name="Line 7"/>
          <p:cNvSpPr>
            <a:spLocks noChangeShapeType="1"/>
          </p:cNvSpPr>
          <p:nvPr/>
        </p:nvSpPr>
        <p:spPr bwMode="auto">
          <a:xfrm>
            <a:off x="7161213" y="457200"/>
            <a:ext cx="1587" cy="5791200"/>
          </a:xfrm>
          <a:prstGeom prst="line">
            <a:avLst/>
          </a:prstGeom>
          <a:noFill/>
          <a:ln w="25400" cap="flat">
            <a:solidFill>
              <a:srgbClr val="FF0000"/>
            </a:solidFill>
            <a:prstDash val="sysDot"/>
            <a:round/>
            <a:headEnd type="none" w="med" len="med"/>
            <a:tailEnd type="none" w="med" len="med"/>
          </a:ln>
          <a:effectLst>
            <a:outerShdw blurRad="38100" dist="25399" dir="5400000" algn="ctr" rotWithShape="0">
              <a:srgbClr val="808080">
                <a:alpha val="37999"/>
              </a:srgbClr>
            </a:outerShdw>
          </a:effectLst>
          <a:extLst>
            <a:ext uri="{909E8E84-426E-40dd-AFC4-6F175D3DCCD1}">
              <a14:hiddenFill xmlns:a14="http://schemas.microsoft.com/office/drawing/2010/main">
                <a:solidFill>
                  <a:srgbClr val="FFFFFF"/>
                </a:solidFill>
              </a14:hiddenFill>
            </a:ext>
          </a:extLst>
        </p:spPr>
        <p:txBody>
          <a:bodyPr lIns="0" tIns="0" rIns="0" bIns="0"/>
          <a:lstStyle/>
          <a:p>
            <a:pPr>
              <a:defRPr/>
            </a:pPr>
            <a:endParaRPr lang="en-US"/>
          </a:p>
        </p:txBody>
      </p:sp>
      <p:sp>
        <p:nvSpPr>
          <p:cNvPr id="2" name="Title 1"/>
          <p:cNvSpPr>
            <a:spLocks noGrp="1"/>
          </p:cNvSpPr>
          <p:nvPr>
            <p:ph type="title"/>
          </p:nvPr>
        </p:nvSpPr>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Trigger Control: Reset Point</a:t>
            </a:r>
            <a:endParaRPr lang="en-US" dirty="0" smtClean="0">
              <a:effectLst/>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p:cNvSpPr>
          <p:nvPr/>
        </p:nvSpPr>
        <p:spPr bwMode="auto">
          <a:xfrm>
            <a:off x="3581400" y="1003300"/>
            <a:ext cx="5257800" cy="5245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23850" indent="-285750">
              <a:buClr>
                <a:srgbClr val="000000"/>
              </a:buClr>
              <a:buSzPct val="100000"/>
              <a:buFont typeface="Wingdings" charset="0"/>
              <a:buChar char="§"/>
            </a:pPr>
            <a:r>
              <a:rPr lang="en-US" sz="1800">
                <a:solidFill>
                  <a:schemeClr val="tx1"/>
                </a:solidFill>
                <a:ea typeface="ＭＳ Ｐゴシック" charset="0"/>
                <a:cs typeface="ＭＳ Ｐゴシック" charset="0"/>
              </a:rPr>
              <a:t>The “Rubber Band Exercise” is designed to build up muscle memory for a full trigger cycle from start to finish. Since a rubber band offers smooth resistance with no increase or decrease in resistance, it affords a simple method to practice your trigger cycle over and over again, while concentrating on a smooth trigger finger movement. </a:t>
            </a:r>
          </a:p>
          <a:p>
            <a:pPr marL="323850" indent="-285750">
              <a:buClr>
                <a:srgbClr val="000000"/>
              </a:buClr>
              <a:buSzPct val="100000"/>
              <a:buFont typeface="Wingdings" charset="0"/>
              <a:buChar char="§"/>
            </a:pPr>
            <a:r>
              <a:rPr lang="en-US" sz="1800">
                <a:solidFill>
                  <a:schemeClr val="tx1"/>
                </a:solidFill>
                <a:ea typeface="ＭＳ Ｐゴシック" charset="0"/>
                <a:cs typeface="ＭＳ Ｐゴシック" charset="0"/>
              </a:rPr>
              <a:t>Start this exercise by performing each trigger “cycle” by counting “one-one-thousand, two-one-thousand,” etc.,” which will require a “cycle” approximately every second. </a:t>
            </a:r>
          </a:p>
          <a:p>
            <a:pPr marL="323850" indent="-285750">
              <a:buClr>
                <a:srgbClr val="000000"/>
              </a:buClr>
              <a:buSzPct val="100000"/>
              <a:buFont typeface="Wingdings" charset="0"/>
              <a:buChar char="§"/>
            </a:pPr>
            <a:r>
              <a:rPr lang="en-US" sz="1800">
                <a:solidFill>
                  <a:schemeClr val="tx1"/>
                </a:solidFill>
                <a:ea typeface="ＭＳ Ｐゴシック" charset="0"/>
                <a:cs typeface="ＭＳ Ｐゴシック" charset="0"/>
              </a:rPr>
              <a:t>You can then pick up the speed with a count of, “one and two and three and four and five.”  This will require a trigger “cycle” approximately every half-second. When doing this exercise, you should release your finger at the same speed and smoothness as you use to press it to the rear.</a:t>
            </a:r>
          </a:p>
        </p:txBody>
      </p:sp>
      <p:pic>
        <p:nvPicPr>
          <p:cNvPr id="124938" name="Picture 1" descr="Img0845-KW.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0" y="1447800"/>
            <a:ext cx="3848100" cy="543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idx="4294967295"/>
          </p:nvPr>
        </p:nvSpPr>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The Rubber Band Exercise</a:t>
            </a:r>
            <a:endParaRPr lang="en-US" dirty="0" smtClean="0">
              <a:effectLst/>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81" name="Rectangle 5"/>
          <p:cNvSpPr>
            <a:spLocks/>
          </p:cNvSpPr>
          <p:nvPr/>
        </p:nvSpPr>
        <p:spPr bwMode="auto">
          <a:xfrm>
            <a:off x="254000" y="260350"/>
            <a:ext cx="8280400"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9688"/>
            <a:r>
              <a:rPr lang="en-US" sz="3200" dirty="0">
                <a:solidFill>
                  <a:srgbClr val="4A7594"/>
                </a:solidFill>
                <a:ea typeface="ＭＳ Ｐゴシック" charset="0"/>
                <a:cs typeface="ＭＳ Ｐゴシック" charset="0"/>
              </a:rPr>
              <a:t>Defensive Shooting versus Marksmanship</a:t>
            </a:r>
          </a:p>
        </p:txBody>
      </p:sp>
      <p:sp>
        <p:nvSpPr>
          <p:cNvPr id="101382" name="Rectangle 6"/>
          <p:cNvSpPr>
            <a:spLocks/>
          </p:cNvSpPr>
          <p:nvPr/>
        </p:nvSpPr>
        <p:spPr bwMode="auto">
          <a:xfrm>
            <a:off x="355600" y="914400"/>
            <a:ext cx="7950200" cy="515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25438" indent="-285750">
              <a:buClr>
                <a:srgbClr val="000000"/>
              </a:buClr>
              <a:buSzPct val="100000"/>
              <a:buFont typeface="Wingdings" charset="0"/>
              <a:buChar char="§"/>
            </a:pPr>
            <a:r>
              <a:rPr lang="en-US" sz="1800" dirty="0">
                <a:solidFill>
                  <a:schemeClr val="tx1"/>
                </a:solidFill>
                <a:ea typeface="ＭＳ Ｐゴシック" charset="0"/>
                <a:cs typeface="ＭＳ Ｐゴシック" charset="0"/>
              </a:rPr>
              <a:t>In addition, when we’re under the extreme stress of a violent attack, our higher brain will very likely check out, and to one degree or another, automated responses will take over.  </a:t>
            </a:r>
            <a:endParaRPr lang="en-US" sz="1800" dirty="0" smtClean="0">
              <a:solidFill>
                <a:schemeClr val="tx1"/>
              </a:solidFill>
              <a:ea typeface="ＭＳ Ｐゴシック" charset="0"/>
              <a:cs typeface="ＭＳ Ｐゴシック" charset="0"/>
            </a:endParaRPr>
          </a:p>
          <a:p>
            <a:pPr marL="325438" indent="-285750">
              <a:buClr>
                <a:srgbClr val="000000"/>
              </a:buClr>
              <a:buSzPct val="100000"/>
              <a:buFont typeface="Wingdings" charset="0"/>
              <a:buChar char="§"/>
            </a:pPr>
            <a:r>
              <a:rPr lang="en-US" sz="1800" dirty="0" smtClean="0">
                <a:solidFill>
                  <a:schemeClr val="tx1"/>
                </a:solidFill>
                <a:ea typeface="ＭＳ Ｐゴシック" charset="0"/>
                <a:cs typeface="ＭＳ Ｐゴシック" charset="0"/>
              </a:rPr>
              <a:t>Because </a:t>
            </a:r>
            <a:r>
              <a:rPr lang="en-US" sz="1800" dirty="0">
                <a:solidFill>
                  <a:schemeClr val="tx1"/>
                </a:solidFill>
                <a:ea typeface="ＭＳ Ｐゴシック" charset="0"/>
                <a:cs typeface="ＭＳ Ｐゴシック" charset="0"/>
              </a:rPr>
              <a:t>of that, if we have a choice between a complex method of doing things and a simple method, we’re going to have to pick simple.  If we have a choice between a method that embraces those automated responses or fights them, we need to pick the method that embraces them.</a:t>
            </a:r>
          </a:p>
          <a:p>
            <a:pPr marL="325438" indent="-285750">
              <a:buClr>
                <a:srgbClr val="000000"/>
              </a:buClr>
              <a:buSzPct val="100000"/>
              <a:buFont typeface="Wingdings" charset="0"/>
              <a:buChar char="§"/>
            </a:pPr>
            <a:r>
              <a:rPr lang="en-US" sz="1800" dirty="0">
                <a:solidFill>
                  <a:schemeClr val="tx1"/>
                </a:solidFill>
                <a:cs typeface="Arial" charset="0"/>
              </a:rPr>
              <a:t>Your goal when practicing these skills should be consistency, which allows you to effectively bake the fundamentals into the neural pathways of your brain (creating what most people would call “muscle memory”).  Whatever skill or task isn’t previously hardwired into those pathways, is probably not a task that you’ll be able to accomplish during a violent attack. </a:t>
            </a:r>
          </a:p>
        </p:txBody>
      </p:sp>
    </p:spTree>
    <p:extLst>
      <p:ext uri="{BB962C8B-B14F-4D97-AF65-F5344CB8AC3E}">
        <p14:creationId xmlns:p14="http://schemas.microsoft.com/office/powerpoint/2010/main" val="126523399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304800" y="1069848"/>
            <a:ext cx="7772400" cy="4555093"/>
          </a:xfrm>
          <a:prstGeom prst="rect">
            <a:avLst/>
          </a:prstGeom>
          <a:noFill/>
        </p:spPr>
        <p:txBody>
          <a:bodyPr wrap="square" rtlCol="0">
            <a:spAutoFit/>
          </a:bodyPr>
          <a:lstStyle>
            <a:defPPr>
              <a:defRPr lang="en-US"/>
            </a:defPPr>
            <a:lvl1pPr marL="342900" indent="-342900">
              <a:lnSpc>
                <a:spcPct val="110000"/>
              </a:lnSpc>
              <a:buFont typeface="+mj-lt"/>
              <a:buAutoNum type="arabicPeriod"/>
              <a:defRPr>
                <a:solidFill>
                  <a:srgbClr val="E10A0A"/>
                </a:solidFill>
                <a:latin typeface="Palatino-Roman"/>
              </a:defRPr>
            </a:lvl1pPr>
          </a:lstStyle>
          <a:p>
            <a:r>
              <a:rPr lang="en-US" dirty="0"/>
              <a:t>Defensive shooting versus marksmanship.</a:t>
            </a:r>
          </a:p>
          <a:p>
            <a:r>
              <a:rPr lang="en-US" dirty="0"/>
              <a:t>Muscle memory explained.</a:t>
            </a:r>
          </a:p>
          <a:p>
            <a:r>
              <a:rPr lang="en-US" dirty="0"/>
              <a:t>Proper grip.</a:t>
            </a:r>
          </a:p>
          <a:p>
            <a:r>
              <a:rPr lang="en-US" dirty="0"/>
              <a:t>A natural and neutral shooting platform.</a:t>
            </a:r>
          </a:p>
          <a:p>
            <a:r>
              <a:rPr lang="en-US" dirty="0"/>
              <a:t>Aligning the muzzle to the target.</a:t>
            </a:r>
          </a:p>
          <a:p>
            <a:r>
              <a:rPr lang="en-US" dirty="0"/>
              <a:t>Point / instinctive shooting.</a:t>
            </a:r>
          </a:p>
          <a:p>
            <a:r>
              <a:rPr lang="en-US" dirty="0"/>
              <a:t>Flash sight picture.</a:t>
            </a:r>
          </a:p>
          <a:p>
            <a:r>
              <a:rPr lang="en-US" dirty="0"/>
              <a:t>Precise sight alignment.</a:t>
            </a:r>
          </a:p>
          <a:p>
            <a:r>
              <a:rPr lang="en-US" dirty="0"/>
              <a:t>Trigger control.</a:t>
            </a:r>
          </a:p>
          <a:p>
            <a:endParaRPr lang="en-US" dirty="0"/>
          </a:p>
          <a:p>
            <a:endParaRPr lang="en-US" dirty="0"/>
          </a:p>
        </p:txBody>
      </p:sp>
      <p:sp>
        <p:nvSpPr>
          <p:cNvPr id="8" name="TextBox 7"/>
          <p:cNvSpPr txBox="1"/>
          <p:nvPr/>
        </p:nvSpPr>
        <p:spPr>
          <a:xfrm>
            <a:off x="294290" y="304800"/>
            <a:ext cx="7782910" cy="584776"/>
          </a:xfrm>
          <a:prstGeom prst="rect">
            <a:avLst/>
          </a:prstGeom>
          <a:noFill/>
        </p:spPr>
        <p:txBody>
          <a:bodyPr wrap="square" rtlCol="0">
            <a:spAutoFit/>
          </a:bodyPr>
          <a:lstStyle/>
          <a:p>
            <a:r>
              <a:rPr lang="en-US" sz="3200" b="1" dirty="0"/>
              <a:t>Key Topics Covered in Lesson Three</a:t>
            </a:r>
          </a:p>
        </p:txBody>
      </p:sp>
      <p:cxnSp>
        <p:nvCxnSpPr>
          <p:cNvPr id="9" name="Straight Connector 8"/>
          <p:cNvCxnSpPr/>
          <p:nvPr/>
        </p:nvCxnSpPr>
        <p:spPr bwMode="auto">
          <a:xfrm>
            <a:off x="182880" y="914400"/>
            <a:ext cx="8686800" cy="0"/>
          </a:xfrm>
          <a:prstGeom prst="line">
            <a:avLst/>
          </a:prstGeom>
          <a:solidFill>
            <a:srgbClr val="4F81BD"/>
          </a:solidFill>
          <a:ln w="1905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Tree>
    <p:custDataLst>
      <p:tags r:id="rId1"/>
    </p:custDataLst>
    <p:extLst>
      <p:ext uri="{BB962C8B-B14F-4D97-AF65-F5344CB8AC3E}">
        <p14:creationId xmlns:p14="http://schemas.microsoft.com/office/powerpoint/2010/main" val="178142641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iStock_000006165882_Medium.jpg"/>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5" name="TextBox 4"/>
          <p:cNvSpPr txBox="1"/>
          <p:nvPr/>
        </p:nvSpPr>
        <p:spPr>
          <a:xfrm>
            <a:off x="990600" y="-110192"/>
            <a:ext cx="7086600" cy="1938992"/>
          </a:xfrm>
          <a:prstGeom prst="rect">
            <a:avLst/>
          </a:prstGeom>
          <a:noFill/>
        </p:spPr>
        <p:txBody>
          <a:bodyPr wrap="square" rtlCol="0">
            <a:spAutoFit/>
          </a:bodyPr>
          <a:lstStyle/>
          <a:p>
            <a:pPr algn="ctr"/>
            <a:r>
              <a:rPr lang="en-US" sz="12000" dirty="0" smtClean="0">
                <a:solidFill>
                  <a:schemeClr val="bg1"/>
                </a:solidFill>
                <a:latin typeface="Goudy Old Style"/>
              </a:rPr>
              <a:t>Questions?</a:t>
            </a:r>
            <a:endParaRPr lang="en-US" sz="12000" dirty="0">
              <a:solidFill>
                <a:schemeClr val="bg1"/>
              </a:solidFill>
              <a:latin typeface="Goudy Old Style"/>
            </a:endParaRPr>
          </a:p>
        </p:txBody>
      </p:sp>
      <p:sp>
        <p:nvSpPr>
          <p:cNvPr id="7" name="TextBox 6"/>
          <p:cNvSpPr txBox="1"/>
          <p:nvPr/>
        </p:nvSpPr>
        <p:spPr>
          <a:xfrm>
            <a:off x="990600" y="1828800"/>
            <a:ext cx="7086600" cy="1200329"/>
          </a:xfrm>
          <a:prstGeom prst="rect">
            <a:avLst/>
          </a:prstGeom>
          <a:noFill/>
        </p:spPr>
        <p:txBody>
          <a:bodyPr wrap="square" rtlCol="0">
            <a:spAutoFit/>
          </a:bodyPr>
          <a:lstStyle/>
          <a:p>
            <a:pPr algn="ctr"/>
            <a:r>
              <a:rPr lang="en-US" sz="7200" dirty="0" smtClean="0">
                <a:solidFill>
                  <a:schemeClr val="bg1"/>
                </a:solidFill>
                <a:latin typeface="Goudy Old Style"/>
              </a:rPr>
              <a:t>Ten Minute Break</a:t>
            </a:r>
            <a:endParaRPr lang="en-US" sz="7200" dirty="0">
              <a:solidFill>
                <a:schemeClr val="bg1"/>
              </a:solidFill>
              <a:latin typeface="Goudy Old Style"/>
            </a:endParaRPr>
          </a:p>
        </p:txBody>
      </p:sp>
      <p:cxnSp>
        <p:nvCxnSpPr>
          <p:cNvPr id="9" name="Straight Connector 8"/>
          <p:cNvCxnSpPr/>
          <p:nvPr/>
        </p:nvCxnSpPr>
        <p:spPr bwMode="auto">
          <a:xfrm>
            <a:off x="1143000" y="1905000"/>
            <a:ext cx="6781800" cy="0"/>
          </a:xfrm>
          <a:prstGeom prst="line">
            <a:avLst/>
          </a:prstGeom>
          <a:solidFill>
            <a:srgbClr val="4F81BD"/>
          </a:solidFill>
          <a:ln w="57150" cap="flat" cmpd="thinThick" algn="ctr">
            <a:solidFill>
              <a:schemeClr val="bg1"/>
            </a:solidFill>
            <a:prstDash val="solid"/>
            <a:round/>
            <a:headEnd type="oval" w="med" len="med"/>
            <a:tailEnd type="oval"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Tree>
    <p:extLst>
      <p:ext uri="{BB962C8B-B14F-4D97-AF65-F5344CB8AC3E}">
        <p14:creationId xmlns:p14="http://schemas.microsoft.com/office/powerpoint/2010/main" val="359810760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7" name="Rectangle 6"/>
          <p:cNvSpPr>
            <a:spLocks/>
          </p:cNvSpPr>
          <p:nvPr/>
        </p:nvSpPr>
        <p:spPr bwMode="auto">
          <a:xfrm>
            <a:off x="228600" y="1371600"/>
            <a:ext cx="2667000" cy="464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25438" indent="-285750">
              <a:buClr>
                <a:srgbClr val="000000"/>
              </a:buClr>
              <a:buSzPct val="100000"/>
              <a:buFont typeface="Wingdings" charset="0"/>
              <a:buChar char="§"/>
            </a:pPr>
            <a:r>
              <a:rPr lang="en-US" sz="1800" dirty="0">
                <a:solidFill>
                  <a:schemeClr val="tx1"/>
                </a:solidFill>
                <a:ea typeface="ＭＳ Ｐゴシック" charset="0"/>
                <a:cs typeface="ＭＳ Ｐゴシック" charset="0"/>
              </a:rPr>
              <a:t>Repetition of any task begins to build new pathways into the cerebellum, connecting individual movements into a continuous series of movements for near automatic </a:t>
            </a:r>
            <a:r>
              <a:rPr lang="ja-JP" altLang="en-US" sz="1800" dirty="0">
                <a:solidFill>
                  <a:schemeClr val="tx1"/>
                </a:solidFill>
                <a:ea typeface="ＭＳ Ｐゴシック" charset="0"/>
                <a:cs typeface="ＭＳ Ｐゴシック" charset="0"/>
              </a:rPr>
              <a:t>“</a:t>
            </a:r>
            <a:r>
              <a:rPr lang="en-US" altLang="ja-JP" sz="1800" dirty="0">
                <a:solidFill>
                  <a:schemeClr val="tx1"/>
                </a:solidFill>
                <a:cs typeface="Arial" charset="0"/>
              </a:rPr>
              <a:t>playback,</a:t>
            </a:r>
            <a:r>
              <a:rPr lang="ja-JP" altLang="en-US" sz="1800" dirty="0">
                <a:solidFill>
                  <a:schemeClr val="tx1"/>
                </a:solidFill>
                <a:ea typeface="ＭＳ Ｐゴシック" charset="0"/>
                <a:cs typeface="ＭＳ Ｐゴシック" charset="0"/>
              </a:rPr>
              <a:t>”</a:t>
            </a:r>
            <a:r>
              <a:rPr lang="en-US" altLang="ja-JP" sz="1800" dirty="0">
                <a:solidFill>
                  <a:schemeClr val="tx1"/>
                </a:solidFill>
                <a:cs typeface="Arial" charset="0"/>
              </a:rPr>
              <a:t> commonly referred to as, </a:t>
            </a:r>
            <a:r>
              <a:rPr lang="ja-JP" altLang="en-US" sz="1800" dirty="0">
                <a:solidFill>
                  <a:schemeClr val="tx1"/>
                </a:solidFill>
                <a:ea typeface="ＭＳ Ｐゴシック" charset="0"/>
                <a:cs typeface="ＭＳ Ｐゴシック" charset="0"/>
              </a:rPr>
              <a:t>“</a:t>
            </a:r>
            <a:r>
              <a:rPr lang="en-US" altLang="ja-JP" sz="1800" dirty="0">
                <a:solidFill>
                  <a:schemeClr val="tx1"/>
                </a:solidFill>
                <a:cs typeface="Arial" charset="0"/>
              </a:rPr>
              <a:t>Muscle Memory</a:t>
            </a:r>
            <a:r>
              <a:rPr lang="en-US" altLang="ja-JP" sz="1800" dirty="0" smtClean="0">
                <a:solidFill>
                  <a:schemeClr val="tx1"/>
                </a:solidFill>
                <a:cs typeface="Arial" charset="0"/>
              </a:rPr>
              <a:t>.</a:t>
            </a:r>
            <a:r>
              <a:rPr lang="en-US" altLang="ja-JP" sz="1800" dirty="0" smtClean="0">
                <a:solidFill>
                  <a:schemeClr val="tx1"/>
                </a:solidFill>
                <a:ea typeface="ＭＳ Ｐゴシック" charset="0"/>
                <a:cs typeface="Arial" charset="0"/>
              </a:rPr>
              <a:t>”</a:t>
            </a:r>
            <a:endParaRPr lang="en-US" sz="1800" dirty="0" smtClean="0">
              <a:solidFill>
                <a:schemeClr val="tx1"/>
              </a:solidFill>
              <a:cs typeface="Arial" charset="0"/>
            </a:endParaRPr>
          </a:p>
          <a:p>
            <a:pPr marL="325438" indent="-285750">
              <a:buClr>
                <a:srgbClr val="000000"/>
              </a:buClr>
              <a:buSzPct val="100000"/>
              <a:buFont typeface="Wingdings" charset="0"/>
              <a:buChar char="§"/>
            </a:pPr>
            <a:r>
              <a:rPr lang="en-US" sz="1800" dirty="0" smtClean="0">
                <a:solidFill>
                  <a:schemeClr val="tx1"/>
                </a:solidFill>
                <a:cs typeface="Arial" charset="0"/>
              </a:rPr>
              <a:t>The </a:t>
            </a:r>
            <a:r>
              <a:rPr lang="en-US" sz="1800" dirty="0">
                <a:solidFill>
                  <a:schemeClr val="tx1"/>
                </a:solidFill>
                <a:cs typeface="Arial" charset="0"/>
              </a:rPr>
              <a:t>key here is that you’</a:t>
            </a:r>
            <a:r>
              <a:rPr lang="en-US" altLang="ja-JP" sz="1800" dirty="0">
                <a:solidFill>
                  <a:schemeClr val="tx1"/>
                </a:solidFill>
                <a:cs typeface="Arial" charset="0"/>
              </a:rPr>
              <a:t>ll need to practice them until they </a:t>
            </a:r>
            <a:r>
              <a:rPr lang="en-US" altLang="ja-JP" sz="1800" dirty="0">
                <a:solidFill>
                  <a:schemeClr val="tx1"/>
                </a:solidFill>
                <a:cs typeface="Arial" charset="0"/>
                <a:sym typeface="Arial Italic" charset="0"/>
              </a:rPr>
              <a:t>become</a:t>
            </a:r>
            <a:r>
              <a:rPr lang="en-US" altLang="ja-JP" sz="1800" dirty="0">
                <a:solidFill>
                  <a:schemeClr val="tx1"/>
                </a:solidFill>
                <a:cs typeface="Arial" charset="0"/>
              </a:rPr>
              <a:t> repetitive.</a:t>
            </a:r>
            <a:endParaRPr lang="en-US" sz="1800" dirty="0">
              <a:solidFill>
                <a:schemeClr val="tx1"/>
              </a:solidFill>
              <a:cs typeface="Arial" charset="0"/>
            </a:endParaRPr>
          </a:p>
        </p:txBody>
      </p:sp>
      <p:sp>
        <p:nvSpPr>
          <p:cNvPr id="6" name="TextBox 5"/>
          <p:cNvSpPr txBox="1"/>
          <p:nvPr/>
        </p:nvSpPr>
        <p:spPr>
          <a:xfrm>
            <a:off x="2895600" y="4462272"/>
            <a:ext cx="5562600" cy="2062103"/>
          </a:xfrm>
          <a:prstGeom prst="rect">
            <a:avLst/>
          </a:prstGeom>
          <a:noFill/>
        </p:spPr>
        <p:txBody>
          <a:bodyPr wrap="square" rtlCol="0">
            <a:spAutoFit/>
          </a:bodyPr>
          <a:lstStyle/>
          <a:p>
            <a:r>
              <a:rPr lang="en-US" sz="1600" b="1" dirty="0">
                <a:solidFill>
                  <a:srgbClr val="E10A0A"/>
                </a:solidFill>
                <a:latin typeface="+mn-lt"/>
              </a:rPr>
              <a:t>Movie </a:t>
            </a:r>
            <a:r>
              <a:rPr lang="en-US" sz="1600" b="1" dirty="0" smtClean="0">
                <a:solidFill>
                  <a:srgbClr val="E10A0A"/>
                </a:solidFill>
                <a:latin typeface="+mn-lt"/>
              </a:rPr>
              <a:t>3.1 </a:t>
            </a:r>
            <a:r>
              <a:rPr lang="en-US" sz="1600" b="1" dirty="0" smtClean="0">
                <a:latin typeface="+mn-lt"/>
              </a:rPr>
              <a:t>Neural Pathways and Muscle Memory</a:t>
            </a:r>
          </a:p>
          <a:p>
            <a:r>
              <a:rPr lang="en-US" sz="1400" i="1" dirty="0">
                <a:latin typeface="+mn-lt"/>
              </a:rPr>
              <a:t>When a skill or movement is practiced repeatedly, pathways are modified in the cerebellum, linking those individual </a:t>
            </a:r>
            <a:r>
              <a:rPr lang="en-US" sz="1400" i="1" dirty="0" smtClean="0">
                <a:latin typeface="+mn-lt"/>
              </a:rPr>
              <a:t>steps, </a:t>
            </a:r>
            <a:r>
              <a:rPr lang="en-US" sz="1400" i="1" dirty="0" smtClean="0">
                <a:solidFill>
                  <a:schemeClr val="tx1"/>
                </a:solidFill>
                <a:latin typeface="+mn-lt"/>
                <a:cs typeface="Arial" charset="0"/>
              </a:rPr>
              <a:t>similar </a:t>
            </a:r>
            <a:r>
              <a:rPr lang="en-US" sz="1400" i="1" dirty="0">
                <a:solidFill>
                  <a:schemeClr val="tx1"/>
                </a:solidFill>
                <a:latin typeface="+mn-lt"/>
                <a:cs typeface="Arial" charset="0"/>
              </a:rPr>
              <a:t>to how a film projector can take individual still frames and make them appear as though they flow together into continuous movement</a:t>
            </a:r>
            <a:r>
              <a:rPr lang="en-US" sz="1400" i="1" dirty="0" smtClean="0">
                <a:latin typeface="+mn-lt"/>
              </a:rPr>
              <a:t>.  For example, while new students will learn that there are five steps to drawing from the holster, for the experienced student, those steps have become fluid, and automatic.  The </a:t>
            </a:r>
            <a:r>
              <a:rPr lang="en-US" sz="1400" i="1" dirty="0">
                <a:latin typeface="+mn-lt"/>
              </a:rPr>
              <a:t>more the skill or movement is repeated, the stronger the pathways become.</a:t>
            </a:r>
          </a:p>
        </p:txBody>
      </p:sp>
      <p:sp>
        <p:nvSpPr>
          <p:cNvPr id="5" name="Title 4"/>
          <p:cNvSpPr>
            <a:spLocks noGrp="1"/>
          </p:cNvSpPr>
          <p:nvPr>
            <p:ph type="title"/>
          </p:nvPr>
        </p:nvSpPr>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Muscle Memory Explained</a:t>
            </a:r>
            <a:endParaRPr lang="en-US" dirty="0" smtClean="0">
              <a:effectLst/>
            </a:endParaRPr>
          </a:p>
        </p:txBody>
      </p:sp>
      <p:pic>
        <p:nvPicPr>
          <p:cNvPr id="3" name="3 Film Strip">
            <a:hlinkClick r:id="" action="ppaction://media"/>
          </p:cNvPr>
          <p:cNvPicPr>
            <a:picLocks noChangeAspect="1"/>
          </p:cNvPicPr>
          <p:nvPr>
            <a:videoFile r:link="rId3"/>
            <p:extLst>
              <p:ext uri="{DAA4B4D4-6D71-4841-9C94-3DE7FCFB9230}">
                <p14:media xmlns:p14="http://schemas.microsoft.com/office/powerpoint/2010/main" r:embed="rId2"/>
              </p:ext>
            </p:extLst>
          </p:nvPr>
        </p:nvPicPr>
        <p:blipFill>
          <a:blip r:embed="rId6"/>
          <a:stretch>
            <a:fillRect/>
          </a:stretch>
        </p:blipFill>
        <p:spPr>
          <a:xfrm>
            <a:off x="2980944" y="1371600"/>
            <a:ext cx="5486400" cy="3086100"/>
          </a:xfrm>
          <a:prstGeom prst="rect">
            <a:avLst/>
          </a:prstGeom>
        </p:spPr>
      </p:pic>
    </p:spTree>
    <p:custDataLst>
      <p:tags r:id="rId1"/>
    </p:custDataLst>
    <p:extLst>
      <p:ext uri="{BB962C8B-B14F-4D97-AF65-F5344CB8AC3E}">
        <p14:creationId xmlns:p14="http://schemas.microsoft.com/office/powerpoint/2010/main" val="329697066"/>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remove" display="0">
                  <p:stCondLst>
                    <p:cond delay="indefinite"/>
                  </p:stCondLst>
                </p:cTn>
                <p:tgtEl>
                  <p:spTgt spid="3"/>
                </p:tgtEl>
              </p:cMediaNode>
            </p:vide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6"/>
          <p:cNvSpPr>
            <a:spLocks/>
          </p:cNvSpPr>
          <p:nvPr/>
        </p:nvSpPr>
        <p:spPr bwMode="auto">
          <a:xfrm>
            <a:off x="508000" y="1371600"/>
            <a:ext cx="2311400" cy="222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9688"/>
            <a:r>
              <a:rPr lang="en-US" sz="1800" dirty="0">
                <a:solidFill>
                  <a:schemeClr val="tx1"/>
                </a:solidFill>
                <a:ea typeface="ＭＳ Ｐゴシック" charset="0"/>
                <a:cs typeface="ＭＳ Ｐゴシック" charset="0"/>
              </a:rPr>
              <a:t>B</a:t>
            </a:r>
            <a:r>
              <a:rPr lang="en-US" sz="1800" dirty="0" smtClean="0">
                <a:solidFill>
                  <a:schemeClr val="tx1"/>
                </a:solidFill>
                <a:ea typeface="ＭＳ Ｐゴシック" charset="0"/>
                <a:cs typeface="ＭＳ Ｐゴシック" charset="0"/>
              </a:rPr>
              <a:t>efore </a:t>
            </a:r>
            <a:r>
              <a:rPr lang="en-US" sz="1800" dirty="0">
                <a:solidFill>
                  <a:schemeClr val="tx1"/>
                </a:solidFill>
                <a:ea typeface="ＭＳ Ｐゴシック" charset="0"/>
                <a:cs typeface="ＭＳ Ｐゴシック" charset="0"/>
              </a:rPr>
              <a:t>stepping into how to take up a proper grip, it’s probably a fair place to start by talking about what the goal of a proper grip is.  If your answer is to hold the handgun, you’d only be half correct.  The ultimate goal of a proper grip is creating and maintaining control of your handgun during the firing cycle. </a:t>
            </a:r>
          </a:p>
        </p:txBody>
      </p:sp>
      <p:pic>
        <p:nvPicPr>
          <p:cNvPr id="2" name="iStock_000005438862DV and SOUND">
            <a:hlinkClick r:id="" action="ppaction://media"/>
          </p:cNvPr>
          <p:cNvPicPr>
            <a:picLocks noChangeAspect="1"/>
          </p:cNvPicPr>
          <p:nvPr>
            <a:videoFile r:link="rId3"/>
            <p:extLst>
              <p:ext uri="{DAA4B4D4-6D71-4841-9C94-3DE7FCFB9230}">
                <p14:media xmlns:p14="http://schemas.microsoft.com/office/powerpoint/2010/main" r:embed="rId2"/>
              </p:ext>
            </p:extLst>
          </p:nvPr>
        </p:nvPicPr>
        <p:blipFill>
          <a:blip r:embed="rId6"/>
          <a:stretch>
            <a:fillRect/>
          </a:stretch>
        </p:blipFill>
        <p:spPr>
          <a:xfrm>
            <a:off x="2971800" y="1371600"/>
            <a:ext cx="5486400" cy="4114800"/>
          </a:xfrm>
          <a:prstGeom prst="rect">
            <a:avLst/>
          </a:prstGeom>
        </p:spPr>
      </p:pic>
      <p:sp>
        <p:nvSpPr>
          <p:cNvPr id="12" name="TextBox 11"/>
          <p:cNvSpPr txBox="1"/>
          <p:nvPr/>
        </p:nvSpPr>
        <p:spPr>
          <a:xfrm>
            <a:off x="2895600" y="5486400"/>
            <a:ext cx="5562600" cy="769441"/>
          </a:xfrm>
          <a:prstGeom prst="rect">
            <a:avLst/>
          </a:prstGeom>
          <a:noFill/>
        </p:spPr>
        <p:txBody>
          <a:bodyPr wrap="square" rtlCol="0">
            <a:spAutoFit/>
          </a:bodyPr>
          <a:lstStyle/>
          <a:p>
            <a:r>
              <a:rPr lang="en-US" sz="1600" b="1" dirty="0">
                <a:solidFill>
                  <a:srgbClr val="E10A0A"/>
                </a:solidFill>
                <a:latin typeface="+mn-lt"/>
              </a:rPr>
              <a:t>Movie </a:t>
            </a:r>
            <a:r>
              <a:rPr lang="en-US" sz="1600" b="1" dirty="0" smtClean="0">
                <a:solidFill>
                  <a:srgbClr val="E10A0A"/>
                </a:solidFill>
                <a:latin typeface="+mn-lt"/>
              </a:rPr>
              <a:t>3.2 </a:t>
            </a:r>
            <a:r>
              <a:rPr lang="en-US" sz="1600" b="1" dirty="0" smtClean="0">
                <a:latin typeface="+mn-lt"/>
              </a:rPr>
              <a:t>Proper Grip and Recoil Management</a:t>
            </a:r>
          </a:p>
          <a:p>
            <a:r>
              <a:rPr lang="en-US" sz="1400" i="1" dirty="0">
                <a:latin typeface="+mn-lt"/>
              </a:rPr>
              <a:t>In this high-speed video, you’ll notice how a proper grip manages the pistol’s recoil, dropping the muzzle back on target after the shot.</a:t>
            </a:r>
            <a:endParaRPr lang="en-US" sz="1400" dirty="0">
              <a:latin typeface="+mn-lt"/>
            </a:endParaRPr>
          </a:p>
        </p:txBody>
      </p:sp>
      <p:sp>
        <p:nvSpPr>
          <p:cNvPr id="3" name="Title 2"/>
          <p:cNvSpPr>
            <a:spLocks noGrp="1"/>
          </p:cNvSpPr>
          <p:nvPr>
            <p:ph type="title"/>
          </p:nvPr>
        </p:nvSpPr>
        <p:spPr/>
        <p:txBody>
          <a:bodyPr/>
          <a:lstStyle/>
          <a:p>
            <a:pPr rtl="0" fontAlgn="base"/>
            <a:r>
              <a:rPr lang="en-US" sz="3200" kern="1200" dirty="0" smtClean="0">
                <a:solidFill>
                  <a:srgbClr val="4A7594"/>
                </a:solidFill>
                <a:effectLst/>
                <a:latin typeface="Arial" panose="020B0604020202020204" pitchFamily="34" charset="0"/>
                <a:ea typeface="ＭＳ Ｐゴシック" panose="020B0600070205080204" pitchFamily="34" charset="-128"/>
                <a:cs typeface="ＭＳ Ｐゴシック" panose="020B0600070205080204" pitchFamily="34" charset="-128"/>
              </a:rPr>
              <a:t>Proper Grip</a:t>
            </a:r>
            <a:endParaRPr lang="en-US" dirty="0" smtClean="0">
              <a:effectLst/>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1651000" y="1828800"/>
            <a:ext cx="7112000" cy="464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p:cNvSpPr>
            <a:spLocks/>
          </p:cNvSpPr>
          <p:nvPr/>
        </p:nvSpPr>
        <p:spPr bwMode="auto">
          <a:xfrm>
            <a:off x="508000" y="4635500"/>
            <a:ext cx="4267200" cy="115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82588" indent="-342900">
              <a:buFont typeface="+mj-ea"/>
              <a:buAutoNum type="circleNumDbPlain"/>
            </a:pPr>
            <a:r>
              <a:rPr lang="en-US" sz="1600" dirty="0" smtClean="0">
                <a:solidFill>
                  <a:schemeClr val="tx1"/>
                </a:solidFill>
                <a:ea typeface="ＭＳ Ｐゴシック" charset="0"/>
                <a:cs typeface="ＭＳ Ｐゴシック" charset="0"/>
              </a:rPr>
              <a:t>When </a:t>
            </a:r>
            <a:r>
              <a:rPr lang="en-US" sz="1600" dirty="0">
                <a:solidFill>
                  <a:schemeClr val="tx1"/>
                </a:solidFill>
                <a:ea typeface="ＭＳ Ｐゴシック" charset="0"/>
                <a:cs typeface="ＭＳ Ｐゴシック" charset="0"/>
              </a:rPr>
              <a:t>setting up your grip, the pistol should be placed firmly into your firing hand like you are making a fist, with the web of your hand high and centered on the back strap. The firing hand thumb should be high, to create a space for the support hand. </a:t>
            </a:r>
          </a:p>
        </p:txBody>
      </p:sp>
      <p:sp>
        <p:nvSpPr>
          <p:cNvPr id="8" name="Rectangle 6"/>
          <p:cNvSpPr>
            <a:spLocks/>
          </p:cNvSpPr>
          <p:nvPr/>
        </p:nvSpPr>
        <p:spPr bwMode="auto">
          <a:xfrm>
            <a:off x="508000" y="990600"/>
            <a:ext cx="8178800" cy="222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9688"/>
            <a:r>
              <a:rPr lang="en-US" sz="1800" dirty="0" smtClean="0">
                <a:solidFill>
                  <a:schemeClr val="tx1"/>
                </a:solidFill>
                <a:ea typeface="ＭＳ Ｐゴシック" charset="0"/>
                <a:cs typeface="ＭＳ Ｐゴシック" charset="0"/>
              </a:rPr>
              <a:t>To maintain solid control of your firearm, it’s </a:t>
            </a:r>
            <a:r>
              <a:rPr lang="en-US" sz="1800" dirty="0">
                <a:solidFill>
                  <a:schemeClr val="tx1"/>
                </a:solidFill>
                <a:ea typeface="ＭＳ Ｐゴシック" charset="0"/>
                <a:cs typeface="ＭＳ Ｐゴシック" charset="0"/>
              </a:rPr>
              <a:t>going to be important to have as much physical contact between your hands and the firearm as possible. To do that consistently, follow the instructions outlined in our step-by-step illustrations.</a:t>
            </a:r>
          </a:p>
        </p:txBody>
      </p:sp>
      <p:sp>
        <p:nvSpPr>
          <p:cNvPr id="10" name="Title 9"/>
          <p:cNvSpPr>
            <a:spLocks noGrp="1"/>
          </p:cNvSpPr>
          <p:nvPr>
            <p:ph type="title"/>
          </p:nvPr>
        </p:nvSpPr>
        <p:spPr/>
        <p:txBody>
          <a:bodyPr/>
          <a:lstStyle/>
          <a:p>
            <a:r>
              <a:rPr lang="en-US" dirty="0">
                <a:ea typeface="ＭＳ Ｐゴシック" charset="0"/>
                <a:cs typeface="ＭＳ Ｐゴシック" charset="0"/>
              </a:rPr>
              <a:t>Proper </a:t>
            </a:r>
            <a:r>
              <a:rPr lang="en-US" dirty="0" smtClean="0">
                <a:ea typeface="ＭＳ Ｐゴシック" charset="0"/>
                <a:cs typeface="ＭＳ Ｐゴシック" charset="0"/>
              </a:rPr>
              <a:t>Grip</a:t>
            </a:r>
            <a:endParaRPr lang="en-US" dirty="0"/>
          </a:p>
        </p:txBody>
      </p:sp>
    </p:spTree>
    <p:custDataLst>
      <p:tags r:id="rId1"/>
    </p:custDataLst>
    <p:extLst>
      <p:ext uri="{BB962C8B-B14F-4D97-AF65-F5344CB8AC3E}">
        <p14:creationId xmlns:p14="http://schemas.microsoft.com/office/powerpoint/2010/main" val="183075344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4454" name="Picture 7"/>
          <p:cNvPicPr>
            <a:picLocks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169863" y="1371600"/>
            <a:ext cx="7839075" cy="4995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4456" name="Rectangle 9"/>
          <p:cNvSpPr>
            <a:spLocks/>
          </p:cNvSpPr>
          <p:nvPr/>
        </p:nvSpPr>
        <p:spPr bwMode="auto">
          <a:xfrm>
            <a:off x="4368800" y="4419600"/>
            <a:ext cx="4013200" cy="142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82588" indent="-342900">
              <a:buFont typeface="+mj-ea"/>
              <a:buAutoNum type="circleNumDbPlain" startAt="2"/>
            </a:pPr>
            <a:r>
              <a:rPr lang="en-US" sz="1600" dirty="0">
                <a:solidFill>
                  <a:schemeClr val="tx1"/>
                </a:solidFill>
                <a:ea typeface="ＭＳ Ｐゴシック" charset="0"/>
                <a:cs typeface="ＭＳ Ｐゴシック" charset="0"/>
              </a:rPr>
              <a:t>The trigger finger is OUTSIDE THE TRIGGER GUARD and is pressed on the frame, and the middle finger is bumped up against the bottom of the trigger guard.</a:t>
            </a:r>
          </a:p>
        </p:txBody>
      </p:sp>
      <p:sp>
        <p:nvSpPr>
          <p:cNvPr id="4" name="Title 3"/>
          <p:cNvSpPr>
            <a:spLocks noGrp="1"/>
          </p:cNvSpPr>
          <p:nvPr>
            <p:ph type="title"/>
          </p:nvPr>
        </p:nvSpPr>
        <p:spPr/>
        <p:txBody>
          <a:bodyPr/>
          <a:lstStyle/>
          <a:p>
            <a:r>
              <a:rPr lang="en-US" dirty="0">
                <a:ea typeface="ＭＳ Ｐゴシック" charset="0"/>
                <a:cs typeface="ＭＳ Ｐゴシック" charset="0"/>
              </a:rPr>
              <a:t>Proper </a:t>
            </a:r>
            <a:r>
              <a:rPr lang="en-US" dirty="0" smtClean="0">
                <a:ea typeface="ＭＳ Ｐゴシック" charset="0"/>
                <a:cs typeface="ＭＳ Ｐゴシック" charset="0"/>
              </a:rPr>
              <a:t>Grip</a:t>
            </a:r>
            <a:endParaRPr lang="en-US" dirty="0"/>
          </a:p>
        </p:txBody>
      </p:sp>
    </p:spTree>
    <p:custDataLst>
      <p:tags r:id="rId1"/>
    </p:custDataLst>
    <p:extLst>
      <p:ext uri="{BB962C8B-B14F-4D97-AF65-F5344CB8AC3E}">
        <p14:creationId xmlns:p14="http://schemas.microsoft.com/office/powerpoint/2010/main" val="436616093"/>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rrowheads="1"/>
          </p:cNvPicPr>
          <p:nvPr/>
        </p:nvPicPr>
        <p:blipFill rotWithShape="1">
          <a:blip r:embed="rId4" cstate="print">
            <a:extLst>
              <a:ext uri="{28A0092B-C50C-407E-A947-70E740481C1C}">
                <a14:useLocalDpi xmlns:a14="http://schemas.microsoft.com/office/drawing/2010/main"/>
              </a:ext>
            </a:extLst>
          </a:blip>
          <a:srcRect/>
          <a:stretch/>
        </p:blipFill>
        <p:spPr bwMode="auto">
          <a:xfrm>
            <a:off x="3048000" y="1371600"/>
            <a:ext cx="6096000" cy="441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5473" name="Picture 1"/>
          <p:cNvPicPr>
            <a:picLocks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2971800" y="1473200"/>
            <a:ext cx="6172200" cy="494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4515" name="Rectangle 3"/>
          <p:cNvSpPr>
            <a:spLocks/>
          </p:cNvSpPr>
          <p:nvPr/>
        </p:nvSpPr>
        <p:spPr bwMode="auto">
          <a:xfrm>
            <a:off x="355600" y="876300"/>
            <a:ext cx="3149600" cy="506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40639" bIns="0"/>
          <a:lstStyle/>
          <a:p>
            <a:pPr marL="382588" indent="-342900">
              <a:spcAft>
                <a:spcPts val="600"/>
              </a:spcAft>
              <a:buClr>
                <a:srgbClr val="000000"/>
              </a:buClr>
              <a:buSzPct val="100000"/>
              <a:buFont typeface="+mj-ea"/>
              <a:buAutoNum type="circleNumDbPlain" startAt="3"/>
              <a:defRPr/>
            </a:pPr>
            <a:r>
              <a:rPr lang="en-US" sz="1600" dirty="0" smtClean="0">
                <a:solidFill>
                  <a:schemeClr val="tx1"/>
                </a:solidFill>
                <a:ea typeface="ＭＳ Ｐゴシック" charset="0"/>
                <a:cs typeface="Arial" charset="0"/>
              </a:rPr>
              <a:t>Wrap </a:t>
            </a:r>
            <a:r>
              <a:rPr lang="en-US" sz="1600" dirty="0">
                <a:solidFill>
                  <a:schemeClr val="tx1"/>
                </a:solidFill>
                <a:ea typeface="ＭＳ Ｐゴシック" charset="0"/>
                <a:cs typeface="Arial" charset="0"/>
              </a:rPr>
              <a:t>the fingers of your support hand firmly around the firing hand with the index finger pressed firmly against the bottom of the trigger guard and the meaty part of your support hand nestled into the open space on the grip left by the firing hand. </a:t>
            </a:r>
          </a:p>
          <a:p>
            <a:pPr marL="382588" indent="-342900">
              <a:spcAft>
                <a:spcPts val="600"/>
              </a:spcAft>
              <a:buClr>
                <a:srgbClr val="000000"/>
              </a:buClr>
              <a:buSzPct val="100000"/>
              <a:buFont typeface="+mj-ea"/>
              <a:buAutoNum type="circleNumDbPlain" startAt="3"/>
              <a:defRPr/>
            </a:pPr>
            <a:r>
              <a:rPr lang="en-US" sz="1600" dirty="0">
                <a:solidFill>
                  <a:schemeClr val="tx1"/>
                </a:solidFill>
                <a:ea typeface="ＭＳ Ｐゴシック" charset="0"/>
                <a:cs typeface="Arial" charset="0"/>
              </a:rPr>
              <a:t>To create the perfect “seal” between both hands, the thumbs are stacked, with the third knuckle of the support hand nestled in the space between the first and second knuckle of the firing hand. </a:t>
            </a:r>
          </a:p>
          <a:p>
            <a:pPr marL="382588" indent="-342900">
              <a:spcAft>
                <a:spcPts val="600"/>
              </a:spcAft>
              <a:buClr>
                <a:srgbClr val="000000"/>
              </a:buClr>
              <a:buSzPct val="100000"/>
              <a:buFont typeface="+mj-ea"/>
              <a:buAutoNum type="circleNumDbPlain" startAt="3"/>
              <a:defRPr/>
            </a:pPr>
            <a:r>
              <a:rPr lang="en-US" sz="1600" dirty="0">
                <a:solidFill>
                  <a:schemeClr val="tx1"/>
                </a:solidFill>
                <a:ea typeface="ＭＳ Ｐゴシック" charset="0"/>
                <a:cs typeface="Arial" charset="0"/>
              </a:rPr>
              <a:t>No part of the firearm grip should be visible between your fingers, or between the strong hand and support hand.</a:t>
            </a:r>
          </a:p>
        </p:txBody>
      </p:sp>
      <p:sp>
        <p:nvSpPr>
          <p:cNvPr id="2" name="Title 1"/>
          <p:cNvSpPr>
            <a:spLocks noGrp="1"/>
          </p:cNvSpPr>
          <p:nvPr>
            <p:ph type="title"/>
          </p:nvPr>
        </p:nvSpPr>
        <p:spPr/>
        <p:txBody>
          <a:bodyPr/>
          <a:lstStyle/>
          <a:p>
            <a:r>
              <a:rPr lang="en-US" dirty="0">
                <a:ea typeface="ＭＳ Ｐゴシック" charset="0"/>
                <a:cs typeface="ＭＳ Ｐゴシック" charset="0"/>
              </a:rPr>
              <a:t>Proper </a:t>
            </a:r>
            <a:r>
              <a:rPr lang="en-US" dirty="0" smtClean="0">
                <a:ea typeface="ＭＳ Ｐゴシック" charset="0"/>
                <a:cs typeface="ＭＳ Ｐゴシック" charset="0"/>
              </a:rPr>
              <a:t>Grip</a:t>
            </a:r>
            <a:endParaRPr lang="en-US" dirty="0"/>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6000"/>
                                  </p:stCondLst>
                                  <p:childTnLst>
                                    <p:set>
                                      <p:cBhvr>
                                        <p:cTn id="6" dur="1" fill="hold">
                                          <p:stCondLst>
                                            <p:cond delay="0"/>
                                          </p:stCondLst>
                                        </p:cTn>
                                        <p:tgtEl>
                                          <p:spTgt spid="105473"/>
                                        </p:tgtEl>
                                        <p:attrNameLst>
                                          <p:attrName>style.visibility</p:attrName>
                                        </p:attrNameLst>
                                      </p:cBhvr>
                                      <p:to>
                                        <p:strVal val="visible"/>
                                      </p:to>
                                    </p:set>
                                    <p:animEffect transition="in" filter="fade">
                                      <p:cBhvr>
                                        <p:cTn id="7" dur="500"/>
                                        <p:tgtEl>
                                          <p:spTgt spid="1054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UUID" val="{68937995-EDAC-4668-B338-D05C89251CF1}"/>
  <p:tag name="ISPRING_RESOURCE_FOLDER" val="W:\eLearning Projects\3. 2014 USCCA Classroom Presentation Lesson Three\"/>
  <p:tag name="ISPRING_PRESENTATION_PATH" val="W:\eLearning Projects\3. 2014 USCCA Classroom Presentation Lesson Three.pptx"/>
  <p:tag name="ISPRING_PROJECT_FOLDER_UPDATED" val="1"/>
  <p:tag name="ISPRING_ULTRA_SCORM_COURSE_ID" val="0A5DC781-21A1-4704-8703-B431BD4754B5"/>
  <p:tag name="ISPRINGCLOUDFOLDERID" val="0"/>
  <p:tag name="ISPRINGCLOUDFOLDERPATH" val="Content List"/>
  <p:tag name="ISPRING_PRESENTATION_INFO" val="&lt;?xml version=&quot;1.0&quot; encoding=&quot;UTF-8&quot; standalone=&quot;no&quot; ?&gt;&#10;&lt;presentation&gt;&#10;&#10;  &lt;slides&gt;&#10;    &lt;slide duration=&quot;1&quot; id=&quot;{2418A4A2-599B-47FF-B4D0-942EE8091703}&quot; pptId=&quot;309&quot; transitionDuration=&quot;0&quot;/&gt;&#10;    &lt;slide duration=&quot;220890&quot; id=&quot;{C026571C-8A77-4ADC-834B-0031B2995CC8}&quot; pptId=&quot;463&quot; transitionDuration=&quot;0&quot;/&gt;&#10;    &lt;slide duration=&quot;121960&quot; id=&quot;{73035E06-F00D-4972-8944-B3CECB727FB4}&quot; pptId=&quot;461&quot; transitionDuration=&quot;0&quot;/&gt;&#10;    &lt;slide duration=&quot;219190&quot; id=&quot;{5B857DC5-8FEE-4165-9424-C260C5D94363}&quot; pptId=&quot;412&quot; transitionDuration=&quot;0&quot;/&gt;&#10;    &lt;slide duration=&quot;13380&quot; id=&quot;{BF9B8BD3-4516-451A-BA40-3AEDE9788933}&quot; pptId=&quot;462&quot; transitionDuration=&quot;0&quot;/&gt;&#10;    &lt;slide duration=&quot;9280&quot; id=&quot;{1BC427EF-25C6-4B5D-B97E-0D545B703DE1}&quot; pptId=&quot;454&quot; transitionDuration=&quot;0&quot;/&gt;&#10;    &lt;slide duration=&quot;25730&quot; id=&quot;{9CB2161D-6315-449D-8E7D-750A5BA91187}&quot; pptId=&quot;312&quot; transitionDuration=&quot;0&quot;/&gt;&#10;    &lt;slide duration=&quot;30100&quot; id=&quot;{B1EB8B51-D802-4045-AF69-74FBC8C8CA4E}&quot; pptId=&quot;413&quot; transitionDuration=&quot;0&quot;/&gt;&#10;    &lt;slide duration=&quot;27861&quot; id=&quot;{84245AC1-B1BA-478D-9EDA-66A3B43EB16B}&quot; pptId=&quot;414&quot; transitionDuration=&quot;0&quot;/&gt;&#10;    &lt;slide duration=&quot;50620&quot; id=&quot;{7A355FF0-2027-432E-91B1-57F3846C47DA}&quot; pptId=&quot;314&quot; transitionDuration=&quot;0&quot;/&gt;&#10;    &lt;slide duration=&quot;30230&quot; id=&quot;{FA99AE91-82DF-49AF-A9AD-6B8A431F27C2}&quot; pptId=&quot;428&quot; transitionDuration=&quot;0&quot;/&gt;&#10;    &lt;slide duration=&quot;53220&quot; id=&quot;{DC094F5F-3944-4CE2-BFAD-9B82E794E1B4}&quot; pptId=&quot;455&quot; transitionDuration=&quot;0&quot;/&gt;&#10;    &lt;slide duration=&quot;77980&quot; id=&quot;{3412079E-E50E-4CE9-9D70-E6DDA5F3A751}&quot; pptId=&quot;429&quot; transitionDuration=&quot;0&quot;/&gt;&#10;    &lt;slide duration=&quot;140273&quot; id=&quot;{3E6F378B-F9BC-44D2-B346-F3C8B7290D06}&quot; pptId=&quot;316&quot; transitionDuration=&quot;0&quot;/&gt;&#10;    &lt;slide duration=&quot;75880&quot; id=&quot;{C583AD68-590E-44B8-9461-B15170B811B6}&quot; pptId=&quot;423&quot; transitionDuration=&quot;0&quot;/&gt;&#10;    &lt;slide duration=&quot;36203&quot; id=&quot;{93ECBA50-4BCA-46F9-B640-DEB68121BEDB}&quot; pptId=&quot;464&quot; transitionDuration=&quot;0&quot;/&gt;&#10;    &lt;slide duration=&quot;1&quot; id=&quot;{6088B5D7-341F-40BF-A81D-D3458C9AC875}&quot; pptId=&quot;465&quot; transitionDuration=&quot;0&quot;/&gt;&#10;    &lt;slide duration=&quot;1&quot; id=&quot;{E5A39A36-ADA5-4BE0-8C67-6A57BBC49608}&quot; pptId=&quot;466&quot; transitionDuration=&quot;0&quot;/&gt;&#10;    &lt;slide duration=&quot;1&quot; id=&quot;{D49DC704-D179-4C33-8945-2287BA32C4A2}&quot; pptId=&quot;467&quot; transitionDuration=&quot;0&quot;/&gt;&#10;    &lt;slide duration=&quot;31765&quot; id=&quot;{A80C640F-02B8-45CB-85E9-DFA695DD732C}&quot; pptId=&quot;424&quot; transitionDuration=&quot;0&quot;/&gt;&#10;    &lt;slide duration=&quot;96730&quot; id=&quot;{2E2C8BD4-97ED-430E-8759-E8725EF10B5E}&quot; pptId=&quot;318&quot; transitionDuration=&quot;0&quot;/&gt;&#10;    &lt;slide duration=&quot;94730&quot; id=&quot;{A7CEBE4D-BD89-4969-896B-7057B8A39A03}&quot; pptId=&quot;442&quot; transitionDuration=&quot;0&quot;/&gt;&#10;    &lt;slide duration=&quot;1&quot; id=&quot;{6E864181-5CE7-4F69-96C3-07EAB627A437}&quot; pptId=&quot;469&quot; transitionDuration=&quot;0&quot;/&gt;&#10;    &lt;slide duration=&quot;1&quot; id=&quot;{4628C89E-ED72-4F40-BB69-C58C0098B0F6}&quot; pptId=&quot;470&quot; transitionDuration=&quot;0&quot;/&gt;&#10;    &lt;slide duration=&quot;1&quot; id=&quot;{6B971672-0EBC-48B3-838E-9E8F384207CD}&quot; pptId=&quot;471&quot; transitionDuration=&quot;0&quot;/&gt;&#10;    &lt;slide duration=&quot;1&quot; id=&quot;{694C1FF6-E76C-4521-8E28-3818088B5648}&quot; pptId=&quot;472&quot; transitionDuration=&quot;0&quot;/&gt;&#10;    &lt;slide duration=&quot;1&quot; id=&quot;{283E5400-1171-4962-AE68-61CB517C168F}&quot; pptId=&quot;473&quot; transitionDuration=&quot;0&quot;/&gt;&#10;    &lt;slide duration=&quot;1&quot; id=&quot;{BD1799AC-64E5-4434-BC79-5236CC8E5BE0}&quot; pptId=&quot;474&quot; transitionDuration=&quot;0&quot;/&gt;&#10;    &lt;slide duration=&quot;1&quot; id=&quot;{A6429543-9077-4128-8F96-EF2923563CD9}&quot; pptId=&quot;475&quot; transitionDuration=&quot;0&quot;/&gt;&#10;    &lt;slide duration=&quot;1&quot; id=&quot;{77C3AE20-A28F-4CB1-8A1C-6E014D84724D}&quot; pptId=&quot;476&quot; transitionDuration=&quot;0&quot;/&gt;&#10;    &lt;slide duration=&quot;74110&quot; id=&quot;{E443EF5B-84F0-417F-BA6A-AE8FDF671DFE}&quot; pptId=&quot;322&quot; transitionDuration=&quot;0&quot;/&gt;&#10;    &lt;slide duration=&quot;26660&quot; id=&quot;{F1943423-1DC9-4B4D-BCA1-7E5295B4D8D4}&quot; pptId=&quot;320&quot; transitionDuration=&quot;0&quot;/&gt;&#10;    &lt;slide duration=&quot;23960&quot; id=&quot;{B11D743C-0919-4DF1-B7B5-8FB91990EAED}&quot; pptId=&quot;321&quot; transitionDuration=&quot;0&quot;/&gt;&#10;    &lt;slide duration=&quot;42342&quot; id=&quot;{0C89A9E6-06B5-4111-B892-69CC1512283D}&quot; pptId=&quot;415&quot; transitionDuration=&quot;0&quot;/&gt;&#10;    &lt;slide duration=&quot;72272&quot; id=&quot;{E7D96184-8602-412C-8D20-0810902AD3AE}&quot; pptId=&quot;323&quot; transitionDuration=&quot;0&quot;/&gt;&#10;    &lt;slide duration=&quot;112212&quot; id=&quot;{1B7E1D5F-8AB1-4E21-AE24-3700F17C8EAA}&quot; pptId=&quot;416&quot; transitionDuration=&quot;0&quot;/&gt;&#10;    &lt;slide duration=&quot;56860&quot; id=&quot;{684FCEB2-09F3-468F-8923-D13DD5B21225}&quot; pptId=&quot;444&quot; transitionDuration=&quot;0&quot;/&gt;&#10;    &lt;slide duration=&quot;24690&quot; id=&quot;{83A3CA91-C63C-4D6D-BA1E-F3EF6F5A475A}&quot; pptId=&quot;478&quot; transitionDuration=&quot;0&quot;/&gt;&#10;    &lt;slide duration=&quot;1&quot; id=&quot;{AF430B0B-FE55-463D-B156-4A5D574FBF75}&quot; pptId=&quot;477&quot; transitionDuration=&quot;0&quot;/&gt;&#10;  &lt;/slides&gt;&#10;&#10;  &lt;narration&gt;&#10;    &lt;videoTracks&gt;&#10;      &lt;videoTrack duration=&quot;121955&quot; muted=&quot;false&quot; slideId=&quot;{73035E06-F00D-4972-8944-B3CECB727FB4}&quot; startTime=&quot;0&quot; stepIndex=&quot;0&quot; volume=&quot;1&quot;&gt;&#10;        &lt;file modifyTime=&quot;2015-01-13T15:56:52&quot; size=&quot;24877980&quot;&gt;&#10;          &lt;path full=&quot;W:\eLearning Projects\3. 2014 USCCA Classroom Presentation Lesson Three\video\video26.mp4&quot; relative=&quot;3. 2014 USCCA Classroom Presentation Lesson Three\video\video26.mp4&quot; resource=&quot;video26.mp4&quot;/&gt;&#10;        &lt;/file&gt;&#10;        &lt;video height=&quot;480&quot; width=&quot;854&quot;/&gt;&#10;        &lt;audio channels=&quot;2&quot; sampleRate=&quot;48000&quot;/&gt;&#10;      &lt;/videoTrack&gt;&#10;      &lt;videoTrack duration=&quot;219186&quot; muted=&quot;false&quot; slideId=&quot;{5B857DC5-8FEE-4165-9424-C260C5D94363}&quot; startTime=&quot;0&quot; stepIndex=&quot;0&quot; volume=&quot;1&quot;&gt;&#10;        &lt;file modifyTime=&quot;2015-01-13T15:56:52&quot; size=&quot;43316129&quot;&gt;&#10;          &lt;path full=&quot;W:\eLearning Projects\3. 2014 USCCA Classroom Presentation Lesson Three\video\video27.mp4&quot; relative=&quot;3. 2014 USCCA Classroom Presentation Lesson Three\video\video27.mp4&quot; resource=&quot;video27.mp4&quot;/&gt;&#10;        &lt;/file&gt;&#10;        &lt;video height=&quot;480&quot; width=&quot;854&quot;/&gt;&#10;        &lt;audio channels=&quot;2&quot; sampleRate=&quot;48000&quot;/&gt;&#10;      &lt;/videoTrack&gt;&#10;      &lt;videoTrack duration=&quot;13380&quot; muted=&quot;false&quot; slideId=&quot;{BF9B8BD3-4516-451A-BA40-3AEDE9788933}&quot; startTime=&quot;0&quot; stepIndex=&quot;0&quot; volume=&quot;1&quot;&gt;&#10;        &lt;file modifyTime=&quot;2015-01-13T15:56:52&quot; size=&quot;2815863&quot;&gt;&#10;          &lt;path full=&quot;W:\eLearning Projects\3. 2014 USCCA Classroom Presentation Lesson Three\video\video28.mp4&quot; relative=&quot;3. 2014 USCCA Classroom Presentation Lesson Three\video\video28.mp4&quot; resource=&quot;video28.mp4&quot;/&gt;&#10;        &lt;/file&gt;&#10;        &lt;video height=&quot;480&quot; width=&quot;854&quot;/&gt;&#10;        &lt;audio channels=&quot;2&quot; sampleRate=&quot;48000&quot;/&gt;&#10;      &lt;/videoTrack&gt;&#10;      &lt;videoTrack duration=&quot;9276&quot; muted=&quot;false&quot; slideId=&quot;{1BC427EF-25C6-4B5D-B97E-0D545B703DE1}&quot; startTime=&quot;0&quot; stepIndex=&quot;0&quot; volume=&quot;1&quot;&gt;&#10;        &lt;file modifyTime=&quot;2015-01-13T15:56:52&quot; size=&quot;1773618&quot;&gt;&#10;          &lt;path full=&quot;W:\eLearning Projects\3. 2014 USCCA Classroom Presentation Lesson Three\video\video29.mp4&quot; relative=&quot;3. 2014 USCCA Classroom Presentation Lesson Three\video\video29.mp4&quot; resource=&quot;video29.mp4&quot;/&gt;&#10;        &lt;/file&gt;&#10;        &lt;video height=&quot;480&quot; width=&quot;854&quot;/&gt;&#10;        &lt;audio channels=&quot;2&quot; sampleRate=&quot;48000&quot;/&gt;&#10;      &lt;/videoTrack&gt;&#10;      &lt;videoTrack duration=&quot;25726&quot; muted=&quot;false&quot; slideId=&quot;{9CB2161D-6315-449D-8E7D-750A5BA91187}&quot; startTime=&quot;0&quot; stepIndex=&quot;0&quot; volume=&quot;1&quot;&gt;&#10;        &lt;file modifyTime=&quot;2015-01-13T15:56:53&quot; size=&quot;2901044&quot;&gt;&#10;          &lt;path full=&quot;W:\eLearning Projects\3. 2014 USCCA Classroom Presentation Lesson Three\video\video30.mp4&quot; relative=&quot;3. 2014 USCCA Classroom Presentation Lesson Three\video\video30.mp4&quot; resource=&quot;video30.mp4&quot;/&gt;&#10;        &lt;/file&gt;&#10;        &lt;video height=&quot;480&quot; width=&quot;854&quot;/&gt;&#10;        &lt;audio channels=&quot;2&quot; sampleRate=&quot;48000&quot;/&gt;&#10;      &lt;/videoTrack&gt;&#10;      &lt;videoTrack duration=&quot;30097&quot; muted=&quot;false&quot; slideId=&quot;{B1EB8B51-D802-4045-AF69-74FBC8C8CA4E}&quot; startTime=&quot;0&quot; stepIndex=&quot;0&quot; volume=&quot;1&quot;&gt;&#10;        &lt;file modifyTime=&quot;2015-01-13T15:56:53&quot; size=&quot;6269991&quot;&gt;&#10;          &lt;path full=&quot;W:\eLearning Projects\3. 2014 USCCA Classroom Presentation Lesson Three\video\video31.mp4&quot; relative=&quot;3. 2014 USCCA Classroom Presentation Lesson Three\video\video31.mp4&quot; resource=&quot;video31.mp4&quot;/&gt;&#10;        &lt;/file&gt;&#10;        &lt;video height=&quot;480&quot; width=&quot;854&quot;/&gt;&#10;        &lt;audio channels=&quot;2&quot; sampleRate=&quot;48000&quot;/&gt;&#10;      &lt;/videoTrack&gt;&#10;      &lt;videoTrack duration=&quot;27861&quot; muted=&quot;false&quot; slideId=&quot;{84245AC1-B1BA-478D-9EDA-66A3B43EB16B}&quot; startTime=&quot;0&quot; stepIndex=&quot;0&quot; volume=&quot;1&quot;&gt;&#10;        &lt;file modifyTime=&quot;2015-01-13T15:56:53&quot; size=&quot;4794504&quot;&gt;&#10;          &lt;path full=&quot;W:\eLearning Projects\3. 2014 USCCA Classroom Presentation Lesson Three\video\video32.mp4&quot; relative=&quot;3. 2014 USCCA Classroom Presentation Lesson Three\video\video32.mp4&quot; resource=&quot;video32.mp4&quot;/&gt;&#10;        &lt;/file&gt;&#10;        &lt;video height=&quot;480&quot; width=&quot;854&quot;/&gt;&#10;        &lt;audio channels=&quot;2&quot; sampleRate=&quot;48000&quot;/&gt;&#10;      &lt;/videoTrack&gt;&#10;      &lt;videoTrack duration=&quot;50617&quot; muted=&quot;false&quot; slideId=&quot;{7A355FF0-2027-432E-91B1-57F3846C47DA}&quot; startTime=&quot;0&quot; stepIndex=&quot;0&quot; volume=&quot;1&quot;&gt;&#10;        &lt;file modifyTime=&quot;2015-01-13T15:56:53&quot; size=&quot;10424818&quot;&gt;&#10;          &lt;path full=&quot;W:\eLearning Projects\3. 2014 USCCA Classroom Presentation Lesson Three\video\video33.mp4&quot; relative=&quot;3. 2014 USCCA Classroom Presentation Lesson Three\video\video33.mp4&quot; resource=&quot;video33.mp4&quot;/&gt;&#10;        &lt;/file&gt;&#10;        &lt;video height=&quot;480&quot; width=&quot;854&quot;/&gt;&#10;        &lt;audio channels=&quot;2&quot; sampleRate=&quot;48000&quot;/&gt;&#10;      &lt;/videoTrack&gt;&#10;      &lt;videoTrack duration=&quot;30230&quot; muted=&quot;false&quot; slideId=&quot;{FA99AE91-82DF-49AF-A9AD-6B8A431F27C2}&quot; startTime=&quot;0&quot; stepIndex=&quot;0&quot; volume=&quot;1&quot;&gt;&#10;        &lt;file modifyTime=&quot;2015-01-13T15:56:53&quot; size=&quot;5973286&quot;&gt;&#10;          &lt;path full=&quot;W:\eLearning Projects\3. 2014 USCCA Classroom Presentation Lesson Three\video\video34.mp4&quot; relative=&quot;3. 2014 USCCA Classroom Presentation Lesson Three\video\video34.mp4&quot; resource=&quot;video34.mp4&quot;/&gt;&#10;        &lt;/file&gt;&#10;        &lt;video height=&quot;480&quot; width=&quot;854&quot;/&gt;&#10;        &lt;audio channels=&quot;2&quot; sampleRate=&quot;48000&quot;/&gt;&#10;      &lt;/videoTrack&gt;&#10;      &lt;videoTrack duration=&quot;53220&quot; muted=&quot;false&quot; slideId=&quot;{DC094F5F-3944-4CE2-BFAD-9B82E794E1B4}&quot; startTime=&quot;0&quot; stepIndex=&quot;0&quot; volume=&quot;1&quot;&gt;&#10;        &lt;file modifyTime=&quot;2015-01-13T15:56:53&quot; size=&quot;10600044&quot;&gt;&#10;          &lt;path full=&quot;W:\eLearning Projects\3. 2014 USCCA Classroom Presentation Lesson Three\video\video35.mp4&quot; relative=&quot;3. 2014 USCCA Classroom Presentation Lesson Three\video\video35.mp4&quot; resource=&quot;video35.mp4&quot;/&gt;&#10;        &lt;/file&gt;&#10;        &lt;video height=&quot;480&quot; width=&quot;854&quot;/&gt;&#10;        &lt;audio channels=&quot;2&quot; sampleRate=&quot;48000&quot;/&gt;&#10;      &lt;/videoTrack&gt;&#10;      &lt;videoTrack duration=&quot;77978&quot; muted=&quot;false&quot; slideId=&quot;{3412079E-E50E-4CE9-9D70-E6DDA5F3A751}&quot; startTime=&quot;0&quot; stepIndex=&quot;0&quot; volume=&quot;1&quot;&gt;&#10;        &lt;file modifyTime=&quot;2015-01-13T15:56:54&quot; size=&quot;15727734&quot;&gt;&#10;          &lt;path full=&quot;W:\eLearning Projects\3. 2014 USCCA Classroom Presentation Lesson Three\video\video36.mp4&quot; relative=&quot;3. 2014 USCCA Classroom Presentation Lesson Three\video\video36.mp4&quot; resource=&quot;video36.mp4&quot;/&gt;&#10;        &lt;/file&gt;&#10;        &lt;video height=&quot;480&quot; width=&quot;854&quot;/&gt;&#10;        &lt;audio channels=&quot;2&quot; sampleRate=&quot;48000&quot;/&gt;&#10;      &lt;/videoTrack&gt;&#10;      &lt;videoTrack duration=&quot;140273&quot; muted=&quot;false&quot; slideId=&quot;{3E6F378B-F9BC-44D2-B346-F3C8B7290D06}&quot; startTime=&quot;0&quot; stepIndex=&quot;0&quot; volume=&quot;1&quot;&gt;&#10;        &lt;file modifyTime=&quot;2015-01-13T15:56:54&quot; size=&quot;27993757&quot;&gt;&#10;          &lt;path full=&quot;W:\eLearning Projects\3. 2014 USCCA Classroom Presentation Lesson Three\video\video37.mp4&quot; relative=&quot;3. 2014 USCCA Classroom Presentation Lesson Three\video\video37.mp4&quot; resource=&quot;video37.mp4&quot;/&gt;&#10;        &lt;/file&gt;&#10;        &lt;video height=&quot;480&quot; width=&quot;854&quot;/&gt;&#10;        &lt;audio channels=&quot;2&quot; sampleRate=&quot;48000&quot;/&gt;&#10;      &lt;/videoTrack&gt;&#10;      &lt;videoTrack duration=&quot;75876&quot; muted=&quot;false&quot; slideId=&quot;{C583AD68-590E-44B8-9461-B15170B811B6}&quot; startTime=&quot;0&quot; stepIndex=&quot;0&quot; volume=&quot;1&quot;&gt;&#10;        &lt;file modifyTime=&quot;2015-01-13T15:56:54&quot; size=&quot;15334104&quot;&gt;&#10;          &lt;path full=&quot;W:\eLearning Projects\3. 2014 USCCA Classroom Presentation Lesson Three\video\video38.mp4&quot; relative=&quot;3. 2014 USCCA Classroom Presentation Lesson Three\video\video38.mp4&quot; resource=&quot;video38.mp4&quot;/&gt;&#10;        &lt;/file&gt;&#10;        &lt;video height=&quot;480&quot; width=&quot;854&quot;/&gt;&#10;        &lt;audio channels=&quot;2&quot; sampleRate=&quot;48000&quot;/&gt;&#10;      &lt;/videoTrack&gt;&#10;      &lt;videoTrack duration=&quot;36203&quot; muted=&quot;false&quot; slideId=&quot;{93ECBA50-4BCA-46F9-B640-DEB68121BEDB}&quot; startTime=&quot;0&quot; stepIndex=&quot;0&quot; volume=&quot;1&quot;&gt;&#10;        &lt;file modifyTime=&quot;2015-01-13T15:56:54&quot; size=&quot;7197427&quot;&gt;&#10;          &lt;path full=&quot;W:\eLearning Projects\3. 2014 USCCA Classroom Presentation Lesson Three\video\video39.mp4&quot; relative=&quot;3. 2014 USCCA Classroom Presentation Lesson Three\video\video39.mp4&quot; resource=&quot;video39.mp4&quot;/&gt;&#10;        &lt;/file&gt;&#10;        &lt;video height=&quot;480&quot; width=&quot;854&quot;/&gt;&#10;        &lt;audio channels=&quot;2&quot; sampleRate=&quot;48000&quot;/&gt;&#10;      &lt;/videoTrack&gt;&#10;      &lt;videoTrack duration=&quot;31765&quot; muted=&quot;false&quot; slideId=&quot;{A80C640F-02B8-45CB-85E9-DFA695DD732C}&quot; startTime=&quot;0&quot; stepIndex=&quot;0&quot; volume=&quot;1&quot;&gt;&#10;        &lt;file modifyTime=&quot;2015-01-13T15:57:17&quot; size=&quot;6692028&quot;&gt;&#10;          &lt;path full=&quot;W:\eLearning Projects\3. 2014 USCCA Classroom Presentation Lesson Three\video\video40.mp4&quot; relative=&quot;3. 2014 USCCA Classroom Presentation Lesson Three\video\video40.mp4&quot; resource=&quot;video40.mp4&quot;/&gt;&#10;        &lt;/file&gt;&#10;        &lt;video height=&quot;480&quot; width=&quot;854&quot;/&gt;&#10;        &lt;audio channels=&quot;2&quot; sampleRate=&quot;48000&quot;/&gt;&#10;      &lt;/videoTrack&gt;&#10;      &lt;videoTrack duration=&quot;96730&quot; muted=&quot;false&quot; slideId=&quot;{2E2C8BD4-97ED-430E-8759-E8725EF10B5E}&quot; startTime=&quot;0&quot; stepIndex=&quot;0&quot; volume=&quot;1&quot;&gt;&#10;        &lt;file modifyTime=&quot;2015-01-13T15:57:17&quot; size=&quot;19542568&quot;&gt;&#10;          &lt;path full=&quot;W:\eLearning Projects\3. 2014 USCCA Classroom Presentation Lesson Three\video\video41.mp4&quot; relative=&quot;3. 2014 USCCA Classroom Presentation Lesson Three\video\video41.mp4&quot; resource=&quot;video41.mp4&quot;/&gt;&#10;        &lt;/file&gt;&#10;        &lt;video height=&quot;480&quot; width=&quot;854&quot;/&gt;&#10;        &lt;audio channels=&quot;2&quot; sampleRate=&quot;48000&quot;/&gt;&#10;      &lt;/videoTrack&gt;&#10;      &lt;videoTrack duration=&quot;94728&quot; muted=&quot;false&quot; slideId=&quot;{A7CEBE4D-BD89-4969-896B-7057B8A39A03}&quot; startTime=&quot;0&quot; stepIndex=&quot;0&quot; volume=&quot;1&quot;&gt;&#10;        &lt;file modifyTime=&quot;2015-01-13T15:57:17&quot; size=&quot;19473186&quot;&gt;&#10;          &lt;path full=&quot;W:\eLearning Projects\3. 2014 USCCA Classroom Presentation Lesson Three\video\video42.mp4&quot; relative=&quot;3. 2014 USCCA Classroom Presentation Lesson Three\video\video42.mp4&quot; resource=&quot;video42.mp4&quot;/&gt;&#10;        &lt;/file&gt;&#10;        &lt;video height=&quot;480&quot; width=&quot;854&quot;/&gt;&#10;        &lt;audio channels=&quot;2&quot; sampleRate=&quot;48000&quot;/&gt;&#10;      &lt;/videoTrack&gt;&#10;      &lt;videoTrack duration=&quot;74107&quot; muted=&quot;false&quot; slideId=&quot;{E443EF5B-84F0-417F-BA6A-AE8FDF671DFE}&quot; startTime=&quot;0&quot; stepIndex=&quot;0&quot; volume=&quot;1&quot;&gt;&#10;        &lt;file modifyTime=&quot;2015-01-13T15:57:44&quot; size=&quot;14978422&quot;&gt;&#10;          &lt;path full=&quot;W:\eLearning Projects\3. 2014 USCCA Classroom Presentation Lesson Three\video\video43.mp4&quot; relative=&quot;3. 2014 USCCA Classroom Presentation Lesson Three\video\video43.mp4&quot; resource=&quot;video43.mp4&quot;/&gt;&#10;        &lt;/file&gt;&#10;        &lt;video height=&quot;480&quot; width=&quot;854&quot;/&gt;&#10;        &lt;audio channels=&quot;2&quot; sampleRate=&quot;48000&quot;/&gt;&#10;      &lt;/videoTrack&gt;&#10;      &lt;videoTrack duration=&quot;26660&quot; muted=&quot;false&quot; slideId=&quot;{F1943423-1DC9-4B4D-BCA1-7E5295B4D8D4}&quot; startTime=&quot;0&quot; stepIndex=&quot;0&quot; volume=&quot;1&quot;&gt;&#10;        &lt;file modifyTime=&quot;2015-01-13T15:57:44&quot; size=&quot;5536055&quot;&gt;&#10;          &lt;path full=&quot;W:\eLearning Projects\3. 2014 USCCA Classroom Presentation Lesson Three\video\video44.mp4&quot; relative=&quot;3. 2014 USCCA Classroom Presentation Lesson Three\video\video44.mp4&quot; resource=&quot;video44.mp4&quot;/&gt;&#10;        &lt;/file&gt;&#10;        &lt;video height=&quot;480&quot; width=&quot;854&quot;/&gt;&#10;        &lt;audio channels=&quot;2&quot; sampleRate=&quot;48000&quot;/&gt;&#10;      &lt;/videoTrack&gt;&#10;      &lt;videoTrack duration=&quot;23957&quot; muted=&quot;false&quot; slideId=&quot;{B11D743C-0919-4DF1-B7B5-8FB91990EAED}&quot; startTime=&quot;0&quot; stepIndex=&quot;0&quot; volume=&quot;1&quot;&gt;&#10;        &lt;file modifyTime=&quot;2015-01-13T15:57:44&quot; size=&quot;4998526&quot;&gt;&#10;          &lt;path full=&quot;W:\eLearning Projects\3. 2014 USCCA Classroom Presentation Lesson Three\video\video45.mp4&quot; relative=&quot;3. 2014 USCCA Classroom Presentation Lesson Three\video\video45.mp4&quot; resource=&quot;video45.mp4&quot;/&gt;&#10;        &lt;/file&gt;&#10;        &lt;video height=&quot;480&quot; width=&quot;854&quot;/&gt;&#10;        &lt;audio channels=&quot;2&quot; sampleRate=&quot;48000&quot;/&gt;&#10;      &lt;/videoTrack&gt;&#10;      &lt;videoTrack duration=&quot;42342&quot; muted=&quot;false&quot; slideId=&quot;{0C89A9E6-06B5-4111-B892-69CC1512283D}&quot; startTime=&quot;0&quot; stepIndex=&quot;0&quot; volume=&quot;1&quot;&gt;&#10;        &lt;file modifyTime=&quot;2015-01-13T15:57:44&quot; size=&quot;8828801&quot;&gt;&#10;          &lt;path full=&quot;W:\eLearning Projects\3. 2014 USCCA Classroom Presentation Lesson Three\video\video46.mp4&quot; relative=&quot;3. 2014 USCCA Classroom Presentation Lesson Three\video\video46.mp4&quot; resource=&quot;video46.mp4&quot;/&gt;&#10;        &lt;/file&gt;&#10;        &lt;video height=&quot;480&quot; width=&quot;854&quot;/&gt;&#10;        &lt;audio channels=&quot;2&quot; sampleRate=&quot;48000&quot;/&gt;&#10;      &lt;/videoTrack&gt;&#10;      &lt;videoTrack duration=&quot;72272&quot; muted=&quot;false&quot; slideId=&quot;{E7D96184-8602-412C-8D20-0810902AD3AE}&quot; startTime=&quot;0&quot; stepIndex=&quot;0&quot; volume=&quot;1&quot;&gt;&#10;        &lt;file modifyTime=&quot;2015-01-13T15:57:45&quot; size=&quot;14799285&quot;&gt;&#10;          &lt;path full=&quot;W:\eLearning Projects\3. 2014 USCCA Classroom Presentation Lesson Three\video\video47.mp4&quot; relative=&quot;3. 2014 USCCA Classroom Presentation Lesson Three\video\video47.mp4&quot; resource=&quot;video47.mp4&quot;/&gt;&#10;        &lt;/file&gt;&#10;        &lt;video height=&quot;480&quot; width=&quot;854&quot;/&gt;&#10;        &lt;audio channels=&quot;2&quot; sampleRate=&quot;48000&quot;/&gt;&#10;      &lt;/videoTrack&gt;&#10;      &lt;videoTrack duration=&quot;112212&quot; muted=&quot;false&quot; slideId=&quot;{1B7E1D5F-8AB1-4E21-AE24-3700F17C8EAA}&quot; startTime=&quot;0&quot; stepIndex=&quot;0&quot; volume=&quot;1&quot;&gt;&#10;        &lt;file modifyTime=&quot;2015-01-13T15:57:45&quot; size=&quot;22974255&quot;&gt;&#10;          &lt;path full=&quot;W:\eLearning Projects\3. 2014 USCCA Classroom Presentation Lesson Three\video\video48.mp4&quot; relative=&quot;3. 2014 USCCA Classroom Presentation Lesson Three\video\video48.mp4&quot; resource=&quot;video48.mp4&quot;/&gt;&#10;        &lt;/file&gt;&#10;        &lt;video height=&quot;480&quot; width=&quot;854&quot;/&gt;&#10;        &lt;audio channels=&quot;2&quot; sampleRate=&quot;48000&quot;/&gt;&#10;      &lt;/videoTrack&gt;&#10;      &lt;videoTrack duration=&quot;56857&quot; muted=&quot;false&quot; slideId=&quot;{684FCEB2-09F3-468F-8923-D13DD5B21225}&quot; startTime=&quot;0&quot; stepIndex=&quot;0&quot; volume=&quot;1&quot;&gt;&#10;        &lt;file modifyTime=&quot;2015-01-13T15:57:45&quot; size=&quot;11989607&quot;&gt;&#10;          &lt;path full=&quot;W:\eLearning Projects\3. 2014 USCCA Classroom Presentation Lesson Three\video\video49.mp4&quot; relative=&quot;3. 2014 USCCA Classroom Presentation Lesson Three\video\video49.mp4&quot; resource=&quot;video49.mp4&quot;/&gt;&#10;        &lt;/file&gt;&#10;        &lt;video height=&quot;480&quot; width=&quot;854&quot;/&gt;&#10;        &lt;audio channels=&quot;2&quot; sampleRate=&quot;48000&quot;/&gt;&#10;      &lt;/videoTrack&gt;&#10;      &lt;videoTrack duration=&quot;24358&quot; muted=&quot;false&quot; slideId=&quot;{83A3CA91-C63C-4D6D-BA1E-F3EF6F5A475A}&quot; startTime=&quot;0&quot; stepIndex=&quot;0&quot; volume=&quot;1&quot;&gt;&#10;        &lt;file modifyTime=&quot;2015-01-13T15:57:46&quot; size=&quot;4993748&quot;&gt;&#10;          &lt;path full=&quot;W:\eLearning Projects\3. 2014 USCCA Classroom Presentation Lesson Three\video\video50.mp4&quot; relative=&quot;3. 2014 USCCA Classroom Presentation Lesson Three\video\video50.mp4&quot; resource=&quot;video50.mp4&quot;/&gt;&#10;        &lt;/file&gt;&#10;        &lt;video height=&quot;480&quot; width=&quot;854&quot;/&gt;&#10;        &lt;audio channels=&quot;2&quot; sampleRate=&quot;48000&quot;/&gt;&#10;      &lt;/videoTrack&gt;&#10;    &lt;/videoTracks&gt;&#10;  &lt;/narration&gt;&#10;&#10;&lt;/presentation&gt;&#10;"/>
  <p:tag name="ISPRING_RESOURCE_PATHS_HASH_PRESENTER" val="d2d22dcba1f23ead7bc3a6ed9cf56472ab489147"/>
  <p:tag name="ISPRINGONLINEFOLDERID" val="4"/>
  <p:tag name="ISPRINGONLINEFOLDERPATH" val="Content List/Concealed Carry and Home Defense Fundamentals"/>
  <p:tag name="ISPRINGONLINEFOLDERDOMAIN" val="https://uscca.ispringlearn.com"/>
  <p:tag name="ISPRING_PRESENTATION_TITLE" val="3. Defensive Shooting Fundamentals"/>
  <p:tag name="ISPRING_SCORM_RATE_SLIDES" val="0"/>
  <p:tag name="ISPRING_SCORM_PASSING_SCORE" val="80.0000000000"/>
  <p:tag name="ISPRING_SCORM_SLIDES_WEIGHT" val="0.0000000000"/>
  <p:tag name="ISPRING_OUTPUT_FOLDER" val="\\psf\Dropbox\eLearning Projects\SCORM 1.2"/>
  <p:tag name="ISPRING_PLAYERS_CUSTOMIZATION" val="UEsDBBQAAgAIACCAUEaCBSrZYQQAABEQAAAdAAAAdW5pdmVyc2FsL2NvbW1vbl9tZXNzYWdlcy5sbmetV/9u2zYQ/r9A34EQUGADNrcd0KIYEgeyxNhEZMmR6DjZMAiMxNhEKDHTD7fZX3uaPdieZEdKbuykg6SkgG1YtO+74913H49HJ18yiba8KIXKj633o3cW4nmiUpGvj60lPf35k4XKiuUpkyrnx1auLHQyfv3qSLJ8XbM1h++vXyF0lPGyhMdyrJ8enpFIj63FJHaC+cL2r2IvmAbxhEytsaOyO5bfI0+t1Q+/fPz05f2Hjz8evW3t+sBEc9vzDoGQQfrwrgeQT8PAiwENe7GPL6k11p/D7IIl9YiPrXH7ZZj1IsQX1lh/dtotwxD7NI484uKYRLEfUJMLD1PsWuMrVaMN23JUKbQV/DOqNhzqWImCo1KK1PyQKFjIa97lzA3mNvHjEEc0JA4lgW+NI1UU9z8ZWFZXG1WAuxKlomTXkqfGJzDG/H5X8BJcswoYheBVbQT8U2VM5KNO16G9Iv40pkHgRTH23d2KNcZ5ityCaTcDUUI7wiEAFKzkxTNsY8MyY45sKYchzMh05sGb6hBmYr2R8K6GxrHAUIMFz7usgCM4BHZF0SoIXZ00cIUYumNl+VkV6QE/9gvVBUx8JwAKOnQPnGqMHTDUWIBuFAVPqi6wOY4ie4rjSXAJRIa+C4ZYBGfQbmdDLK5wBC2Coy4b374gU1sTXrfYjv+7/kqYprO8RyxJwE6nbytUXcKKTil0gem0cpiXCJ8voWrE9r7RxQ0gJNbUay22HEIo0m72gKY42NX8OV+S3+JTm3jYjYFQbrCKqRE77YyBPOSqQkxKpTcAflm6ZXnC0TVPWA2Ev4e/pSI1f9PFNpH8WYu/EKtaaXnTqpLv4ss3o5eFRqgHarpiRd6jzx9BHWji081mdQk7rSqe3VVdu9jLxOi7RPHSfemu+99N9anLC3f0yP/Q7USNME0IdPtEqP4WGI4iLb5wesj+VsQ/BUeLRt9AAEl+M8CnH7QAvkLPxbiAzB+EcAEVGWC/wpOIUJ1jfl2KqvPMNoVq6v1tjiQwJEle8QeeXPMbBf0vOds2RzdIuCHO6BnOBhFib7I40OkWxYeA1s34ACFJkcH+0x6YyzneZbCR14NMrFQtUyNnUtwaiYXa1Bl/OrPcFCozq5KVu15qFP7kJVE0mwsbp4sBZ2+E7dCZxY7tO1iPu7qHZU8j4LKOyaNR7NkTbQ6kzliVbOBcuVF1nvYEaiZWF5/aANamNOKsSDb//v1PT4xHkTSrqF39dRAIdKjWJfwV7HdfVbz8owuE2pNDO/PQx6qd8Hd2sORhFJwiPdJDrbsxCBDju8zUrDm+MpXB0qjbL/CuLZ9Nqe3M5jpcw0RVF0n3wLKPMLfDM5AnM5Va4zkrbkHbqFJyEIpJuqZiNcz7w3WrrqTI+RDbx6fDec1Lnc6ys6n1ZilZxLbrmnsntKAUyW1zoqYwXSftBVTCBbQvmDOzfZC9R3g8FdVAQHPS7EQG2r15fmj27dOD5+tTaS7vR2/37vL/AVBLAwQUAAIACAAggFBGJmaZcXkEAACHFAAAJwAAAHVuaXZlcnNhbC9mbGFzaF9wdWJsaXNoaW5nX3NldHRpbmdzLnhtbNVY3XLaOBS+5yk03ullY8hPm2QMGZKYCVMCFLvbdnZ2MsIWWBtZci2ZlF7t0+yD7ZPskZUYCCERu0MnO1yA5fN95+jo/CHv7HvK0IzkkgredBp7dQcRHomY8mnT+RR23h47SCrMY8wEJ02HCwedtWpeVowZlUlAlAJRiYCGy9NMNZ1EqezUde/u7vaozHL9VrBCAb/ci0TqZjmRhCuSuxnDc/hS84xIp1WrIeSZpWsRF4wgGoMJnGrrMOswLBPHNWJjHN1Oc1Hw+EIwkaN8Om46vxy39edBxlBd0pRwvTnZgkW9rE5xHFNtD2YB/UFQQug0AcMb9UMH3dFYJU3noL6veUDeXecp2c0usOa5ELAdru4VpEThGCtsHo1GRb4r+bBgluI5xymNQniDtAeazmV4E/S6l/5NfxD6wc1VeN0zNmwBCv0v4RagsBv2/G3kbemHIz/w+6E/ujnvDrZE2Bu1wPjX7W5vS8xn/zzohttq6revt4UMrwZ9O8zV16E/6nX7H27CwaAXdocLFATiShx57mqgeRCQosgjUsWZp5IiHXNMGWTpo+iTREGeM5xPSSg6FKJ/gpkkDvojI9OPBWZUzXVGQDm4JSRry4xEaqSjvemovCDOgs4QgmGQAlUuHZ1UqfT+eGXrrtG+2NaTVnpVlRgmQomfbH2jflSZf3L4vPkbDPVmNCaij/O8LBHrG3jRhP1FNWocvHv3vBUbtHlYKRwlULrAtaWPPHd56UFsIvhKhOhnNBYsrjxL0jGJ+zglSyU5uKW8A5INB00glhn4vJ1TzBxEFZxBVIFlMZaKqrIJdJYlEXBBsyHoOlg7kyjBuVwJ3Mp7uuxGrd/6QhH5u3GGWdok+rEgsnTMmY20n0I02gh+JmNJFbERPafCilEULEZzUSBGbwlSAkF4FSn8Sgha7jlokou0XIW+qJBkEABoRskdia32+BVUpAUgoSVnjCij4VtBf6AxmYgceAmeQfOGdSoN/95WxBmWckGKH2x8YzpJt3/pf3mjN4jjGebRluQQxCTN1C74MeydC1DBmABvLlGAZyJcSFKeT0zjUsxmm9a6EzwrD10fZEkKx03BHsMJLyJIN8oLYksYYY4EZ3OEI+gMUofQjIpCwooJFkMt/5WBBoooL02dQlUAZXlMchu2emP/4PDo3fvjk9M99+8//3r7LOi+Ww4Z1tpMu7zYOMXYoR7NMi+ANk401rhtzXxmurFGPjHjWGMfTzrWwLV55wXkM1PPGrYj8lQnf7x2nk8PwPfNcr2ZeK5uck/3vHJGeI0tL/Dbo4srBJ7+1AuDU5s86wsEDosSSNSJ/sNkiSkHChvZsH3e89Gggy4GcPj9MLBSoM/KRhCC6lcrQjh2qxrmW9pnIzX4YCM1Mg18uNS8rUyA7js1rR76L6MpDBrx/6KwbkrEXdbkndWqn1Jv/tOMbYrVjuoNwXmUQBDtLPBefT3fpXtfk8fMU3W5sHKbUP3LXb3u0m9SymkKftSjYHVH1jo6rHvu069qNWBbvTxs1f4BUEsDBBQAAgAIACCAUEZiT9ynswIAAFEKAAAhAAAAdW5pdmVyc2FsL2ZsYXNoX3NraW5fc2V0dGluZ3MueG1slVbbbtswDH3fVwTZe91d0wFqgDbNgALdWqxF32WbsYXIkiHJ6fL3E22plpI49kIUiMhzxItIpkRvmVh+mM1IJrlUz2AME4VGjdfNWH49TxtjpLjIpDAgzIWQqqJ8vvz4s/2QpEWOseQO1FTOhmbQu1m0nykU5+PbAmWIkMmqpmL/IAt5kdJsWyjZiHw0tHJfg+JMbC3y8sditR50wJk29waqKKb1Fco0Sq1Aa8CQvq9RRlmcpsC9p8v2M5HTuzqf/QFtxzQzLe3mE8oQraYFxEW+ukEZxgt7e/wqC5TzBAN/jYV++YwyCOV0Dyq+/O4ryiBD1k39Pz1SK1lgQWPO+Ud853BJczt+GNUlyigBE0JHo6/gytPmeheA3Ndw7gmOq5L8Cet6sBDw0VMOS6MaIIk/dTZdyrfHxtj5gOWGcm0BoaoHPdmgn2ij/TWxrsf9gTcm8gDkFD3iVfKmglUXbwCM9T1+tbptV0UY37suCFDBzimDCHtlj/xty3qEDJQ98pmzHB4F3x/BDy0dxz/xLXWPeb761gqC2qOvlz95K3p6wMHVYfJO40GVzGGpMZ4XVgE+G0laXRdTchQUEXTHCmqYFL8Ql+7bbDRJDgyu1U43FjHMcDjVb22MdktHMeN5vB27H4U+t+48M3aHX8+pMTQrK/ujpOczx7uet07myWkKrkmLB3UvNjIgoe8hTkXVFtSLlHyyGyENTAbLbraG4CQJikCS01Um7pJT5RdNlYJa21djoF2VY12HK1lRcvtnXhm8QR4TBowd05T2OkEZ9+hA4VoAqMpKPy/dobNUDTeMww786AeKNuGhzIi2PTrUbjfmATYmmE+nmNSQblH0jRLiYsMJwqsNS8YrJzSM97yhqW7zisbeb+D+4mgn+1WGjReG2ylcI0U3W/txAa0S/5X8B1BLAwQUAAIACAAggFBGaMdFL0wEAACYEwAAJgAAAHVuaXZlcnNhbC9odG1sX3B1Ymxpc2hpbmdfc2V0dGluZ3MueG1s1Vjdcto4FL7PU2i808tiyF8TxpAhiRmYEqDgbtvZ2WGELbA2suS1ZCi92qfpg/VJ9shKIIRAxE6T3Z1cEORzvvOdo/NnvIuvCUMzkkkqeM2plMoOIjwUEeXTmvMxaL49c5BUmEeYCU5qDhcOuqgfeGk+ZlTGQ6IUiEoEMFxWU1VzYqXSquvO5/MSlWmmnwqWK8CXpVAkbpoRSbgimZsyvIAPtUiJdOoHBwh55uhGRDkjiEZAgVPNDrOWSpjjGqkxDm+nmch5dCWYyFA2HdecX84a+u9exiBd04Rw7Zusw6E+VlUcRVTTwWxIvxEUEzqNgXelfOygOY1UXHOOyocaB+TdTZwC3TiBNc6VAG+4ujOQEIUjrLD5aiwq8lXJ+wNzFC04TmgYwBOkA1BzroPRsNO+9kfdXuAPR63gpmM47KEU+J+DPZSCdtDx95G3he8P/KHfDfzB6LLd21PDntRKx79ptDt76nzyL4ftYF9L3cbNvir9Vq9rp9P60vcHnXb3/Sjo9TpBu7/SgkRcyyPPXU80DxJS5FlIlnnmqThPxhxTBkX6KPskUVDmDGdTEogmheyfYCaJg/5IyfRDjhlVC10R0A1uCUkbMiWhGuhsrzkqy4mzgjOAQAxKYFlLJ+fLUnp3tua6a6yv3HqSpbdsEv1YKPHK7CvlkyX98+Pd9LcQ9WY0IqKLs6xoEZsOPEvhcNWNKkenp7tZbLHmYaVwGEPrgtAWMfLch0f3YhPB1zJEf0djwaJlZCeQrAyC2sgoZg6iCoIcLp8qfRWqSRmksdatlCZcbUQ5jHEm11JxGQ/dSMP6b12hiPzduGeOtol+yIksXL2wkfYTyC8bwU9kLKkiNqKXVFghipxFaCFyxOgtQUogSJg8gf9igh5OETTJRFKcMiwVkgyuFM0omZPIyscvYCLJQRNmbMqIMhb+zOk3NCYTkQEuwTOYxnBOpcEv7QWcYilXoPie4xszG9rda//zG+0gjmaYh3uCQ1qSJFUvgY/Bdy7ABGMCovkAAiIT4lyS4n4iGhViNm5a247xrLh0fZEFKFw3BT4GEx6EUC6U58QWMMQcCc4WCIfQ66VOoRkVuYQTkywGWv4jgkYVUV5QncLmBcayiGQ2aOXK4dHxyem7s/Nqyf3x1/e3O5Xu5l+fYW3NDMCrrXuJndaj7eQZpa07irXevjR37CvWmk9sLda6j3cXa8WNDeYZzR17zIZuU2SJLv5o4z6fXmnvxt/mMPFcPXqenmLF1H+dITb0G4OrFoLYfewEw6pN5XQFghCEMZTeRL/UWOoUQ99GNmhcdnzUa6KrHlxnNxhaGdDRtxGENPnVChAu0qor+Zb8bKR6722kBmYk9x+MYysKME+nZnjDRGU0gdUh+l+0ym2l9ZJd9sW6z6t0kN17sOkvP6uDEJyFMaTFi6XSv99zf2rA/ksxMN+WL+lrb+XLt8X1n40O4Hz917T6wd9QSwMEFAACAAgAIIBQRlfvtFeQAQAADgYAAB8AAAB1bml2ZXJzYWwvaHRtbF9za2luX3NldHRpbmdzLmpzjZTLbsIwEEX3fAVytxWiz7TdoUIlJBaV2l3VhQlDiHBsy3ZSUsS/N+PwiB2n4NnENyd3PBONt71+tUhM+i/9rX22+3d3bzVAzagcrl2dob6kTPsvMnxBNEsX8JlmwFIOxEOKg+dR3p2I2tnNSLg1nZcfaKsbfkQEzkFkwEIFNB3QioD2E9A2ocS/TmX7quqKGn2e58YIPogFN8DNgAuVUcuQqze7mgV6sChAnUGXNAbHNLKrizw5PkQYTS4WmaS8nIlEDOY0XidK5HzRlX9VSlDVD1/XwPA5ep04dizVZmog8xNPnjC6SalAa9jnfZxgBGFG58AavkO7/kEd43ZBHl2kOjUHenSD0aQlTaDVpacRhovxyqvVzQijzRnYmJq4u8VwCEZLUC2r8T2GAwqZywt+oFQiwY600HbPjygTdJHyZJ96iBHk8LBo29W9U6H2+GPijJDwRmgVmMis6+K4YOpNcHC1l3UW+DJ0EdZpfVEEvpYhsAgexvi3CO6/sMOgq5sB1JQvqxTf587mufd2f1BLAwQUAAIACAAggFBGGtrqO6oAAAAfAQAAGgAAAHVuaXZlcnNhbC9pMThuX3ByZXNldHMueG1snY8xD8IgEIV3fgW5XbBb0wDdTNwcdDYVUUno0XDU+vOF1Bhnh0vuXd73Xk71rzHwp0vkI2poxBa4QxuvHu8aTsfdpgVOecDrECI6DRiB94Yp37R4SI5cJl4ikDQ8cp46KZdlEZ6mVBIohjmXYBI2jrLMGFFWUk4rCivb+b/ozw0MY5yry+xD3qMpe1GrhVOyGipzdig83iLIalDy667KzpRLRRFK/jxm2BtQSwMEFAACAAgAIIBQRr/Q0NtwAAAAfAAAABwAAAB1bml2ZXJzYWwvbG9jYWxfc2V0dGluZ3MueG1sNYwxDsIwDAD3vsLywlQoG0PTbmztQnmAlbglkmNXTYTg92RhO51O14+fJPDmI0dTh9dzh8DqLUTdHD6Xe3tDyIU0kJiyQzWEcWh6MU/y4FJqmGEX+vKxcKpQeKZUyyn6F7GcMvw9tDDV8xo54GVoflBLAwQUAAIACACUlrREzoIJN+wCAACICAAAFAAAAHVuaXZlcnNhbC9wbGF5ZXIueG1srVVNb9swDD2nwP6DoXutpF3XNJBbdAWKHdahQNZtt0C1GVuLbXmSXDf99aP8bc/pVmAHAzbF90jxkTS7ek5i5wmUFjL1yMKdEwdSXwYiDT3y8PX2eEmuLt8dsSzme1COCDySp8ICeEycALSvRGYQfM9N5JGewUVm4mRKSCXMHrnPkLuLtCTvjmbokmqPRMZkK0qLonCFRkQaahnnlkS7vkxopkBDakDRKg3iNNiV+Tsan0Sm1Owz0D1kZt4euCZpOZ61GJAUp65UIT2Zzxf0x93ntR9Bwo9Fqg1PfSAOVnJWlvKR+7s7GeQxaGubsSrJNRhjkyhtM2ZWYrFMHa18j1QOmwS05iFoN05DQissnQCzbcx1VPPoAa3l1TtR85Z+G/u9adxK5WjnnOWPsdARHvUhnXUSyOgwKkvK65Yd9NB00K1lIo6CX7lQEJSf39oWmS9IFbDtuDJPVxc+HuDbLfeNVPsbhGEX1Qq6rWhuJZpbgloOt42+7ihIc9stcJMraEo1Y08iAPmFK8VtW1walQOjI2ONpUMwo9WVa5E6QVhkkvjsH7SxfiNpfurXlCkB/0OYT0jU1kSkATzfCvQxkGBNDWCxrc01WezamF1OOn9Men09MFU51qLgRRzDVQg4hgE3nHZ2eggKimt08XM1wvYODoIjEUYxPmaSYXx6kCbhajfJ0Ds4CI6lv5uAtua2jHRcx1EztR3E6MQ6YX6ujUzES9megz1jVmUfvjZyzdF1JtqD8/kfoziI0QzmlkysLvvW21fN4b2dU6M7n01WWQbdivMAJs8qr2YW8mzkE8CW57G56efU7MMedJTz1HRMc33HfpfFWryAU4jA/ukWp7YmEdie8ciH5WmPAfXE7TIIX5qmIjJaS1KpeUg5hrV5ElBUmGpWPqLqoZJ5Goy0cbPu56Bj3FXXCrgTwxYzXZxg88nMI+/xpb7LxdlFd5XzxUWDLfO6rwJXubxhVdcJd51B635tL8LqmcfX31BLAwQUAAIACAAggFBGn/amu74HAADxHQAAKQAAAHVuaXZlcnNhbC9za2luX2N1c3RvbWl6YXRpb25fc2V0dGluZ3MueG1srVnrcuI4Fv6/T6Fiamp3/oSLuWWLZssXkbgaDIOdpHu3tigBSnDFthhb0J0pfuzT7IPNk8yRbAfbEGJ3Bleo+Oh8n450LrowiJ7dQN9FnPnu74S7LLAp527wFA3/htBgxTwWzkIaUR7Vj5IHN1izb2bwyIQMpBEnwZqEa120RsMGGskP6vfUvtGHt7bWbqFeG7dwHxm4o0PbtWJcKzq0Ga2mPqgXKGLekK5owM+zDuq51lOAGUQ05Gawpt+HSl4725QfwU1I1i7oRcNuWzyHtNeD0RYPajc7vQ4+tFRFUbpI7xhNo3Ho9a57ahPhRrvTUA5av6W0FNTsdJrX3UOz1+oo8Da67gJLG193UbvXbreMQwu3AI1UVTNa+qGnXDebKvSG+9f6YTTSeo0GajabSts4dLrKSGsg0FaAQ1X6YgIVQ9GU7kHV1GZfQSN9pI3aB2zgrt5B/RbuNhqHtqYpjcZxco+jy07XUVp6OOl0vkN41gVnW0Vs1c8E12C1C0NQdqi/9QinaEkiahGffqpN3NWGUO/vEUoba0mMynhOhalpeWksBHEAXMNTqkFdNqRa0rJsamTlyF1/qi13nLPgasUCDuZeBSz0iVcb/hRHTzK2Mki2p2EV3CNZ0WN3PfkpC0v6goiG5xJoxfwtCV7G7IldLcnq+Slku2BdyszNy5aGnhs8g3bjuqfjix15bsRNTv2cfbgvnvKwLVSsiArzulg8pZAeWVIv7bEhPxVwxy7fn5ECdO9GLpdQtSmeS9AteaJ5B/RV8VzGBNBL3ms98bwP4vQ7B3VFFIDWRXWPvNAw30lcMC+i2Ha3rRpP25A9icnO49539CvOY1B/gidhYUM8pUBigKLDUl5Kpk2O3ygoJq/FWjLwoRdwbra4JCJJOdMW+nQyU62vi/H0ZrrQzJvaUI+zEom0/Eer2//e7HR/GdQTXEkme6KOx3kuJMk6jXJcljOfjhdAiMcLC39xakPxXRk6vXPGpoVrw+SfygSzOb6vDcV3GejdfI4tZ2GPTQMvTHthTR05L2PsYKM2/Mp2aEP2FHGG9i79hviGIijPbkhR5Llr2SBKthvsaIn+jLn6YFo3C2c6HdsLbBmppDbEwRoZIfkG4VCdaK7aeA4cISyL4Y/BF9L/kgGpnleZ5Na8uR3DnyMMuXWfNh788R+wZoYt8B8NSgAn2LbVG7zQpl/AcxBx04qg6WcItM8VQV+xDZGB7RIwS703b1THnFoiuObYduam/hpZKxIgFngviKxWgEOweuxdtotAIoKNruMYiyp3ZONf7yCsTXV8JoRjTuQGMpif3D0FK8J1KU9BWunYEL769c7892KkmmNsLMB5xvRh4cisF/0RSI+AcUQ8j4lhQNdkvSfBCjZudEV2EGIvoLZ211JtS2Dwwpjfdu7viPAktX5OstIy8Jefrz5snemMoaw8kDAol2IFtlxlOB2yD/tKMB3W8y1/byyZ+bj6qwz5C0Y3U237zaGV8dHHx1Uw4QcGZUPc4zksjFAONJdVAuEJRAzUQJ+4XiWgaY2gO3lCht17iMSxpRKBNU04LIY+QHMPvsgZcg8+qkbxgDXbdMSs06XYkJYAS+/FcXA+dsSxwaNwanuNnyV9ZFAjPEr24FmQu1EcUFc/1l/VQEkrsaiX2dKeEFlg1pO8B0FgmOf6YmdejvZugtPZjMtxbkoe2M5by9rnuc+yJIOrdn48M9vYbXG/jyHzpdQjUZps8aLwrw8aEg9xHvc7y/RZgtfG6ly/XeiqpWOxWxSp7pXHQZgLy8aOvRirmmCAePcJX21gQXoUe/jyXPFuz8AjFfiS6bUpCVebP/73//I0BXtiKUqk/6zKA1ks6hh+5fuPxTiN/luCx1G1PFS+lAQmm+UUWn7vLKMhmUvVcVT9dgIBY8v4YLtwVWrzkSWZqPPPUEbkVq42nJDwGcqQw5hXlUgOXwQIr2zD8Qyx454b0IrwD9d1MXjHnC1Uw5CHK0gUz109x8vjGhGU3KMgD05ZFfj0W9WCQlWgpGuXV+eUS0VaEyAv4/djVu7PrhyvguOJFU7EbMdzB+CAh8ybiauD07syUBA3HUuPDnkozkzpW1Yj2rBvie+Gj8SLQC0rKqrOwIaZ2FUmlHlZUXtO4Yy1zqgmgqLePfOgQurxaDLqeXkRpeuavFnL2v0qOzEcNvxJU8byo7Cob9Hv/EQ/Iyzq22LZmMIJ4wRUbMki09sOjYRZeRnPgQ4NCAjT+U3f8jrCgrG49YoyJiWCvKbP1nSYXRgd16dJToumrN31NwwfBK/L+URgli92cqwqNBxjuH45iAfc5R59O8LlcCAPs6MTr9WyIL6iLc5ILEX8ZUs/1eDAQVYbX1yj11DC8akmKONL8Ldw27SkiYpWCenLii4LeiVcIOp4BiHT4zKExel+GTSon0zToH7JPYOE9m3vBTt/SUMMAeDSNEDzsqz2Jr3quJe7szzsjcYsnm+AOoATR4rJCHIxJfc2aUTFL9l2f+dx16N7mtaqjCAzNZdHP4ggMS7HtcrH9JFny1siOZsAGbWTDEiK3TEQs9r5hjdh8oCTL57ZhmoJx8kykoM/U67StefY1ZnVKC3TItazFZrxgtPrZ7oC3bcmf1DPrrJQnU5+xCrKAAp8b/6q+ydQSwMEFAACAAgAIYBQRmOC4epHJwAA90QAABcAAAB1bml2ZXJzYWwvdW5pdmVyc2FsLnBuZ+18f1jS5/q/+9F21mqtpbnOUs8qNX/FqVZm/mBrLUNTC38QmrKlaGpowkRRgc7ZaTXXZIpgJshKzeUvBopGKrRTjhTDpfkLVFaChIIkCgQIfMFaufPpe13f7+dzvtf1vc7VH1zwPO/7fd/387rv577v53neb745HB68euWfV9rZ2a0GHdwPtrN7HW1n9+rEn96w9vQ1kf2sX6+gwMH77JoEG+XWxuspn4R9YmfHILy9+MUKa/utUwehKDs7p7O2zysE6Rzczm7/edD+T6JyE5Tj4vqTsnjgo8Wv2Hff/ip3M3tdN/Xrc4931qwvrVrhcWW9T2nUvcupP4PPHzh8sfBM2tbGwVsJLTWMK1d3pQpv3dPjxO0yEK2hIFnZ2ZdXiRrq7Zh4dLyvUoNySwkanQ9K12Ie/io9C1y8f7+xbWJvh36qAsKxmFSvWdV6ZMeqdKOGXa8IUtn7Q48iVln7buCqb6ayPdETOKMS+Zm1w07rHi+IZszjLTq81AaBnQKyl3q24PW3rT9/W6gewDx8E/j4E/a71uZpU0jt/GGW3dLPSIXtm7K16x0b22/AS801t2x8XMyTQPPko9E+nLbnbUDHqWwYa9bbL1lwKXb3Puc+GdCizwn8Ja0zv2bkFes9s+32zi6Wx7w1NH1vyoRHINK4jvb41v0ZmCWPfWeri+lhsNgDVZk/y74PDwUQ5DddzI8Gs4RKvGkY7zPc6VjoZFOUE3qVyEzE4Aup9gC+MdhgEltMVyHyj8SGobamokHHYI+f1O8bNa2Hl9TURTfd7iZ5DfKaYjeUZIM5EjQ3oOagFxwpDdUSsy8D/sH0FrfBG491a5Uchbu49mQ3kxLBDdOONzn37IWS99X5ZBp7/XQ6WQ9lDNaNC9JcjSDxZ88cf9PK+xodfK4hnlWyz3XmGERRfUIOHCpF1pA+gg4VltnvHo0QNXHHHf09kpgETm+qrFw02uQE4Pq6y0ZbZ/gUc0Cecu784o/lT1kZ/lnd30NmHXeXHvQ6cbGgpZ7k44EWXjdpsxpGuk2m6P2N7/YwyLIxshRdJHIEkY4NElEf6I3Z+xg2BxiDeHwc+0pk6oqDPWUxlR81NqTy1SbwUGhxPw6aNcRXxgglxsSucI5WeD16wyCdJvXIQcKG+HPG7EhzFDfyhNeSbU/Baj4H3e/vId0OrgA/lqSvLGkYaOqRt93hUZjxcUM9F28rW/u0rPGySbiYTSftYluHB60FJDERQ3ew6V3hghpEmSm501wFLeaRNQbjgac2iG9Pc4dFfr0AGW7pdzW8unVGy4+006wIwXlktXu6iTSQ2wsupB5maYBHhuG4uzEk617P5QJxD8WKBu+7mNmkdumgnzJLq/vuhyU3cj5n7+QBBn+/P6P23dQzEUOp8PCWB1fi9SV0kxZbXgJXVh256/hxY3U3r5MZ5h+zkrqxCjFQFgBNgQ61XHY/E54BEe0yZR144sftJeDkXwZ9ZAeXcDx12d7f1use8j9oTl8C4Oa+tZnVLpywZN7f9nugl5ql/4bm+PURzFyX4xo6xzB9XzMMA547l7Q+yS1pd9ROqxqnMRnRigJ5KGwpQuSIBd+cW9xTvrp87aBtuJ8XxTn4i02zOSrOmXVrMZk7NteNWiG9sbHNE71/f1PoLtsILnzK2Lzp08g7NpeYOqw4d/vXqGYbZz97/007PnrC552uonOrwl6S/z8kp3yRkK9k3dzZF4DKffCNe1OA+vbms2ddcLkQZLhyEdnkl+JHeMYvhWy/hRCoPQq9ooAKoGyU89Vkm7egtqIF3jmzYx7fEiO/R5UNRPwuCJU8OslryvCU4QAY7WiKaqIksPqiLb72Xhrxa4460+3BRoCnx/joHYDf9RSUw6GllIuiatLetvHwqSvPyRdcQQCL+p4tAeQ0vllWlpAnnz5WhzpfcQWQndFM7V0mVc4vmpgAUxPHtvDBsiuibhPo+TXoeuc7tmvHyurusbvRSAv4GRTQuv7NWvL0xkQfXgj1e9NyVWuCFT6Dfr8wGkh7PzQu43Y1hDASZ1XCc/h/cwGeAZ7+h8L9+fBqPAOPZ14VbDeMtdx7azTi6cwopO4Mjc67ZVOsZezKiy9safPJ3qclptkm6l/PHpf1gknOjLYo2fu6F4vIevsFXCbXM2nL7Fm3cK6zZi/PJwm4zJTR8rX5odlFcbdx/xWbthfiQvXP6THSN78IAElCj9OLh9k6VvwCXgdoolL/F+l4dOqKtOhFSNaNVb+Q0y+MY5DZF40h0Sf9xZya+Axk8IsQ9gVF/5ET+UzwfO/OvrH4yZ9loyk0n77tGRfh7D8AYHXCyC8rFv5FEgAUfhcx8EdI+FWEIEMlUxIlGVO5euT8wRYRgZoo6EXK3yntFNyyO9LpnegSiFJCQc0iDc/J/+pxsLJA3c38eLSKUg+WFYD/0yLamq0A7qL6/hnHhFxC6G0bCpqj86yQuMqxLwOXQfpmaS0NZ3j06OYaLs8Kbl6uvKZstolFl1CCt5zp3UwIQOZOlafMTszPSvZEBMzdGlQGuPN6KsZoUiZ9mazGETnxn5vPHAghBCYnfYOUCag3EwmBaF17jrt0qLkvKD87X1no1CUIeqZrwA9RXeHqxfk+2DitHq3OarTfyAbMtHlB1LvEvlC6q+vB1lQ+ueYg1xvSu8AXcYTqjW2uYlmHcG+3ECPZg1mFGN0BJZs0oi2jKbCTPjqRqjkQ4oPxxhxCYLzOxhp465X6UsYzgzsfBntbBfacG6P1f4jUhEhCKu03NL6Lmb5a26S9S277uxvk5wC9hAjhCweBCGgIoYAGHw1qa84I1X4wChvqVsfMtszfGbbfMkwNLqKq5lnAAzRKequS6IVh9pE3Vjn81a+sNcw/mdwm2YPAaIlw5WSCHx1dBJ1wxjufPf/MXPOnS5CXHFw7S1crN4d4fMQMx3eFFJa0dtSQHEBDmdKQEmMzbawMq6sBaSs0cVn9glrXmalcH+gEchyThOkhsapv9ez2UW408kQ0GOwjVw+E0I8lq4NVmlIqFDn6oyWUGXXQaOWzifmKa82+wnP2b3eOiQvLY2IWUkVJnW4rQmdD1bvgB5oSQAzGGGRlEU7UUEEHkdvec+02Ibgg/DZfP0KrODH1s/D2NDeZyAWQKrsX8iNciPWLydDJiDxhK11Qm4eD5y/zo5j9DTWezmps0z/kb58/6NHfby1XK7yOM2mtdCm6GG7lLgKRNZ+F4rcNU3lhhdRqy8PoVrlLcL/gKtWyQ8nZWB+/vaUUfJCBep5oAn6oTrrWFPVj4dlSR756swuw0P59vnrTmQNNE6mQjgUXVIg66wq66xBZ3DIC9SdIrnSFF403CbuH4UI/6XSlVN/GK5UcMxCyXUfdZN/TPQhkl9X1rcXKZW4xyxrpRpt4ZWoWAMhsiH+FKJk80vg5aLRE1ZxQcnzzTJtKhItljjNHQGvvrSQmyorHWkZAwuBrhvkMua78uBty8TYaWikxUiJgE9W/pslo2CSMCBJyycwuzlrufXULNSBSqevgXo/N4BP7ewrNPeUnifWHhWrOtYP6YmaVDz+v8QII2WA2KtoAceCLSVR0tECISWo3G1lJ+FGVOu1yNbBWqgfQbjYM91TeZp4cKJmUBDR7Ezo9S5KeGcJp7YaLvxs/eP/Xz6qCtcWXnmmzP+nES/L/MPKxuhGMSTOs4mT/6zoioWCu66Yok4vV+VDO3SYQR7/fcOTJ/LoWzVgH0/dA3snsmPtlvA25adPZ+vLvRw/fse1XTLGzl5ZRN4K2/vvWSk+b9xq/pTrCCuYeTdfTnRPwJs1X5w4mf5K8L/nTXTttYVIW0yUo4yzU3KzI5GB0yv+q9vy4CqebjduztljntvPyEzSy6q3QSK7/j9Nr0dUuQSig88tca+4sylOyhmeb9FUdi2o+RCeb2QHNYWNZGXEAXhCZNR8raorg3tmRboQFTcENCLp/GcvknO9M1umMP25JJ9QqZSP4dqnJ1Eoit8ajxlHP6t7ENMb8rXURG51xj+9XGXzVoDggrKz7Ol9ZUVuZNz0bC0ygC4P5Qkwjoox5Sai9G+yChcz91GqRJmaA7iNPirHMBGcVsjPYGSN5ZE2h4viZ8T4IrNWbRmsVbO8WTqYaMQZ5LZ0Dq8xsB8KIOFFICe+xhBjBSRm1FqBNZD7nKQYXYhUBRkUzJPPh5szHoop5NAy2R4K2uHFg5JZ9m4ypotrfThjvMAya2PuHaxwcTOyPEEB+9ckTvBD5r0OZK27ZkjwrnGnVbDKt+/qo24owURNeEGuYZGFbL7uLtJAHEs5D2rfS+QHtWoTJzJG49UEydKK2FqMIqxcuzPiC8rdZibON6hBt+RMP52GNTv6NGw8yDteQ1iE6zZ4UydEviL4Gk6nNA11EDSWhcR5R5G4sdCikSDTLJcV6JMf6lVoZJqYSds34vH0ZjWt8Pa3v04GVxSxZbWN7b5hzBIyzIBuezawJo7WadyjNZvZtrR8hsavi94KzaNze3+O1WEaxBtke4bUFfFmCHmj6nA3KutsvkJanVGKGOZcB6wySAmZYtLeE481nb+Fp8Yo0akOZxuiFqmvhxTYOl30KKipTiaKBeqEYFghkA8ns7vnBlRRp9AEdWNEyKWVU/9SDFyX2URVPF3FF8fb+je+nQuQtr1YBjjDjZ+tb9rmmzkR3fRbqXxaSjesWqqXbCUqup28JS10VIVIxNMKsEjNFOBgwmqHUy9tUKMXc/vwgA+/Xps97mGYzXBhEBkHvmVctNHlxklyexgbF5ZFUPliShPHaZFBfcniPvWmL6ycDIf+wljSaugeXa5xUuyGKJNPtvXwJx3wBYfHYZEA1toYxvWdkM7FCHKGxDF68ICvllcp8IDda3mukptNwxiDlNV/2cXfYfD4O6W9BDDnHzRISu3HIXvRiorEYW/NkUs7d+JaqXXs5URh8ihnPga1/z6RlY092BvEEcJ/Gj+sKz8QktHiFZLRbpMFsQxINWvlqjWdHrHAySFtcrzVihME1dViJ+eiUGyEF+lsLCsGrr2wbc8GqxX+d2TacCT+SX8AUP53CzrmMgTIH5Wpsi6Y5ALrewUe5Gl+9uKc1gZYoY5JjOJK6Mi0gwpU9jrOEi8QIHW0+w/hQN+6yc2bBNYbMShpl5tZVnkUn8I1xQiY8Q52LHGsYKBIDr5jNQQgo7aTVf7i+HqkWanPEaM7T8LqmY+Tqyu+S9Ac4Dg68lnp4UxxA/nZRD0PyPrQS1RN0mYr3xyGJm5LKYx7sF+UYOYDP6jTC6O0eOeDzW5SY22qy/afKAqNVIK5M3ldT4v0ttTretaWDWyPmRHgZ62RsB+yz8c3GMYi+EsxXE457PFyQMM3a6i26FMwQH60MM4NDSDEnGhodQf5liUMlx2tIqxoLHtIrQXW8PGKSKaZ/fwbkzG1k59H1zkrM0QkxLuWO2iwZmeR2z5Nkf2kr6/vMLIrSuZu0fEmWrg/lnCmI19J+n41e6P2SHeD/2A2foi+6BHGZndmPBTkcVK5mELLGoqdZ3qKUd7TO/7kvHevznMy28e3E0XWqnCYK5u+0687d9nOlKzt+mY+FPd2pSzzKIHLvOhbP92XTNc8TdoaDbT/3Bs6a0yUxR2z8FP9n3du2Ah//vOYdQMejf96PpBnu+QfNl/dt5KhJdOt62rCUmLWJOV0CX87cdzkBtyWPMeu8kdus+utpN10scy4u1mxytd/WFMejAm0b9qdNI58xiK9Km2kmxWAFv2Ou94PegjukFWs2YV6joLohxaiDCYmYeGmfZum0gETWoyrr0UwFW1bZnq+aeyrSsSt8JaWDoSD60jBV+r80jemnIdy8aO9vKKHCGfnRrAFH4HDn1NL+q5Hx7XF3rmwzROFNNBrFpmJfCuarP/PFb5XUvyNkPhRTkqFDmaI2OGZnBTiVzS2gJXLVPV5S8/5wnwigaSEaOgq72nzIfF4sqXN6gotiqpDacal3ODEzIHJRcifVK5aJKywjH0O8Cx0aQnTj5pN3ZZ6MHKl+2F0xUkAziszImvCSbCYd3VHgsqn24qKe0027X9FQa9u8HiGML6ol5hyF99uV9tugQxZBRYM4iEOqR5BdpCEeA01MEIaoEmlHc4oGCilbjCcgq+HQdmqL14b94buW8JxvqTjunuryXchbRK9koYOfaXBn2ESBNvPjSM4Cf/4NloP/KMfyY3SGjOPpgWci8LsOa3NOYosjD5oXp/o0wmBG7N+EZRejn2BlC5elbibSHh9lIhg0cbKVcEhj8EKqf9mlk95JtUov8WXyfVuglpGK4ZO0965GrKyemVAUKvwwiJbhI6SOoFj9wB+YdRQfWtt8aCKp1fcSnxAmDTsx8eOVd+sKL3inQ+arF7u1WGuQb0kCsunKHP2Ur2zEBSaxHyis0KZ0un4WnvApdD2UDuOct1VvnwOtAZb4nmtXaJAz6T03oYOvspCyaKZok3ca+t1nko1o0iecZFHM2IJrRGgTJxV+2CtbaCbXRIhglgO+slhls3jbTAp1pgn3LhvWTevuIMf+rTm5ceyJ3/NeA6DVUwySv6miR+qw1/RBP+djEBMbR/67KzyifeXWGS0X5p5aEypyM2ZkHke1O4SABFWkIJ9RmZqjoANlikSo+ZziQz3qIrAizOwt29XPfWPyKLvqiY3jTeqktZhT3YNwLHsA9tZwsK2y/cnFWlZj3BvH/GKmtzyZGrYQ0Xh56Z411igy5vnf6X4/RtFhmK4/q8Kq8nO464pRhxImMY30pwlxe8MIZqax7Z2l4zHzbpc9EZjvZCwO+Wm0/ck6/7f8/7i+WOWDnsid/O6mePGOeKP50RrLo0cirkl0FmaWwt4IP5bAx4TJWNThx9m/03uhEzBS0s1JAhCXq2DwTu8kDecmzKQ/vxykZRBIma//bb5k2BD7VJGbhU6QmRvw28vDbrjmjXf3RKQ/U/t0XNzv0TaPMb8OOLeOwp7m+ssQv99iBCsKjCLx1CGsmkjztrSjJoaepa+fvjku29FY8/v4vljXJYDHPjtmuelWSOW3kH9H4myYvX9Zqs/vaeWdiq3obQOxzzDbfURx7ArrWUY5eXmEfei5miP7Gajyl4L/swUnhTLmGQSsIoR1Ui42K8UTk9Y8mZ8yijTNFDz6ysVbBXTjGW68GXQq2zgylzGfe5Hngl+kmrQii5BuEpKkpnzGMk1mWSP6W+5BWRrZFN08Te+RhoJ6LiR47c+I698PHscf6qGgKYk8fiJbPplqQBh21AInOhU5rcvUQwK6BNxFPncjR8uix2M7U79gaFMaAAeQcL7tSYV6cHX86oHC4gKahhkOdvKfScKQ4UClGX63f7ZvOwqPp7R66+BQ/zI0nohoFreqJrzoHcjHY7KgHJYAyTXlmcyztX8UF97enww92gAy7NscCy2RpM+GfvieRyi4sECVL27feyAohCRiA3gRTBz+/MHy/pW1pREmXqfQAOJMPW48/U11YOWx4tJJuLGVrr1WcVLcqnybMiYwjAYPpepSKihxRaOzfGXdRxcRywx0Uu/kj/0iy1opj/e3XN7SPWwPAHntBZ+v/lOq8ceeH2pKtyO4ja/3KOtGutk6rtG6JM0P8DhG5l/Gihf6PsG3AxPagTKiJF2Ew1CM8GWMx/qO114HCpn2H3rsF5qUhRdKd7G5gI+Fu0P1j6ObyKmQBy3v1XiiDcbL+IBoA6q+VZ6pM2boZEZPRIVxuQsp2CNyOHRlhXV9hSgCXSJ64cCPJMa6EdDcgMW50jzXkt00kDkgDopRbMwv0ImWedsGqKL6kJyrajRtSOeTu4ILy0r9lMYCby94WIZ7455UYTA1FkokfCFNo401FVK1R+jo6IiQH9BmpW6hhYCTBghVM3I4FQ0/nNGmRHVM5ygkBUI9HNpfFqrjL5MzClZIpsvNk0c8wEXxxUx0TUgcWWlUb+kKXkkiNwwXku0BJl2YoNbVNcSfq2izYP0RpjHxUNgnA0N9ONR5ct29b0p3jMJCKGb9wWKisbmDC5T96hyJx/1hNFYpp66/jEQvBf8/F3wN0PWObKYWN13bY5mltP1+09cO/gSgOVdvLSAAfyjB9CO8oBjOW68LQv9QklgrFgeI8kY5Pz2ArlnGpHvYGk9vvmldi6lXf3hKqBYK0hd/32j8er3/pk3/44WqrZTJwetyKH7FQS8qYzqMsFhJ8PLBb+YvR6YYvhy22zuWY5pUvhxw5qFl1nCCXllmqiLvyGV2DCa/FPdvEtfdae+/dBo7mkILDDAtDEAS8uQ17aFFMr2MBrQdO551r8x90BMZEZid0/1VqMC4W3aXTqPznHOcxR61z7gS8z3QztiFu/XHZWccE655ojPASQHakUQI/GDrN2Phd+f/Qpy/FvbWAJ0GlrGGE9qvd/beXAMs0A2lPteMKFrv7+E7O8ZG6dpdpNc3bYY8TqIWKAfKPD1AsfLmjvfcRE5xQ7MqHZV5FTGQ0bbA+yaxK7xooOlg2opwLq6wEcdF4KFt+CADSjUsRi2L9gZ/NPjUmKSu7BiDqFEXN8DBX0s8f/COKO6H3Rkg1xzqYdr2q6lItzaRCSorT6lkC926QorKjM007/Tu7cywomJlPSriFSJceQzZ7vARwlRwRwcaSufxGbEMInJrm8gvuQJdlB/+HPO4Qqq9o8cOMuRuFGjDwMrvS51Gmxw2e5w1qK2Za6h7+CRR6uPxNbKj1NVkanwIYiKKhvsLyQ1EZWwRCewBMxC+gbfHuEV3hWfPgopYAQnc2YTlVlvv31h9DXQ10hXyz2o7kF+J2q2tLLa4f2Vp0KBp9IpF2M/py7pco8SXl+7xSBI6BDZ+PD2cyaNr71oHhcpPVT13MUmCVVMn5STIFzRExx1BGh/3M0/JB1aWkscEZiTewmgq3W5y8McKdez33M+AQ6N7vInZyEq/ZC7Onx7wJnSi1ikTM1tb8tz5MuIULYQ/12wBpd5tgUd/MhBShpaGloCvkD7lE77U8IW8y0h/ELQk0VvV57C7scUvRtEy2YJgYqMVSTAslKgRTsav9wcJWKRDmPPY4nu0REEm9FXl9mXlUOsICFoMTvQAZfVnAIjIzTUHQggH79/Fn68n+UFbF89BCsmt8fiuMDxeO4yjC9QbDarIjiQLAmYyxzJp5mPN2Fm+H0szz6Imclqx2/iXSw/zTYrA5ZWctBtZ+d+Zhyd90ELuKlYvwwi3/BFkMwy7F+1vWVlKSX5+M7vsuOxo6oCYPuI3vqx6FR2XXa2tvO6JEA76Nd7wQ+PVvTv7jo27RATpqwmpyoBl8jqPy66LAJ0L/YPKmCmJ0ebI062Knc8perehK3EG+U3bMxQalvxb51HYMvkuXeFBfx909J9T8wEwnzLT8wRJHO0S2J6PuIaSCQaVEuusjVQolkkeS2dEmkok02Z7P0KgdmQQEBZ+iSjF3t1sXJZVddZyzvEvshxJdYscDxEwjMRF/lEPNHIFQeG/jFUoY7OM+jI4/yeLy4IVOgmGgaYB4LgJ4KOuesr7iqP/JiT05SH6S/KX5C/JX5K/JH9J/pL8307OayykDsPwptk43395MkvW5QgL6DBpRTnif/7XN2DmSPQC6aNfPsgcw3q5b0Jeu/hW+erBXtvVyjjHpZd4FF/9+1/cCVwwqfAWW9cN+ZEXvVP3f9f8Md8TzZmnqjYGmeQRLkELl9Y4TVjMOhdn/OLceDdGumhdzomns2y3OGtU7fW6jtpNMhf8nCM+q143BfUVtSjrsbRCiqU348FQl8CXq79z03YMQHZvh/iJKTmaXBsgERzDIH1Wu6nQRz0RQGjM6+1sQKV13gyTcOVhzhbE+PUR/WMeMKHytwlpRz3vtTEXk3jP+ce0e50JJFmAnd1I87HSvz6Q3ew0VAENVeosHTOcpfS7jRfddawcuz7iNzjkLYsPdP6cMwoxwMW+G4oEr9mdDuTDfh1no2oXN6goUYROCAIVrhbnSmC/TFwfuRo+HRVFePOCCndMnkOsV1Os2OaT6+n1NKUgTDOSP7hb5mZprOfhAPb+N77cSQ9PRZ6fHgmUvWJ3I0GaQ48CDlOrpud0dQhBGC7BRWNE28gGZ7K+nh7pTKvYUJdovZT8Y9FquxtmSaKfbDE/m1wn+8GqQpG6uGF6Tkw+ntLFtRi5S0863Mw0DWV2hs7ymWkf/NZZNzy5apBh1WBnFG82WrSRTzPLaeQZ8f7sk3Z2WhkFDz1Vk/dOnlVDT0t1vmbj2NfHa7/vd1shsD3U9th2avO4U2zszMGIjRM5j9k0I7s+2z7gVOe05trCXQJu4VEXADf3qD8UMI4qP+LUDkHs/DRbkcAKI/nUhEfx3rD7HFaJN+vVKWxUTOAa62BQ2jOAgksFzhnTf3Pw5499Obp+cBJq0LZxsY/PwB6fqVe7ZX5E0N8ODkKywofu7B7knHa5mkC4ozLPqpw5c99ZJwfLstX2DEp8Uz51CZ6Zjf5l1deBSyCR2cNWXJw+sDttumCi18xGa44tWFGFmled1EMQDv5vszfJynDysp4dtSXZzWEswG/BdcOJSac7DdP1OTD52XrRoIM/bVHiTidLzSzLXPQSZsRJybGSND3DWLUXTRcml/tO5E7WLdQNdV6dHrEd25PxwgD82muluh8RmKAv+gH8vnv4R2/iH1XSthuz8/Sj7cqq6yUBxh5mQfy29vAllZqIqO5EhSpddoFXrJrfo8a68ucXpWhLwAFthXHe+ZI4WZ5Q+W0yXyU6ovgyIff+mXrCUVb/1BXcVApu6lEZXl92Fm+W4aduLY7STKODwbN7tn3FzescO6DJOx9D2bLhH4N7iwknNPpFGRBGdrY6AF9D6P44nNHfD0gXt9FJS8iRA1rJlJuxxdnUpXF8imsL0ewcC3MK9fJV71QyJLKZGS2RNtjcYTrWschuic8WhxBFP1YSElh3smMNSFfVdoPRoHPhJ2EmEreY+u5j+mgtskSfdFVqxoMEvLjoeC0RVkgRX232zlC7yFzM912aJFqkPtM8lemMs5qw0/udEW5d72/jdcN8RBSd1yL18dhZl30xEfqOwKogbryG5T08w41ZMm2J1vdDE4po+WIinR1ps/CbKj7MjNTPixBbGk+es99rwjaOyPHJ4W8NNF3IPHOoX5Vy1dSViN91qDVM3ZzGnQ2L7gPRhVN7fTAFSk6ANgmqaJGSWsOcc3DvZHYNMW+k9amEqByAOqUqL3xoK3ov0DIPxGtcagEI9dkc6OsSDo66Bvvw07O2CYTry6N8XXf7meZoh/A3VLFZxcNHaauGVommM9+w6kye0Q31kyEwr6X5x+fHzbetwDQciad+uW6Q8Ypd7qMDi15Hu5lRJyB3JehoxS2xxSSGjYt7ipIaKScgjAXXcK9iMvDmRJSGYvOYgdrAqXwP9OVAAsIkRb3fXEhdHP2xkrirkCqwvRDU9E+3uk1/Ic+YJBHmJLazEeKwoSNOk8f+blozUmJhRPErzFWgbqF45VIc+Cg9lV//1A1CzO559Cez9bef63Ho9sYtwA9qPz8XMyIBvNHcAXAGH7qFpLbSPLHld5vUqcCK1geJQyTp4O5hkPooKgNToP/2t8QuwQ4+8goJCsKvOJwZw1g3iGIeYAzYDi+WwUSuM83CMQmJiK3ug3lL0WKgocaHznli4Yy662D5BZsrBuQO9mW0ZXvrR/34cXO/hpRvORPcRFHhr5zU1f7wUAOZbNm3FdaMQI7TI49GBrrbgsAWP5X22vwegoO/afK8FLZb5/JzjxoHrRrRW8hsOdOnjjdQH1RIAv6Jv+mHzrsnC+xnWqI/e0MV05mQUZUX2Op99uF2Jd4NxApYUuUiq0U6OBxii2R3wiT4Sr1Lr9qzMhGieQJSvsUohpkX0R+A8F3hXoCLMQESUzon05Wnlqkk15GX438uoX0m4v2kTrgWq3Ork1VbQzW1OrAIPYjnRAhRAxxVW/0Cd/cmOZ57eKBSfLcr3Hwyqq/7z13h7paTGA2faNFmWrTU9/7SVsaf5xPn+yp18Fdqqzx35LZNa5AfDM4wVg8mlu3exuIHzrNinZf8604seUbz1NeGUy2TBw1Id9i8CWlayhtf6cZQfSQgd/wAM8bT+1vqCWAkwBLdUFG6zkQC+po2mC9M+8mjRcfcUwlV3Adu7DDGgPlDYoPIMZbPPUSNVkj6DmgoDdZYFKRj98V3fhO/3ndYbws9N2mL3bTSmleMWoLlMUHlsT23DbbYBfOGAdqOdDob8fqrFlqYK72ZXOeTuQStpzJzZ6wBrjRqWWCbB6DWmVBkC1ti1AIb0kxPAlGQ/ohpVU5kd+zVww7+ysQokJd/yeKhcqwPS3k5/ipxbKHOmFgnq1pCFSgzB95ijshdEokP3PoiKr894QJJJ+TrHXt3WmdIuTVczWxFr8dJITjpI9tji/Fddy42VCDqsK8AwZ3OVZkmAskfQ2WpN8GGcZ/ELVl8+4Z7ymuD6kRd8BMH0EjDaWnjS6rdzLFWN/lm6c3ifV80fg46Upytnk/E4wsLx8Q4s0CZaFCCv2wxxsmz6E/1owyrrdmMicS3C934osSjPXsx4ch8fVk3AojJ7J9N71MNldR3084805Rj1tBhpiaq+PF34lzI35oXigkFkjTqc5U33/yJ5A6KfbRq4Aq2leVK70wDhi3peXHV8KqZNCh43GXJCdqKZcnlaZ1PUlQZd1Gqll1DQQIdbUlYt5SEt2U8sCbhNfs0uZ4eaWojWr22tCCevJc7789FadaSvCOnb2is6ZHYysUO6Y6CzS189+Gl6NF7eMlykfwdDTWxbXt329kZ1fII/PVF6Cwluu9Ta5SlYBcnXQC0sxVgRcNtgE9PhWBx58POsRwA99c/bYvW5CmkPReOzY7gP/Lq1rFb5q6U5cUsY7yOF0KtjuUuMUbJBFS1jI2KDnzTpjkJv2ImAfj3wa3o0/J/qW2sN9sSv37Kl8uW65SUi9N+D6NFlHo6TlMvRZ36oNDp8+vGOeDVjdY03oexs/sJonfyGuzLlv2Yt2hjvbA431dGsLTaii997wnNxY1yN1potrMVv1HTY7+sNXW8ifpWP9/N+ARuNgMFNF/BvIHPX71GoAgNbVY945rjYvj1bA9tTvAZrvaQ5lo+tFaoPSbhZmmuqQYbv6VGIt41KXcFHNUrHp63gOC0Nv2xunlrTduXbHH97Ss0UTclK5D2n+f+o9MqoxB/e1G5y1ry1m7CH8kpkgrCxBW0dDaJ99Ek4IvMeMWtBm5q5c/ihNfs7E6lhcuxurAxbae+BmgWXatdKvBPvxnx4r8FcDb8vAZ3eJut73NuvzxgYSguk/S27Z8MRuhf7l1jenQW6O34qrX5E0z+pfPeRcu1tKUFw5fVfFBTIVVi+6MNvsMSPeHLPT4qe/9u2+s1ufN3fPnf2bjmnuofrW7XZ71z1vJm8CtRrQFRD7xs/aDPwvc37fv87/8LUEsDBBQAAgAIACGAUEZcBTKxTwAAAGsAAAAbAAAAdW5pdmVyc2FsL3VuaXZlcnNhbC5wbmcueG1ss7GvyM1RKEstKs7Mz7NVMtQzULK34+WyKShKLctMLVeosFUysrDUM4AAJYVKWyUTIwS3PDOlJMNWycLEACGWkZqZnlFiq2RmjBDUB5oJAFBLAQIAABQAAgAIACCAUEaCBSrZYQQAABEQAAAdAAAAAAAAAAEAAAAAAAAAAAB1bml2ZXJzYWwvY29tbW9uX21lc3NhZ2VzLmxuZ1BLAQIAABQAAgAIACCAUEYmZplxeQQAAIcUAAAnAAAAAAAAAAEAAAAAAJwEAAB1bml2ZXJzYWwvZmxhc2hfcHVibGlzaGluZ19zZXR0aW5ncy54bWxQSwECAAAUAAIACAAggFBGYk/cp7MCAABRCgAAIQAAAAAAAAABAAAAAABaCQAAdW5pdmVyc2FsL2ZsYXNoX3NraW5fc2V0dGluZ3MueG1sUEsBAgAAFAACAAgAIIBQRmjHRS9MBAAAmBMAACYAAAAAAAAAAQAAAAAATAwAAHVuaXZlcnNhbC9odG1sX3B1Ymxpc2hpbmdfc2V0dGluZ3MueG1sUEsBAgAAFAACAAgAIIBQRlfvtFeQAQAADgYAAB8AAAAAAAAAAQAAAAAA3BAAAHVuaXZlcnNhbC9odG1sX3NraW5fc2V0dGluZ3MuanNQSwECAAAUAAIACAAggFBGGtrqO6oAAAAfAQAAGgAAAAAAAAABAAAAAACpEgAAdW5pdmVyc2FsL2kxOG5fcHJlc2V0cy54bWxQSwECAAAUAAIACAAggFBGv9DQ23AAAAB8AAAAHAAAAAAAAAABAAAAAACLEwAAdW5pdmVyc2FsL2xvY2FsX3NldHRpbmdzLnhtbFBLAQIAABQAAgAIAJSWtETOggk37AIAAIgIAAAUAAAAAAAAAAEAAAAAADUUAAB1bml2ZXJzYWwvcGxheWVyLnhtbFBLAQIAABQAAgAIACCAUEaf9qa7vgcAAPEdAAApAAAAAAAAAAEAAAAAAFMXAAB1bml2ZXJzYWwvc2tpbl9jdXN0b21pemF0aW9uX3NldHRpbmdzLnhtbFBLAQIAABQAAgAIACGAUEZjguHqRycAAPdEAAAXAAAAAAAAAAAAAAAAAFgfAAB1bml2ZXJzYWwvdW5pdmVyc2FsLnBuZ1BLAQIAABQAAgAIACGAUEZcBTKxTwAAAGsAAAAbAAAAAAAAAAEAAAAAANRGAAB1bml2ZXJzYWwvdW5pdmVyc2FsLnBuZy54bWxQSwUGAAAAAAsACwBJAwAAXEcAAAAA"/>
  <p:tag name="ISPRING_PRESENTER_PHOTO_0" val="png|iVBORw0KGgoAAAANSUhEUgAAASYAAAFACAYAAAARadGdAAAAAXNSR0IArs4c6QAAAARnQU1BAACx&#10;jwv8YQUAAAAJcEhZcwAAHYcAAB2HAY/l8WUAAIY1SURBVHhe7V0FmFPH90VKFdp/+6vgurh7CxR3&#10;d3eKeynS4pS2tNCWFmhLDSiwhrs7CywLi7u7uyy23P898yabvGSym2ST3WT3ne87X1aS9+a9N/dk&#10;5s6de5MYMOBuEFEy5hBmZvknAwYMGIg/vHz5MhVzIYsS8esxZn75LwMGDBiIe7AIpWdugyiZwL/f&#10;ZFaVbzFgwICBuAOLT0HmCalHOvDfn/FLe/lWAwYMGPA8MCJi3tZkyD74PUPlRwwYMGDAc2Cx6ch8&#10;LrUnRvB7f+eXpPLjBgwYMOBesMiM1OTGOfDnFvFLSnkYAwYMGIg9WFReZXH5V6iMAs+faQOol5GR&#10;4lUF/vx2Zjp5SAMGDBhwHSwmaZjrpb7Y4Iuv/6AtO/aLnyOfPaHwsUPpwdlT4ndr8HGOM41wAgMG&#10;DLgOFpFiTOXK2+NHEdS8z7eUJH0F2rbroPwr0coalWlh8cJ05+gB+Rc9+HgIJ6gtT2HAgAEDjoPF&#10;owXzvtQTHc5fvEblmg+kJJkq0xv561No+GH5H6L1LRvTzHffpQWF8tGVzeqBFh8X6CNPZcCAAQMx&#10;g0VjtNQQG+xgEfKr2JGSZKtObxZqSG9aC1OLRhSYKSMFZc5EQX5Z6FTgf/I/tuDzTOaXV+RpDRgw&#10;YMAWLBLvsljMEaqhQPDSTfRukcaUJGctertoE/vClDEDzc2Tm4KzZaOAdGlo3w9j5X9twedbzUwj&#10;m2DAgAEDZrA4FGBqXmwFvpk0m5Jmr0kp8tYVopSKBSpaYcqdS3BOjhw0+6MPaFvvrvT8kXJmCHE6&#10;wSwum2LAgAEDQpSaMu9IndDh/v1H1Kb/D5QkS1V6o2ADepsFCaLkqDAJ5srF4vQhralfkx6cs7ti&#10;95DZVjbJgAEDiRksBnbnWSdPX6SPG/UVopSycKMoQXJamARzk3/atLSoZBG6GrJRvtsW3J7xsmkG&#10;DBhIbGAB+Ii5WOqBDVZs2EnpSremJNlrUKqiekFyTZiYeXILx3hw9ix0cvY0+QlbcLuWMdPKphow&#10;YCAxgI2+LPO01AEbTPhzDr2auw4lY5r8SSo6LUygdIr7p01Nu4YPEkGZKnD7zqCdsskGDBhIyGBj&#10;78t8Ku1fh3v3H1Lbz+FPqkKvF2jAoqQWJBNdEibJOTk1pzje/+jyeflpPbidz5i9ZdMNGDCQ0MB2&#10;/g4bud2gokNHz1Cx+r3t+pNUjI0wmeifJjUtLl2Cru3YLI9gC2435n3GJmADBhIS2KiLsnGr94gw&#10;AhdtoP8VbxatP0lFdwiT8DtlhN8pKx3/7x95FFtw+8P5pZC8JAMGDPgy2KA7Mx9o5q1H5ItI+vKH&#10;f4UgvWIRn+Qo3SJMYJTf6SPaObg/PX/8UB5ND76O+8w28tIMGDDga2A7xtTN7tLX+YtXqUaHocKf&#10;BIGxjE9ylG4TJsk5OXPS7A8R71SL7p06Jo9oC74ubGV5XV6qAQMGfAFsuMWZdqduKzfspExl21KS&#10;bNWUguMo3S1MGnOTf7q0NL9Qfjq/TBRfUYKvL5SZT16yAQMGvBlsrH2YEdJ+9Xj5ksZOmi1DAWo7&#10;PXWzpmeEiclTu6AsWfg46Wjv92N4yonaBkrcZRpFDwwY8FawGCFg0u4G3EtXblC9ziMdDgVwhB4T&#10;Jkmxz+7DD2hDq6b08OI5eQZb8HX/xUwlb4UBAwa8AWyUqFqi3oTGwNQta4X2YuqWUiEwrtLTwmSi&#10;f5o0YivLxbUr5Flswde/l1lS3hIDBgzEF9gek7Mxfq2Zpi2Qg3vMLzMpBU/b3DF1s2ZcCZO2lSUT&#10;BWbOQPvGf0Mv7Uzt+F48YfaXt8eAAQNxDTbAfMxN0iZtcOrsJarW/itKkrmKTVYAdzHOhAnMg6ld&#10;dpGlAFky759RZvwV4PuygGkUPjBgIC7BtteFDe+eZoa2CF6ykdKWaimyTKoExV2MU2GyoH/aNLSg&#10;aAE6t2S+PKst+P5cYjaQt8yAAQOeAhsaKpYESduzwaNHEdRn9G9awGQe5wMmnWV8CZO2apeZAjKk&#10;pd0jv6QXEY/k2W3B9+tXfnlT3kIDBgy4E2xg9Zh2l6Z27jlCxcVeNy1gUiUk7ma8CZOkthH4Q1pV&#10;uxrd2o8dK2rwfdvHLC1vpQEDBmILtitEcCPS2S5+/nsepSrYkJLkqKkUEE8xvoXJxID06fk1Ox2b&#10;9qdshS34Hj5lDuUfjXLlBgzEBmxIFZnmom1WOHP+CtXvMkpkBHiNBcIdsUnO0FuEybTXbnaaj2hr&#10;t4706MoF2RolNvI9zStvsQEDBhwFG84bzO+kISkRuHiDlmHSzbFJztBrhMlE5BZPnZoWfVKMLqy0&#10;m5wTo6cHTCPPkwEDjoIN5lPmbmlDNrh1+x51+XKicHAnjwMHd3T0OmECEfOUGY7xdLRr+GB69sDu&#10;4iUEaikzu7z1BgwYsAYbyGvMb5gvpN3YYNWmXZSnWmcxdXurkGPJ3DxJrxQmSZNjfEW1inRtxxbZ&#10;Olvw/b7N7C4fgwEDBkxgwyjNNrJLMxVbPH4UQQO//ZOS56pNSZlx7UuyRwgTYqW2hZkTGayuV4MC&#10;0qdTikXcMzePnDJQkF9m2v/jd3bziwP8DIzRkwEDANvDm2wMGCVFauZhi8079lHRer3EKOmNgq7l&#10;TfIE3+QRW5JMlanOZyPo5i3zdOnAxB9ELu9gv2xiWqUWjDgkHOPZETH+Aa1pVIdu7rOr/xCnW8xu&#10;8vEYMJD4wAZQiblX2oQNIiKe0PAJ0+mNfPUoSc64DQOIjvBpvYo2ZatG/cf8Qc+fPZctNuP4f39T&#10;ULbMolSTV4iTJEZyc3L60aHJP7EI2Z0xQ6CW80su+agMGEj44A7/Lnf8X4QF2EFI2EEq0RCFJqvQ&#10;69jn5iVTN+QDR6zU2zxa+jsQtmsfVzavo0UliorMACqRiBdi9OTnJ3xP65o1pNuH9snW2oKfEdL4&#10;DuQfk8lHZ8BAwgR39AbM41rXtwW2lAz/cTq9jhFJHAdLxkRUTsF0Mn/NbhS296hscfR4cOEsC0AD&#10;MY1CbiWlWMQTA9Kl5dccdPj3XyjyubKalQA/r61MI52KgYQH7t8ZuXPP0rq6Ghu37dV8SR7MBuAK&#10;xdQtf31KkrUqtfn8B7p9575ssWOIfBZB4WOG8zQqjchK6TVTOzF6ykazU39IaxvVjcn3hPp2iCsz&#10;SkgZSBjgDt2deV3r4ra4d+8hffHNVHotb11KkrOWUhzik6ap2+QZi2SLXcPZhXNofsG85J8WIxWF&#10;UMQjA9Klozm5/ITjHkJqD/wcDzJry0drwIDvgTswCgKsl31aieXrdlC+Gt2EL8mbVtxAxEmhXcV4&#10;FOfo1C0m3D1+hNY2rut9UzsL39OqutXp2s6tssVq8HOdxswgH7UBA94P7rf/x512PNN2uUri2vXb&#10;1OWriZSUR0iIS1IJQ3wRUzfUmENkeffhk+jBA/spRVwBRiR7vhlFARnTUVDmTF61agdiQzBWFMO/&#10;HkFP79+RrbYFP9+rzJ78o+EcN+Dd4I7ahmk39zbw37w1lLlcO+FIRoCiShzii9hzhzCAtKVaUdDi&#10;DbLFnsGF1ctpUcmiNDtNarHHTSUS8UIWyjki7ulDWl6pLF1YtVS2WA1+3iHMCrILGDDgPeCO+Qlz&#10;jeyrShw6dpbqdx1NSfyqU/I8dbwnBICJtrxWoL4Qy1qdhtPps5dlqz2LR5fP0+bO7Wl26o9EdgDv&#10;Gj0hz3hGsedue78e9PDiWdlqNfj5z2AakeMG4h/cEbMx/2Tajdx+EvGUxv0WSO/xFAnbN7DsrhKH&#10;+CQc3CkLNqAJf9qt/uRRHP37d5qTK7twQqtFIv4oqgOnTk0LixWk4zP+YgGKNjATsU+j+cd3ZRcx&#10;YCDuwJ3vAya2ktjfus5A2aQS9fuIkUh85EuKjnC0IywBDu6PG/UTGTBjC74f8ifncWv/blpdr6aY&#10;QqHogFeNnrgtQVmzinxPCMy8HrZNtloNvg+nmV35xxSyyxgw4DlwZ0vFHMC8qHVBNY6fvihifl7J&#10;VdsrQwBEBHeuWpQidx366od/KOKx/c2tzoDvCx0/fpxu3bol/+IcXjx5THvHfU1BWTJSYEbv2s5i&#10;IkZ1QX5ZKGzY4JgS0uF+oNZdC/7RyJppwP3gjoXNtt2Y9msGMe4/eERfT5pN75doRkmyVvM65zYo&#10;MgLwKClvja60dov9PNmuYu/evbRp0yY6e/asyyOoy5vX0bKKn2qjp5zeFTEOijJSqT+iRSWK0NF/&#10;fqcXT+3HPgF8H7Yz68juZMBA7MCd6Q3uVyiVZE44pELkS5o5fy3lqd7VK6dtINqTjEdISXPUpB7D&#10;J9Hduw9k492LAwcO0ObNm4U47du3nx4+fCj/4xye3r1FO4d8LiqhBHphWAGc40FZswiBQjGECyuj&#10;X70DuB9tZtaV3cuAAefAfSgldyCMkGJ0vKzaGEblWwwUy+wwfJUoxDe1YMmq5FexIy1Zs1223DOA&#10;MG3ZsoW2bdsmBAqvly+7vsp3fsUiWlyquBCAOblyKgQi/hmYIYNYvdvUvhXd2OXQ/UXe8Uayuxkw&#10;ED24s/yP+QUz2lgkYPuuQ9Sg+xhKlrOWtqqlEIT4phgl5akjgiU7Dv5JBHZ6GpbCBG7dulUI1OHD&#10;R+jJE9d8WRHXr4gle/90qUU9OW/0Pc1l0fRPl5aC/bLQ9v496c5h+5kLTOB+toOJ2LfXZBc0YMAM&#10;7iOZuXOMZcb41R6+/zi1+2KClgHArzq95YXL/6BplJStQgeau2yzbL3nYS1MJm7mqd3OnTvpxo0b&#10;8p3O48z8IOHX8ffi0RO22vgjaDRPDgr76otoS5mbwP0Oe/B6M/8nu6SBxAzuCMWYiEOKccv84eNn&#10;qfNXE+nNAg2iHNvetLfNRIySEMCZJHtN6jjoR7p6zbUVMldhT5hAjJ7wvxMnTtDz53Z37ESLR5cv&#10;UEivLt49emKKrJksoNi4HD5mGD04F+MgHAJ1gfk10092UQOJBfz8X2XW54e/TPSGGBB+4ISYBr3D&#10;Rg9BQuyPShC8gRi9IT1JlvLt43SUZInohAkMCQkRjvHdu3fTnTv296LFhDPzAmmhHD1hGqUSB2+g&#10;2BxsEqivh9O9kzFviOa++ZCJSPJystsaSKjgh5yeOZB5SD7/aAEfUrsvxlNKOUJCJkmVGHgDTStu&#10;8CW1HziBrly9Ka8i7hGTMJmI92AEdfbMGRii/LRzeHjpHIX07KyNnjJ77+gJNAnUvHy5KGzoILrt&#10;gA8K4HuzidmOf/w/2ZUNJATwAy3PnM68y4wRWGVr2H205kPKhhGS98UimYippBaXVJVyVO5E85bH&#10;zyjJEo4KE2gaPSH26cED18MXTs8NoEUfF9NW7nJ67+gJDM6uCdSc3Nlpe98edD3MsVVSFidM8yYw&#10;C8qubcDXwM8RzmysroVpjzV6PIl4Qv4L1lGFVoMpWa5alMSvhlcGR1oTKVOwKogUKjduuj4tciec&#10;ESYTTWEFFy9GG1AfLR5fuyQMPSBdGi+Ne9ITQZrIhx6UNRNtbNdSZDF4+eKZvBr74D4NrGW2Y74n&#10;u7wBbwU/pLeZjfjZBfOrQ/lfL1y6RuN+D6L8NbuLFTZUI/HWVTYTtT1u2igpb/WuItmcN8EVYQJN&#10;oyd8/vEj13NAnV+2gJZ8+rHXRo1bE23ENhfEQSFQ89j0P+nJLbsJT3Xgfn6Z+Rf/WJn5ijQFA/EN&#10;fhjJ+MGUZU5mnsfDcgTbwg5St6G/UOpPWgpnMVaxvDEOSUXsvXuV2/v513+ItLzeBleFyUSMnrZv&#10;305XrlyRR3QeETev0c4vv6DATOm1PXcKQfA65sop0qz4p/lITEvDRw+LtoqLNbj/o+roKH7NL83D&#10;QFyDbz7S1o5mOvzk7ty5T9PmrKLKbYZo+bWzVRNbR1TG723EKOl1OOF5lFSsXm9av9X9e9zchdgK&#10;E2gOyjzsclAmcGndSpHsTYyesntZxoJoGIxMBsJf5kebOrSmc0sX0PPHjvng2CYimajsMoB/NWrj&#10;eRJ8g5PyjS7BRBDkHvEEHATSeQz45k/yq9RR5ENClLY31P13hlhte4uFaeRPM+ixmzIBeAruECYT&#10;MbULDQ2l69cdm9qo8Oz+HZEmF+lykTZXJQTeSvihxDQvfVqxqXn/hO/ozpH98spiBtsKnFbY/tKP&#10;mUOak4HYgG/ka3xTy/Drd0ynxOjylZs0dfYyqsSjozdk6aEU+eopjd5bqZVNqidGSRVaDXJbQQBP&#10;w53CBJpGT0ePHaOnT+3Xf4sJ10O30uq6NcToyWvKlzvKXLlEMKkYReXKLvbknVkQTE9uOx5Fzzb0&#10;hInQA4TMFJBmZsAR8A37gO8hgh//YNotDKnCo4ePafGabdR2wHiRsxqxR/DH+MLqmjVFcUmeav6v&#10;eDOa+O984sG5vErvh7uFyUSMnsLCwujmTddjtFAI4eCvE1iUcmhlpLwp17iDFKOo9Om4/Wlo8SfF&#10;aeeQAXRlywa+NsdH0mxbyLi6i1+/5VeE0xj18izBN+QVZiG+QX2ZS5lObaR69vQZbQk9QJ+PnUq5&#10;q3UR0zSsrvmK78iGpu0kfA0Nuo2mYycc9ud7DTwlTCCOCyIZ3bNnMS+t2wM22G5o3VRkpETqEp8a&#10;PVkwOFtWsS8vMHMGWlGtEu374Vu6uSeMhcd++l8V2O7OMWfzj+35NXFuh+ELz8RswZzKPKjdGsfx&#10;/Olz2r77MA35/h8qXKcnpYAh8+gIJYe8MZ+2M4QvCb6wWfPXyqv1PXhSmEBTWMGuXbtczpSp4SWd&#10;mPkvLSxeWJsieVkJc2eIDc2I3cJ1ILsBUhQfmvwT3T60V1ynM2CbxJQvjIlgzlrMNNJ0Ew74OuG0&#10;zs5szvyVGcp0eo0bCf23hO6nL3/4l4rU60WvISqbxQgpPbw97sgRpizcmF5lYe0+9Bd6+dy5bztv&#10;g6eFyUTT6OnkyZMubwgGUKkldGA/kc7X15zjKiIuSoQdyFW9NY3qigrDt/btppeRzt8nttfbzPXM&#10;b5m1memlefsOuNEfMhFX1JM5k7mfGX3eUTu4dfseLV8XSv3G/E4FanWPGhlhT5ivrarFRMRQvVmw&#10;AZVpNoB+/XcBnb1wVd4F30NcCRPovtET0ZWtG2hN/dpi1BGUhad3uX1zemdJjAIRxyVGUtmzigBO&#10;5FS/um0TPX/kUAyyDdie7zGRR+o3ZgdmMf6zd+3j40a9xURy/gBu3C6mQ/vR7OH4qQv0b9BKatlv&#10;nNghjzSwECP4XRLCyCgmJs9TV6zCfViyOX025GfauhMxc76FuBQmE02jJ6RTiY3vKfLFUxF5Lfbd&#10;YfUuu5/P+p+sqY2ktOkefFJLy5Wm0C/60tmFc+jhhTPyDrgGtv/rTBT+ROn0VlIe4g/ciAyybS4B&#10;uYKWrw+lIT/8Q6Wbfk7vytprcP6+ytM1X/cZuUpRfDJbNR4l1qWKrQfTf3NXe2WUtwrxIUygafQU&#10;xqOn2KzcARE3rtKesSPYoLWkb76wtcUp5sopnP5Y2fNPl4bmF8xH65s3ov0/jaOrIZvoyR3X7x9r&#10;wjEpD/EHbkQ6bovDo6Tbd+7T5tD9NO73QKr12QhK/2kbUb8foyJsSPXmXEfxQZGFMiePGlmkclT5&#10;jEZN/I+On46+ZFB8I76EyUTT6Akrd7GJewLuHDlA23p11fxP6RBe4N2ZC1wlRoYBGTLI0VRGWlyq&#10;JG3p0oGO/DmFboSH0rMHjk+EWBOQVih+9+1xI9IyldvaX76IpAuXrtMyHhGN/Pk/qs1ClKVCB3oF&#10;eYNYiLC0j2X9xDoqcpZYdUSg6LvFmoiadRu3YcXF+xDfwgRi9ISgTKTyvXbtmmyZ64BPZkPrZqJi&#10;S0CG9D4Z/+QoscKHMAREnGPfHiLml5b9hLZ0bk+HJv8sYqYeX7OfgZr1ALmEX5USET/gRmDFTRfZ&#10;dej4OWrdd5yo7vrhxy202CIpRJieJQZfkScp9szxdDd57tqiOsvMeWtEPTtvgTcIk4mWe+4exSJj&#10;gQlITbK2UV2eAqWmwIwZErRAmYj8VqhCrAmVFjO1sFghWtu4Pu0c0p8enDst744G1gMERsevMHED&#10;cnFDdGuQgcs2U5IPylAyNhwYkTEi8gxFGl1Mg1mkclbpTGN+mUnnvGA1z5uEyURTxoILFy5QZCSC&#10;nl3Hy8gXdHbRHBErBP8MpkAJdYqnohhR+WHql55mvvs2XVq3Qt4ZDV4hTNyIDExd/f75q7cJ57XK&#10;mAx6hmKal6UqfVCyOXX+ciLtCI++Pqcn4Y3CBGL0BOf4nj176Pbt2JexQkwQVrTW1K+lTfHSp/fa&#10;yi2eIK4Vvrcrm/XBwKwHXjGVs3F+zzOEKd74ulzNQwBqzY7DaOHKrfT8mevBh67AW4XJRLQNPHbs&#10;GEVEuBRiZ4UXdH75YlrXvJHI/4Q9eL4cRe4ooxEmxLjEu/PbRpgWrd1OSbPXUBqOwbihyAPOzwAs&#10;3qAP/fbfYrEiGhfwdmECTaEFO3bsoPPnz9OLF+6Jtr+yaa1YzUIw4+zUqbUsBgqjTghECMUcv6x0&#10;c3eovHoNrAmhUh7iD9wIm1W5tZt3UfJctQ0ntxcQ/j2EYWDxIVvFjjTyp//o7HnXM0M6Al8QJhNN&#10;0zuUkroRi5xP1sD2j7ChA2lBkQIsUB+KfWwJzQ8lhCl7Nrq1F3HVZrAehEl5iD9wO97hhujWDtcY&#10;wuSVTCHDDT4o0Zx6jZhM+w6dlE/MvfAlYTIR7YWDfP/+/XQ3FrXurIHyUod//5VWVK9EyOktpnnI&#10;pKkwdF+jEKYcfnT7oD5shfUgRMpD/IEbgQIAl2SbBEJC9wsfhy/mQUoMFFHlPIJ6q2BDatl3nNu3&#10;vfiiMJkIccIo6siRI7EqJ2WNF08j6OLqZbSlayealy+3FsiYKZNYilcZvS8QeaHm5clDD86dk1ep&#10;gfVgtZSH+AO3IwU3RBfIELrrkMgaaQiTd1NUWslWXRQ2qNt5JK3epB+SuwpfFibQFJyJ1xPHT7gl&#10;/skS908fp0NTfhYbagOzoPhAai0nlI9N9SBM8wvko4cX9DnDWA9WSHmIX3BDdJkm9x8+TW8XRsc3&#10;tpf4Ak2OctSnq9z2S1q61rECjPbg68JkoslBjp+xOdjdAoUacte2b6FdI4bQ0rKltKmeqDOX1SdE&#10;CrFMC0sUpsfX9VHgrAdzpDTEL7ghupIdJ89eoveKNxPBlSpDMOidFAGbiNJn1ugwlDaEOJVmPQoJ&#10;RZhM9LRAAdiLhqjyHQN60+LSJSggoxZljTzf3jrdC86WjRaXKk5PbusXDVgP/pPSEL/ghmyVbRK4&#10;fvsupSnTxnfT2yZyCoHiEdQruWpTk55jac9BxMs5joQmTCZaChQ2CLvTB2UJ7Oy/uHa5WNVbXqmc&#10;2KsGnxQizDFK8ZZtMMhZtaxCGXr+UL/Bl/XgNykN8QtuiC4m/e69B5S1YgexL07V8Q36BkVmg2zV&#10;KWXBhjRg7FS6fsOx1aqEKkwmWvqg4CS/e9fxnffO4vnjh3Q9bJsooLC+ZRNaULiAKOXknxp79TJK&#10;oYqfERVCIFbWqEKRz/VFEFgPvpfSEL/ghsyVbRJAtZK81buIbRKqDm/Qt/h6Qa3QJhL3TZ+zSj5l&#10;+0jowmSiSaCwiodrvnH9Rqz34cWER5cv0IWVS2nPN6NobeN6tKBIQS3aPM1H5J8urRALpDAR0z8P&#10;j6ywiXltwwasRPprZj0YKqUhfsEN+Ve2SQCVS4rX6y2yTqo6ukHfpMiumbUa1flsBB09oV8itkRi&#10;ESYTTQIFhoeHi43Csake7AwgVFc2r6NDU36hkF5daVXNajyqyk9BWTNTQLo0YgqI1TNPZOEMTJ+O&#10;NrZtJVtiButBLykN8QtuyETZpiiUbzWYkuaqpezgBn2XiCTHXrz3izelKf8tkk9bj8QmTJbEdUOg&#10;sNUFoQaenOapgI3FCOq8sWsHnZkXQIcmTaTFpUpoUz6FuMSGqG23pUcneWYzWA/aSGmIX3BDRss2&#10;RaFBz7HCgarq3AZ9m6JCcD5UqakqnOPXbuh36idmYTLRcpq3b98+unTpUpyNoqyxtkldLXeUQlxi&#10;Q0wdQwf2lWfRob6UhvgFC1M/2aAotPtivJFhIIFTjJ5YnHJW7kSbduyTT94QJktCoHAvTBuGjx09&#10;Jqq5uGvTsCNY07C2KOekEpfYEOEMe8aOlGcxg/WgopSG+AW3pb3WJDP6jJxiCFMiIEZPogx7/vr0&#10;V8By8eyPHDnMowVDmKxpGkVBqFBu6tSpU2Kq52mHuaeECVVkDk+ZJM+igUUJKCKlIX7BDakr2xWF&#10;ET/9J3wRqs5sMGER4oSYNYQWDP9xOp0+foxHB9vZENUGatCc8hevcJifPn2a7ty54xGR8tiIKW1q&#10;Oj5Lt+4FYULtrKxSGuIX3JiyWrPMmDJrqRjmqzqywYRJsbWFv4yadh9J4bvCKGxnKIUojNKgnpYi&#10;hfQriC5H+anYVngxYU2jOu4Xplw5RdZOpBi2BGvBHeYHUhriF9yQgkyd1AcsWq8F5yk6sMHo6cv3&#10;TIsar0mNu42g8LAw2snipDJGg2qaRGoLMzQ0lA4dOkQXL16k+/fvu+SXglmuqlNDywelEhhXycIE&#10;sbuyeYM8kwbWgTPMt6Q0xC+4PRm5MbpqjMvX7hA5mYxCBM4TKWN8+b4Jp7hfTWreczTtD99NoTt2&#10;KI3QYPQ0+aTgOMfP8EsdPXpUrPDdY6F6/jzmlMkvWcxWVKks9twpBcZFIhdTcPZsdOegPmUO6wCS&#10;MyWT0hC/4MYgJ5NuJ1/oniP0ev769JaR+sQpYhtIzfZD6d3iTX1anEwjp97DfqRD+/coDc+g44Qw&#10;mUZTJrGC8zwmvIh4TMsrltfSqigExlUi2d28gnno/lmbZIMbpSzEP7gxyMl0VGuXhtPnrwjjQs4f&#10;Vcc1aEvcK9ThC993jPLW7EYpfHyvIa7nlTx16eff/xPiZDjD3UcI08mTMWcgfXL7Bi0pVVIUsFQJ&#10;jKsUmQU+KU4RN/XlwlgH5kpZ8A5wg0Jk2wSu37hNmcq2NTIMOMGkOWtSNR4tAR0G/ejz4RZvM19h&#10;cU3zSUtatmI1he8OUxqZQeeJUdPZs2dFX4kOj69coEXFC7u9KAKmhiuqVKLI51iEM4N1wDsyC5jA&#10;DdLtT3j8KILy1ezO35jGfjlHiY2yP/09T9y/oCUbE8TiwdtF+bpy1KLq7QbTvvDdouikytAMOkcI&#10;E5ziMeHB2RM0v2BesbFXJTCuEpkN1jatL89iBuvACCkJ3gFu0F+ybVGo0GaICL5TdViDemLak7JQ&#10;Qzp8TPsWvHb9NqUp1Urk51a935cIf1Oy3HVo4h8z6cDecKWhGXSOEKarV2Ouunzn6EEWkuxur3OH&#10;cuFbu3aQZzGDdaCblATvADdorGxbFBr3+FpkQ1R1VoN6YsNz+ZaD8GTl3eP7l4D2G0KYCtfpTqHb&#10;d4itGSpjM+g4IUyIdYoJN/fuEY5vd1cInp0mNe0a+qU8ixmsAw2kJHgHoJSybVHoMXyymI6oOqpB&#10;PTGN+3ZKgLxzGv4JWiHSjKje72vElDRZLm3UtN8YNcWa2NbiSJnzK5vWU2CmDG5PJod9cgd+/VGe&#10;xQzWgU+kJHgHuE02E85xU4ON6G8HiIjpNws0oP2H9cu/5y5c1XKnJ5CiDkly1qZqbQfRvvBdhq8p&#10;FkToAIigy5iAyGwUOXB30jjkejrpP12eRQOL0lOmn5QE7wCUUrYvCv8ELBcrS0b0d/RMlqs2lWrS&#10;Hw9W3jkzanQYRkkTyHQYAvvRxy3ECt2usJ1KozMYMyFKEPbHjx/LXmIfx2f+Tf7pUivFxWWK7Sjp&#10;6NL6tfIsGrj/XuOX96UkeAe4QVm5Ybq1wxUbd4ry1Eb0d/TEqHL0LzPlXdNj4j/zE9SoE76m8VOm&#10;83Rut9LoDMZMCBO2qzx7pl+qV+HQ5F9FiXKlwLhIEfWdIyvd2r9bnkUD2/8RfnlFSoJ3gBv0rlTM&#10;KOw/clpMUYzCl/aJyPjX89Wj3ft1pfmicPj4WVEM4M0EEqiK0IEug76ng0Y0uMs0bfZ1ZO9c+Ojh&#10;wh+kEhhXidCD+YXy08MLZ+RZNLD9b5By4D3gdiXjhu3Xmqjh/IWrlPqTlvSaUV/OLpPzCKJo/d70&#10;4rm6k72MfEmfNhvA072EEXaRhEfQtTp8SXsNP5PLhOMbWTEdwfZ+3cXSvkpgXCVW+ZaWK03PH+m2&#10;x0KYZkk58C5ww1bLNgo8efqM8tZCkKVRLcUeseo2dMI0ecfU+PrXWQlmOpeM+8KnTfrRLp6KGMLk&#10;GhEqgKwDjmBju5YUkD69UmBcZWCmTCLHE5FN7qhxUgq8CyxM/8gGRqFSq8H8LWkEWaqIwMNXctem&#10;rTv1O7StEbb3KL2Wt67Y4Ks6ji8xOV9Hifo9aecOxDMZwuQKIUwouBkTXka+oNV1ark9FxNyfW/t&#10;1lmexQy2/x5SCrwL3DCbBMCtBxi5v+0R5ZDy1exGEY+jT1L/7NlzKopyWDztUx3Hlwjnd/lm/WnX&#10;TmPE5CohTI7sk3t6/zZPuUpRcFb3buCFz2r3aG1PpyXY/mtJKfAucMPayTZGAdMUI5ZJTUzjBnwz&#10;Vd6p6DF43N8J4j7Cx1Sn01fGvrlYEJkFLl++LHuGfaDm3PzC+d1euglVgI/+/Yc8iwa2faCwlALv&#10;AjesomxnFH77b7ER/a0gQiiS5axFa7fol1ztYdP2fQki8R5W5XoOnWDkaIoF4fx2ZDvKnUMHaE4O&#10;VOV17z45//RpRTVgK9xl+08jpcC7wA3LwdSl1Vu5KYySsgEasUx6onx6rqqd6dGjCHmnosfjiCeU&#10;x8fLrqcsrE1ff5k6i/btMeKYXKEpYZwjUd+X1q+kwMwZ3LpPTstcmZVu7AmVZ9HAdn+CX5JLKfAu&#10;cMPe4Qbqxph7D57Q4nCMWCYdkbS/58jJ8i45hp4jsPfQd/fOIWwkfZnWtHrNelGoQGV4BqOnKeo7&#10;IiLmL7RTwQGikolKYFwlpoULihSkx1f1U0m2e++LYbIEN3CPbKvAjVt3KYORME5HjB6xzWT5ev23&#10;TkzA+/E5jDxUx/V2YhrXqNsII/VJLIjR0q6wMIeCKw9OnECzU7tXmIKyZKEVVcvTiyeP5Fk0sN3P&#10;kBLgneAGLpBtFYjkG1isXm9KZiSMiyJS5vpV6kQPHsa818kS9+49pCwV2vtkyl2EOiAH/LRZc2mv&#10;MY1zmc4EV4YO7scjpjRKgXGVARnS08a2reQZzGC7964EcdbgBtrkQmjYI+HkFXIHMR37bMjP8u44&#10;h7Y+GH6BFLtIGFi1zUAjs0AsiVABVEpxBBvbtqaA9O6N+obQ7fzyc3kGM9juW0oJ8E5wA23yMg0Y&#10;O9WnVuYQEIr8SB5h5iqU5MNPacHKrfLuOAdRr+/90tpxVMd3B92cdfR17PPj6WvgnMViK4rK4Aw6&#10;RoQKnDmj36OmQuSzCFpRvRIFZXZv2abZqT+iI39MkWcxg+2+lJQA7wQ3sIpsaxT+mL3UJ5y2iMR+&#10;m9lt+CSa8O98GjV5No2c5F4O/2UmffNbIE/j9HN0R3H7zn0aPdlfHEd1/NhwFHP8P/Ooz5jf6Z2i&#10;TcT9UN0nZ4iUN/At9R3+sxEi4AZixORIDFPEzeu0sHgR9xYhEOlO0tL55QvlWTSwzT9ippMS4J3g&#10;BuZk6vIxrNoYRsl5FOILIQPwg5Rq3J8OHD4tW5+4cPL0RarQcpC4D+7Io4XwgDodv6QThw9Q+G5j&#10;tBRbwsd0584d+bTs4/aBPTQnp3tjmHCsOTmy0e2Deh8X2ztCBV6VEuCd4Aa+yQ29Iloscfz0BfEN&#10;/IYPZGJ8m9uJHFKv561L3/HIJjFh0vSFlLJAAzGVw31Q3R9n+Tofr2CtbvTlt1No5aq1YtRkCJRr&#10;FKEC27bTo0cxL5pcXLNCjG7cmVIXteQWlSyqqiW3Rpq/d4Mbul22WeD+/UeUvXInn1lNQskhGBT8&#10;LQ26jaZLV2OOsvVlYHrY5vMfxBYZhHW4S5RA3MtX+ZgoSpGmVEtq228sBc9fKkIGtNQnaiM0aEuE&#10;CoQ5GCpw9O/f3Z6HCVkFVtetKTYHW4Lt3btqydkDN9QmHWPldl/6ZCkn7E/LVrEjrdns2NYRX0No&#10;+GEqwCMaiLA7fErREQGW8Ddhla7uZ0NpVuACEQEOGgIVMzGN279Pl/LMLnaN/MrtwoS8TiE9lVkF&#10;+kjT925wQ222Hncb+otPZhkQU7vctenV3HVEXiSyTcvts5gyYxGl5Om1O6dujhDZOHHOt/jcKE7w&#10;76y5tJ/Fae8eY4oXHR1NdwJsat/K7XmYsCK3/8fv5RnMYHuvLk3fu8ENbSjbHIWJ0xaIqYKqo3o7&#10;xdQOBsyjijqfjaCLl6/Lq/JNYOrWVjd1U1+3p/lmoUYsULWFo71WhyE0K2ghHdgXbpQSt0OMmC45&#10;UH038tlTWl6lgijjrRIYV4k8TGcWBMuzaGBbf8b0rsoo9sANLcDUjS2Wrdvh85t5xdJ3tmqUuWw7&#10;WrJ6m7wy38KO3Ycpf83uQmS95VkgKhwjKIykGncbQQsXrxBOcuynC1EYaGIkprrr1m2gM2cvyCdp&#10;Hw8vnqMFhfK7tSy42Lzrl4Vu8heHJdjMzzLfkKbv3eCGvs3Uue6PnbpA73AnRClsVef0FWLKg2Rn&#10;SEEy8qcZFPnCJr2o12Iypm5i1a0mpYqnUVJ0xEZv+KDeK96Uug35gTZu3CwEysh0uU2IdPDcxbRl&#10;R8zbUa7v3M6jpYw0N6f7V+Se3NTVG4EweffmXWtwg3VDiocPIyi3j6ftMBHOWwgsRh3V2w+l0+di&#10;DniLT9y5+4DaYSsLt9fdq26eoFgRzV6TslZoT9/8/DeF7wpL9P4nrGBOmDSNVm0Ik0/VPk4FznT7&#10;HjmR57t+LT663snKdj5ZmrxvgBtsk/+7ZsdhYsiu6oy+Skzt0pduTYtWhcir9C5g1a1gLe+aujnK&#10;V/LWE/2lfPP+FDRvCR3m0dNOTO9C1MabkIk6fJ2/+I7WbtFPpVTY++0Y4ahWCYyrhNDt+LyPPIMZ&#10;bOfdpcn7BrjB/WTbozDgmz991gFujxh9JM9TR2SjHDp+mt0yTPEBZA99W6yAYerm3aMke0SKF6Tj&#10;fZtfew/7kXZs385GmrjSpmDTcyhPZ8s3+5x2H0CQdfTY3LGN21fk/NN8RId//0WewQy283LS5H0D&#10;3OCqsu1RmBa80qc28zpKTO3EEnjmKlS5zRA6eSbmlRNPAulR2n8xQcRgIbjR26duMRH3V6yK8vSu&#10;cO1uNDNgAR0+sJdCQ3ckCuc4yqkvXLKCclb5jK7ciH47yosnj2l55fLuXZHLhXQn6eji2pXyLBrY&#10;xh8wvXuPnDW4wZmYuvIfoXsO06t5E0YZInuE8KYr1Yrmr3Ate0BssXPPESpUu4eYunk6YDI+mDR3&#10;HUpZqCH1G/Ez7WaD3bN7V4Kf2mEa992v/1KWcu3pUQw5vO6fPUXz8uemOTmyq0XGBeJY8/Lmonun&#10;jsmzaGD7PsgvyaTJ+wa4wa9ww3WJY27cvJvgs1lidPIKT+2QafILnro+f6ZLge5RTJ29lFJh5Mbn&#10;9tWpW0yMGj3xNZZt1p+WrVid4LMWoJx6427DKU/1bjGuAl/esJoCM6Z3a55vZK1cXqmcGI1ZIVia&#10;u2+BhWm+vIAolBHlrmsrO11Colj6zlKFyrUYSGfP6zc9uhuPHkeIxHOe2OvmzYRjPF3pVjTpr9lC&#10;nBLi1G7Hjh0Uun07Za3Qlqp0GCafuH0c+WOy2x3f2IqypUsHeQYz2L6HSVP3LXDDbQpgdv5qYoL0&#10;M6mIkAI4xfcdOimv3jN4/PgJd9wOYuuMqh0JlRg9YeUuRd661G/4z7SXp3XwxySkqR2i4LHpOZlf&#10;Df7y+Uk+cfvY0b+X20MF/LEVZfy38gxmsH3XlqbuW+CG15XXEIXJqDOXwFbm7BGR7pXbfimv3LP4&#10;4tuEt+LpKEVMWY5aVLfTV7Q9JIT2hCccv9PBfXto2LjfKEnqcjT8x+nyaasR+eIpra5TQ8QcqQTG&#10;JcLxnS4NnVtqkxzuKTObNHXfAjfcDxcgr0VgS+h+SpGnToJ0zFoTq2K//Gszm/UINu/YT6/wiCkx&#10;3FcVRVhB9ppUon5PUR4KIQUJQZyQI716u8FCmP6Zs0o+bTUeXb5I8wvlpznu3IqSIwfNzZOD7p04&#10;Is+ige0au4lfkabuW+CGp+AL0AVewAGevkybBO0AB/Etji04x0/FvLfJHXj65BkVqNVdxFSp2pNY&#10;iJFTzsodadGSlWJDsC+LE7ahrFm7XtTiQyDv0rW6NGc2uLJ5HY+W0rs1ORzCDhB+YO34ZrteIM3c&#10;N8EXME9ei8DLyJdUruVAkSVS1bESCjGNq9R6iLzquEHfr39PtNM5E5EpAQGZGcu2ofmLlrM47WFx&#10;ClEavrcToz5ULcZiEeLk9h+JPt3z4d8necDxnZa2du0oz2AG27VvOr5N4Auwyc3Ue9QU8Q2g6lgJ&#10;hYgjGj9VnyLC01i9eZdwtvtyBgd3EOKEeKeMn0pxEtM63xOngzzia933a/Flg1HT9Ru35ZNWI6Rn&#10;FyEkKoFxlRC6g5Nsne5s1zWkifsm+AKqy2uJwvQ5qxP0NztCBVAW/fCxs/KK4wYIvstVrXOC2Cgd&#10;W5rEKXPZtrRk6SqRJdOXpnWhO3ZQyNatlIefJxIsFqzTk5480blrdYh89oRWVHVzDiZRFSU9XVqv&#10;922xTT9mppcm7pvABTB1tYr2HDhBbxRoIAxY1al8nZjGYbrK1y2vOO7QY8TkRD+dM1FM63LWZuP+&#10;jNav3yiW3n1FnJBNYNrsecJOUCy29mcj5BNW497JozQ3T063Rnwjn9P8Qvno4aXz8iwauF8j94pv&#10;RXxbgy8gKV+Ibkv0gwePxL6fhPrNHh/TOBNEQr7sNRP9dM5ExDrBIV6uWX8K41EIshOohMDbiIDR&#10;Hl9NEG1H3F+vUbZFJi1xfukC8k/v/lQnq+vVhGNYnkUD2/M0ad6+Db4QmxQoDXvw3DkBlg3HKBC5&#10;rA8ejblaqgq79x+neh2H0YoNO+VfnMN9Fn2/Sh19piJNXDGJX01RoQUG7+2FD5BNICw0lIrX70XJ&#10;8tQVI+Bfpy2QT1iNPWNH0ew0bk51kgblwL+QZzCD7dm3Up3YA1+ITWkF1GxDnI+qE/kyk+aqRWVb&#10;uDaN+8t/Gf0fHyNJpsr0Wp46NPbX2USRzh+nKwo/JPDFBWeJ/OLJc9ehHyZPF3vPvHnrCqacQXOX&#10;iNEewk7gGogpVGB9s0YUkCGDUmBcpX/a1HQqiPugFbhvF5Om7dvgaymkXZIZ5hUkdUfyVUJsxzlZ&#10;KPP27XvUYSDSlFSjV3mkg71uYqNq5qpUu9MIunDJueIHSFqH0WhCu7exJUaRqG23YtVakRVTJQre&#10;QIzqBo75VUzjhB+WRfXwcfsLKRE3rtLC4oXdWg48quruIZuquxeZb0nT9m3whbzB1HnQrl2/TWlL&#10;t05QgZboRKj4sedgzMm8TAjZeUAWB6ii9AvBv5Dx07a02IniB3fvPqDM5dsb0zkrCmc4GzsqsuwL&#10;Ry0778sljjYhnUuZJn15GldHPMNslTuJHFv2cGXzeg8EVmahZRU/pRdPdOtWEKZl0qwTBviC9Jtt&#10;GJXaDElQqXYRCPdJk/4iiNQR/PjXXHqThQz3wF5GAPwdU5CkbFBDxv1Dz54+k5+OHh0H/+STdfw8&#10;TWzZwf2c+MdMr4wMxzRu7gKe0vNzf4O/6NA3YCfR4eAvE9yfSheBlT2UxS2HS5NOGOALGiSvLQpD&#10;vv8nQS1tYzVu7CTbObk1rvJosXGPseL9rxWIua4bfA2mDJnlWwykoyfOySPZx/wVW4QwoeSU6piJ&#10;mXAoF6zZlbazECBVikog4ouYxg36epIY2aGt8BUiBCQ6bGzXUsQbqQTGVULojvz1mzyDGWzHFaVJ&#10;JwzwBX0qry0Ki9dso6TwhVh1HF8knKtv5K8X4zQOvjWsmkGQXfEBQWw+KtmcAhatl0dU48bNO5Su&#10;TMKaKruTMPyxP/0lHOEqgYgPmqZxpRvzNI5HdaKd3E8mT18kn6otnty+QYtKFnOzfyknBWXLTDd2&#10;61eG2YaR1/d9adIJA3xRNrXmUNH2w49biHI91h3H12iaxkVGqjMMvuS/Y5UtBXc4vNfVZG74HOK/&#10;IFC9Rk4RuZjsoWW/ccZ0zg7hvyler6eIbfKWunVwyJumcWL3AKad3Fc2bNsrn6gtroZspMBMGdzr&#10;X8qWlZaU+ZiePbgrz6KB7de3asg5Cr4wq2zmJDI8Yold1Xl8idFN486ev0I1OgwVU7E3CjaIcerm&#10;CNFxcbyPG/WlvQfVieiClmwQznPV5xM74Wt6NW89+nN6kNiuohKKuCamcQNGT4yaxuELG1/cFy7q&#10;i0xa4sAv4z2TsbKzMmPl19KUExb4wmw29A4a97fP+5kgEm/kU0/jFq3eJjaTeiquCGEBiH36y3+5&#10;PKMZWPlMXaoVvZYARqSeIBzLLXqPFptlVUIRl8SoDWlOSjToRcnzaDsiMJ0r3qCPGG3bw4ZWTT3i&#10;Xzqq9i9Vl6acsMDXVka7RDNguCLmxqrT+BJNHei5RU05FCEYPO4fSpqzpsiR5OrULSbiuIh9grh3&#10;GvSjCBWwROOeY3k6l/Ai7N1BlLbKXrkjbd60Od6d4Mi6OTt4kagAY6oihGl4u4ET5JO0xePrl2lh&#10;0YIU7OfGxHDwL2XNRDd2h8qzROEuC9MH0pQTFvjCUjF149JLCcDPhKDKoRPMaU+PnTxPFVoO0qZu&#10;3NGwqqb6nDuJqQmmkwVrd6ftuw/LlhD9N2+NMZ2zQ9wzbJKdPnueEAaVYMQVMY3rKffGmdqHLxuE&#10;lNjDxTXLKSB9WpH+ViUyrjAoaxZaWq40PX+k/4JjbJRmnDDBwrRUXmgUkBcbYfeWncZXiG83pAo2&#10;TeMCFq6nD0s2jxens7abvia9xcY28R8tpe+t2/fog5ItjOmcHWI69+W3v8Xr6hxSnOzg1wI1u4ri&#10;CmiXyfG9PmSPeI4qhI8ZztOu1EqBcZX+adPStt7d5BnMYLsdLU04YYIvcIC81iiMmvifGHVYdxpf&#10;IFbYKrYeTE8eP6F+Y34X0yasmnlq6hYTcV6ECODbtmXf7+jB/UfUHttdeLqsen9iJ9KitOg5mvbH&#10;owMczve/ZgTTa/nqR+VsxwwC/sErV29KK9HjZeQLWuXuwgNMlAI/MWuaPIsO5aUJJ0ywMBWTFxqF&#10;9VvDKTl3ENND8SVitNS051iq0XGYmLohnkn1vrgmvnEh9h836kefDfqRO72xPUVFJJOr2GoA7Q0P&#10;o/jKOoBKKK36jNFN47BSjRVrthdpJXrcPX6Y5uTKrhULUAiMKxT743L60Z2jh+RZNHAbrjHfliac&#10;MMEX+BpTlxPk7r0HlKVCB5/c24URCqKyk3lhTTe0DY7310V0eeIoguksX8lTl4rU60k7tm8XxSVV&#10;wuFJIj/UhvUbKXM5fYVqjHj7jrZdGTMBoxp3pzkJzJyJVtaqyqMxffVotteF0nwTNvhCZ8hrjkLz&#10;Pt/67OqRt68oGlkG7BM+nYK1ulHIVq3qrUo8PEns10MqlqS56uj6ERYsZs5fK63DFlu7f+b2/N7+&#10;aVLTrhG2dRDZXntL003Y4AttK685Cn/MWiq+JSw7jUGDnqYmTN1pW0jcCxOmjqgbV7XNQErCwmRq&#10;k4j6LtSIDtlJdfL07i1a9HExCsrmvm0oIFb4LqxcIs+igW31BTOfNN2EDb7QTMwIee0CR46fo1RY&#10;vuVpkWXHMWjQk8RCReG6PWj7trifyu3eFUbzFy+n94o11fX75NymArV60FM7xQcurVtJARnSuXUb&#10;CmKhEBMVceOKPIsGtlNUukwuTTfhgy84RLt0DYhu/bhxP6/01RhMuERwbLkWn9Oe3XB+x+2eOcQu&#10;9Rv5MyXJUVPXJoSadBj0o7QMW+we+ZXbwwQC0qenTe1byTOYwXY6RZps4gBf8Gh57VHQ0qAkvHS7&#10;Br2XKI7ZoPMwsWSPNCgqAfEEMTozxy7pi3LApfH7LP2UyoTIpxG0ompF95ZpYvqLbSi2BQ/YTutK&#10;k00c4AsuLa89Cms2706Q6XYNei+xRN9r2I9iyV4lIJ7i/r276fd/AykFi5Jl5lL4lxAgu8/Oxuyb&#10;4TvFlpE5bpzGIUwgODvS6O6XZ9HANnqb+Z402cQBvu7X+aJ13r379x9S1opGhQ+DcUOsgiGb5YQp&#10;M0Q5bpWAeIqoDlyfR2rWGVyxgTd/re701E6m0gM/fe/2bAII0lyFMIEX+nOyfS6V5pq4wBduE2La&#10;dsD4eNnOYVDPhJC8LyZidPJusSY0d+Ey4YhWCYgnuGvXTlq6fLXYuoSiE5ZtQpgA0iKr8PLlC1pd&#10;vxYFZsyoFBhXCaHb8+0oeRYz2D57SlNNXOALbyTvQRT8F643Np3GATF9QG4okXQuR02xZQWpWbAR&#10;WJCfAXwd4me88peFeA9/w2NEi89aTkF8kQgVgI9ne0hInK7IWVZBsW4TngE2Xqtw5/A+UbkEUy+V&#10;wLhEnhIi0dyVrRvkWTSwbT5j5pCmmrjA1/8+U5cm7/LVG/TRJ9h0aqSEdTchJkly1dKEhsXoveLN&#10;KG/1rlSz03DqOHACDfrub5rwz3z65b9FNC1oJf0+eyn9PGMhjZnkT71HTqEWfb6l8q0HU87Knfiz&#10;TSkZjgUxYxHDair2d/mSfxDC0Lrv13Gajwl5lxBljqBOhAVYtgfPB9krT525JK1Bj0NTJrp9GmfO&#10;JqCvwsKitFOaaeIE3wCb5Yf63UYbm07dRJHpkkc5EJB3udOXbzVIpGhZvGY7nTp7iR49fCzvuuO4&#10;d+8Bf/YyrdywkyaziHX5aiJ93Lg/vV+iuTb6YmJU5c17HyGgKfLUpcl/+8dpBkv4snBObIWxFvGk&#10;uWpTmWYDIAryTlviJa1r2oAC3V3UMk1q2jnYZl892jBCmmjiBN8AmxoxU/2XiW91y4dm0Dli9AIx&#10;ep0FAuV/pvy3WOSJ8hQQh3aaxWrByq3UYcA4ylvtM3oTbeBRCUTK26Z9r+arT36VOtCmOEwSh0hv&#10;ZDGo2X6ICFOwbpOW10u5s5/unTgqN+1mVwqMS8yViwIypKULq2wyEUGYEka1XVfBNwBR4LqM+mfO&#10;XxHRsNaOQYPRUyspzWLAHfx/PNXqPnwS7Qg3J42LK5w/c5K2sMHPCJhPXQZ/T7mrfkbJc9cVxmjK&#10;zhjfhGC2//zbOM3DhJpx8xbKmnFWOxwg3Ml5ZLtu6255F/XwyDQuW1Za9EkxenrvtjyLBrZHdJpX&#10;pIkmXvBN2CjuiAWqI3l/Tn1ErEH7RMcWq5k8dYM/yJOjo5hw4MAB2hYSQnvDdwlHb8jWEJo4dSZV&#10;avWFyBiJHEjxOc0TsUIsDLODFsZp5spD+/dSVxZqldMbo0qU9bp/X1/5VkMkrW1YhwIyunkalzYN&#10;bevTXZ7DDBamH6RpJm7wjegj70kUfp22QKwIWT9Ag3oinQmC9OCArt91tN2KKXEJCNOWLVuiDBJT&#10;JcTtQKhm+M+j6u0Gc5vrRSXdj2ti5Fah5QDaG4fbUJDeZOOGzZS1fHuRa9ymTfyl0ubzH+Qd1OP2&#10;oX0UnD2rm1fjWJjSpaFzS7RMp5Zge/xUmmbiBt+LrHwzdDsWT5y+SO/wAzM29UZPdOjUn7Sk6cGr&#10;5J2Lf1gLk4kQATia4Wf57Z8AsVSP0QNGMKpr8wQxsnyFp5WT/pwdp0GVmDKOGj/VJqBStIkZXZiA&#10;J4Iqg7Nlo4UlioiCmZZgO8Q3Wwppmgb4Ziimc8NElRHrB2kQucYbihFltXZf0ckzF+Ud8w7YEyYT&#10;IVAH9u0R8UOfDRwn6rulyBdzqXR3EBkrSzboRbt4BBNXhS5FaabQUCpWr4dylIiFCqxoXrhkWz8u&#10;8vlTWlmjikjiphIYVxnNNG6iNEkDgGo699vMxcZ0zoowXmSkxNTti2/+pMgX5pJR3oKYhAkMCdGm&#10;N4cP7KWff5/JhtmMkrHRelKchIOZR0u//jlLTC1V7fIEMTKbEhUiYOtbS5qjJtXqNFzePT2u7djC&#10;opTRrXvjEFQZwNO48ysWy7OYwXZYTpqkAYBvSBamenWOv1GsH2ZiJPxJqCH3Sq7aNGWG/Xr28Q1H&#10;hCmK27cJcQqYs4gyfNpGpCHxhDhhxRLBpRXj2LekJYPbTVXbDFKGCIAIjZk0Xf08dw0fQv5uTnES&#10;nC0rLf6kuGo17ji/vCpN0oAJfGNsconW6zLKCLZkmpzcrzPnLN0k7453wilhYoYw4YPBUnraUq3E&#10;VhF31+JDXnasxM0KWhCnAZVw+PsHLxLnVvnSEN4BX+pJRbT3swf3aEmZkiI6WyUwrlIEVQ7qL89i&#10;BtufsRqnAt+YrvIeRWHG3NXCMWj9QBMTMYLASAmitGDFFnlnvBfOChOIqR1CC6bNnkdv83TH3aPk&#10;JNlrUrt+Y+lQHKc3wXaXpt1HKkMEQPhQq7W3qZwvcG7pAvJPy6MlNxa0xLECM6ajK5vWybOYwfZX&#10;XJqiAUvwjUnL1G3auX7jDqUt3Vq5xJpYCCNNzh04cLF+o6W3whVhMvEIT+u++naKiHVyV4YDbFT2&#10;q9ieNmzYRLvCdirP6wmG7wqjhUtW2qTOtSR8qJPtTOO2dGnv9oIDSDC3rFI5evFEvxWJ7W4vvySV&#10;pmjAGnyDFmq3ygzUb0+soyYEIiKSe+K/tvEm3orYCBNWsPbu3kXlm/e365Nxhog0R84lONgxXcTI&#10;THVeTxABlZ0GjuPRknplGWKFaZxq0+6Dc6dpXt5cFJzdjVtQmAg72PvdGHkWM9juhkoTNKAC36Cm&#10;8l5FYcX6ULFykRhyBFkT36iI5PYlxEaY4G+CDwhR2agUEqsYJ54CYwrXrMcosQoXlzm9w3hktmr1&#10;Oh7tt7Jbnh19ukaHYfKu6XH4N2xB+VApLq4SAZpB2TLTrf36bS9sc0hxkl2aoAEV+Aa9zbwq75lA&#10;xOMnlKe6bW7khEw4u1Fnr1zzL+iZnWyG3orYCJOJEJK6nbAtybVRE5znyfLUodxVO9HmTZvjdAoH&#10;YqWxz/CfhDCq2gdiNe7PgGXyrpkhYpdqVnF7+e/AjBloTcM6LESR8kwa2N7WSfMzEB34Rv0u71kU&#10;sOs6McU0wdn9fvFm8brnzVW4Q5j27d1Nf04P0tXzd4bwy2ElbPrseULkQkJClOfxBMN2htJ6WV3X&#10;nm8U7fugZHO6dFkfeQ1c2byOAjK6tzwTiIIDx/79Q57FDLa3jtL0DEQHvlE2hQr2Hz5Fb/BDjsvt&#10;C/HFlEU0v9I/QSvk1fsW3CFMyCiJqiX5a3QR++pU98kexYbmHLVo8NhJYqVPdXxP8hCPlrQMldGM&#10;lrLXoCY9x8o7pse2vt1FZLZKXFwl6sbNL5iXHl25IM+igW3tDr+8L03PQHTgG5WMb5hVyQaiym2+&#10;TPBbVBAagP1viN/yVbhDmEBULmnb/xvl/rLoiOkTEv1jT15cbTsxEdHsyPGUvWIHkTFA1T4Qz3je&#10;8s3yjpnx8NI5ml8gD83J7qcUGFcptqD07ibPYgbb2X/S7Aw4Ar5hA+W9i8K04JViXq560AmF2G7y&#10;TuHGPIXTf7P5EtwlTJiCfT9pmogGT+VAyl4h6ixiRev2EGlX4tqvBGIlbsg3k+3GLYEYAWar1JEe&#10;PLBNcaLlXXKv01tsQcmQji5vWC3PokNlaXIGHAHfsIwsTroy4jdv3aX0n7bheXvCLe8EP9qon/+T&#10;V+ybcJcwIbFawNzFwpEdU4I5iBI2yGb4tLWoQLKXR0tx6VcCMVravHkL+cU0WuJp+udjp8q7ZcaL&#10;pxG0vGoFCnLzhl1sAEaRzMhnuh1fGC2h/LeREM5Z8I1boN1CM3qNmiIerOqB+zqx5SRbxY509+4D&#10;ebW+CXcJU1hYKK1YsYbSl2kdbSQ4hAvZCf6PxWlmwAKRuSAu45VAhDkcOrCHvkRwaDSjJQjsa/yc&#10;d+09Ku+WGUhxixxJbo30Zs7+6EM6+OsEeRYz2L6+kqZmwBnwjasp72EUwviB4sEmRCc4BHfSdJv4&#10;Up+Du4QJCeY2wl9TuWO0kf+IE8LqHbJkwvEMkVAdz5PEShwiy7OUb0cpomlrUp5qVmg1SPhMrbGp&#10;YxsWJvdGegdn96N5+XPTwwtn5Fk0sG1hHplRmpoBZ8A37lW+gdjxrEPlNkMSnBMco6XslT+j+wq/&#10;g6/BXcIExzWCIvPW7Gp3aoToaSR+G/PjnyJ2SHUcTxNCiHN/PmpitHFLIHykfwcsl3fKjNuH9mpZ&#10;KnO4MUslE07vkF42W1AhTHOkmRlwBXwDbXY4zl6wLsFtUYFv6fvfg+QV+jbcKUx4zYOQAYUwQZRQ&#10;8gh76xAWEJeR3ZaEk33N2vViyhndyA6xaRnKthW+UmuEDR1Es92c3sTk9L6yeb08ixlsV1WliRlw&#10;BXwDMzB1Ow4fPHhMfpU7iVGGqgP4Gl/jzoz0uFeu3ZJX6NtwlzDtDA2l9Tw9ylaxg43BC1HKWZv6&#10;jvhJ7IGL67AAS2K01P3L8Q6MlqpSvzE2scP0+OpFWlAon4g1UgqMi0Qp8VV1qlPki+fyTBrYng7x&#10;S3JpYgZcBd/IAO2WmjH8pxk8yqii7AC+Roz+un71i7wy34f7nN87adny1SJHk2UpL4gSwgL6DmdR&#10;2gdR2qH8fFxw964wWsJt/LBkc7t74kD4RFHjb8+BE/IumXHw1x+Fg1olLrEhwg6O//ePPIsZbE+f&#10;S9MyEBvwjSwr72kUkOdaK1bg3rw9cU1st3glVy3avEMfT+rLcJcwiXCBOYsoFd8j5DjH/YJAIVtA&#10;/5ET412UQEwhW/f5OtoobxCjqRodbTfsPnt4n5aW/YSCsrg3GRyyVC4qWZSe3L4pz6SBbeke8yNp&#10;WgZiA76fSflmhmm31gyUu/F1X1PyPHWoSL3e9PyZfrjty3CXMCHA8ofJ00WebtwrjEggSl99N0VM&#10;n+Jz+gYiO2XwvCX0dmFtFGf9bE0UVVD8qtP85bZJ/k76TxepSFTiEhvO/ugj2jN2hDyLGWxHU6VZ&#10;GXAH+IZ2lPc2CltC94vRhjfXyI+J8DtgWpqQ4C5hwoioy2D+8slZWzi/X89fn77+6S8xStkRT45u&#10;E+Fox5aXWh2GiGlldKmAIaYFavegJ090FcpEwOPKGpUpMFNGpbi4SpQRRznx+6f0C9psQwhSKCRN&#10;yoA7wPc0FfOydosl+D6jLj/y2qg6hLcTgpqCO21I2EF5QQkD7hAmGH542E76tGk/SpKlmsgCOemv&#10;2fG6+mYiwgNQ+WTqtEBReiqmL0b4Qn/51yZWWBSbdHvqXKZ/mjS0TR0isEaakwF3gm+sTeq9ucs3&#10;83Suuk8mkUN+qVzVutCjR7qdNz4PdwgTluCXrVgjMkqkK9VKJI6Lrzgla8KvhTpxJer3EnXqVM/W&#10;RIQIYBuVdYjAy8jntLZRXQrI4N6y33Nz5qTAzBno+s4QeSYz2H7qSFMy4E7wjUXogC4n+NOnz6hQ&#10;nZ5iuKzqGN5MJIJr+8V4eSUJB+4QJiTxR8BizsodaemK1XSAf4+PiG5rmoomjJ6AqroxJ7FDfNqX&#10;3/8r74wZF1YukdtP3JtzKSB9OlrfojGfQR9aznaDYbkRIuAp8A3+W7vVZvwxa6mIqFV1DG8m2vz7&#10;zCXyKhIOYitMYqrGAjB6/FQRuKhtyFW/N66JEIYNGzZSlnLtot2oC2IFEVNQ1Ee0xMvIFyKTZECG&#10;9EpxcZkschC7CyuUfaqLNCEDngALU36mrvwstnH4VeroUwGX8Eu8xh17Rzg2eCcsuGPEtHVriNh/&#10;BnqLKIEYLaGseUzBlCAWNroP+1XeFTM8NVqKCqh8rneys71cZL4lTciAp8A32abezQ9/BIlhs6qD&#10;eCORuiUjf+uqtif4OtwhTN5IjNyC5iI8oFG04QGg+D/zyPFz8q5oMI+W3OxbYs5O8xGdnjNbnskM&#10;tpdh0nQMeBJ8r8tot9wMGHg61J+LYXjtLcQer3ItbHLhJQgkRGFCeMKe3WFUqeUAUVYqpkrBiK9r&#10;O8DWf+ix0VLmTLS8SnmbenGMuyxMH0jTMeBp8M2eJ298FJBgLclHZXmYXUNjLudSsoLIF41y0ti/&#10;hlUzCEhSPo67mSRNOWre51vZ8oSFvXv30oYNG4Q4uYsqsXCWSBy3detW5fFj4p5dO+mrbydTkvQV&#10;RZR3kpzRMFt1Sp6zFoVbbT9BlPfyimVp5rvvCv9SQHqNQZkzK8XGGYrtJzP+kmcyg+1ksLSXD5jF&#10;mXWZjZnlmFmEMXkLuL2VuVG9md1jyd58rDLysG4BHxM+pGjbxufswq/TcOMtcfXaLWrdbxw16/0N&#10;teo7jmp3Gi6+2SA2KhEyEUnIECQHZ7TYWsDvz/BpG8pboxt90mwAlWk50O0sUqcH/TZ7qWx5wsLp&#10;06dp//79dOjQIbcRS/TOZqTE+zdv3iwIcYFTfdeuXUI4MapTnUfFI4cP04H9B6jDgO9Fyh30q+hY&#10;seUgGj7BpnvSjfBQWtu0Hm3q0Io2dZTs1JrWt25Cc3LlcHkUBWFbWr40PWfhswTbyB0mbGke06Yc&#10;C/8NcSq7+PVLfo3/ggTcEHVNYhfAx/pHHtYt4OMNkoeONU6eumDXH4C4p6S5a4sh9/slmlP1DkNp&#10;zC+zaMHKrXT4xDkhcg8f2gyLDcQD7ty5I0TGEWGyFKPQ0FA6zKJy4cIFun37NkVERNDz5/G49UcE&#10;Xtvi0JSfxDK/SnQcITYAH5/+pzyaGWxLDhck5PfCQd5WmmH8gBvgL9sTa/CxJsnDugV8vL7y0LHG&#10;gSOnbYQJuaGR3B4xRMUb9BERuafO2pZoNuAdiIyMpPDwcDHiUQmRiRCkTSxG+BlidP36dXr6VL86&#10;5Y24e+IIzcmdXWSaVIlOTAzKnIWWli1Fzx7ck0eMHdj+vpamGPdILMKEWnSWwoQleizh5q7Wmf6b&#10;t8Y3N87a+dZNqDh37jxt2rTJRogsidERXk8cP8GjXF38rddjU4fWWg25PGrhiYkYLR2bZlvYQAfu&#10;M8vXh9LAb/+iZn2+pUY9x1LXrybS34ErWMBvyzeZwTY4RpqjEqmKNq3J/DNV4UbzUxZt+g/bVi35&#10;r9jBUpgeXblI65s3oTX169HaRg2j5Zq6dWlju1b09I45lYInhQlh+9v79aZVtWop22PNFVWr0KX1&#10;6+Sn9cIk/Eh+1an70F95aqCfi5sQ+TSC7hw9SOeWzKPDv0+i8DEjaMfnvWhbn660rW+3eGVIz89o&#10;x4Ce9PSu+5PJQaAPHTtDQUs20ne/B1K3Yb9SU+68Kv+JJ1jnsxFUvvkA+mrc3+hPslVEjx8/FoJj&#10;bwoHRzZECSOk6AQJZZJ27TtGM+asplG/zqJOg3+iRt3HUK2O6va4nXx9ZRr3pxnBq2SLNJj3yrno&#10;W8qSWRstPbQ/Wjp49AxVaDlQWwziL+WohaFs1UV4TYYybWiaVbsAfg6dpEnqkLJQ4x9TFWuylUWp&#10;Nf9cLmXhpo1YpDamKtR4nHyL67AUpvtnTlCwXxah2qhtHh39U6emeQVyU8R1815ajwrTi2e0vHJ5&#10;mvX++8r2WHNGqpR0KticnhbC9A4LE1bXUuSuTb/NULvWsK9o18gvWdgq0JycfjzfTytSUeB6kRw+&#10;IF26eOf0N16n3SO+1BlurMDHWR+yh/qO/p0K1+1JKQs11Dosd1bRaWNaeXIn+QsjScZKtGqTPrMN&#10;BMc0GrIm/g5n9tWrV+W79bh//yHNXbaZ2g74gXJU+UwkaRPnwfXhNc6urxYlyVSZ3i3ahM5aRIA/&#10;vXeblpT9RCzzq0THEYrRkqLktwk79xyh1B+3EH5UewtASLuDTdJfT9LHP3E/i2DmkWYpkLJog8b8&#10;mQ0pCzdslKpIk1X8s3/KIo3+fSd/w6wpCzfekapw47ryra6BTxglTA/OnaL5BfM5NMcNzpaNFn1c&#10;lCJumG8wH8ujwrS6Tg0KzOTYw/NPk5rOzDdHEUCY3uKRUlLuiJi6WePa9s20sW0LCsySUQgRVjdE&#10;Mng37/aOLZEWY1mlsvQ8mm9GRxHx+InYwvNxo36ULFdtsRKJzokMi/GyERpFKlkseo6cLFuo4caN&#10;G9GKElbWHj2yLdxw+epNGsOjIoiREFp+9tgREFNdOk+RDVbc4//m6otN7vlmFAvLBzyFy6185jER&#10;fXVZhTIiBEGFY6fOU5pSLYU4vs2iqGqbiUi2iGfwl1WRBLbFddIsBbh/LE5ZtGFpFrluEKIP8jRJ&#10;yZ8PT1WkYd+3ijYqz8K0QL7VNSQWYdqz/zglSV/JJt8Rpoh7vh0pdmH7p03LoyT3Bru5k3N4mB+Q&#10;Pg1dXGNbWcNZzOMRRMFa3bUhfS7vyGOF0WzGsm3p+k2U0Nfw4sULsay/hadq1qIEfxOW8PEeS7x4&#10;/oJ+/nueKAiANCM4bnxnnECoChZZqrXX19O4dWCPVhEle3blM3eEiFs6FagujPqYv3xKNOwrRDkm&#10;UTIRgclv5a9Pew/apP6tLwyzSZPk/L61PPJ7J2WRJp15xHQ+VeGmU1mMLrNY5XqvYON0LFY6IXMa&#10;iUWYzl28Ru0HjKfn3GlNgB9pa9cONOuD/2kdw0WnY5yQv01xTVu7d5Ktdw0ooNlx0ATRUREwat0p&#10;44sQDowm/g1aKVuq4cyZM0qHN/6G6R1W6ixx6OgZKt9iICXJXMWr9ktiJKIZ+0nZUoCn0C0aCxeB&#10;q6Ml7IlDgjlU7lVh9MSZYvqoapM9ivLq3D+qtEVIkxlsjyhcgGq9SVMVabT6rYKN8rIAdU1VtNGu&#10;d4o0KcpTuRNvF25cXf68QrNiF5FYhEmF0IF9adb7/1N+3tuI+41ihffPWHZs5wCjLVS7hzBabxgh&#10;mSgMgadalduwIVj4zeDEVsUsYfqGoE1rUVq2dgd9UKKZMCrVeeKNPFLByG3wOH0yjNNz/MWeNtXz&#10;doi5uJ+nTU3nFqv7+ZET5+htFD4o4HwufPih4F+ct0KfAphtsjts861CDQfw+2bD8f12kYYz8TcW&#10;o18hVPwlM5PZA39zGYlVmE7PC9Dm9W7ep+Qpoq2HpvwsW+88dvNUFknWIAAwFOuOGJ/EaOJNnj7s&#10;3n9MtlbDgYMHbXxLiGHauTPMJi4pcPEGejV3HeEjc3TKEldEm5Dx4o5Fufcnt67T4o+LidU01fN2&#10;hNjCggRzcEeo0KDbGCEuMe3ls0f4HQvX6alLA8w2iUC/d5IkKfeK8DMVabIsVaFGpZIUaP3W28Wa&#10;Fk9VtPFKzb80Mpk0Y9eQGIUJy+yLS5Vwy76kuCBWGcVwPcK1yrxYJk77CZyftbzOaEGMJgZ+p9/b&#10;de3adRtRwsgJYQF37+qzMMznb3WstMI3gtGX6hzxRW3kUY2Cl2yUrdWwe+SXwjfk6hQOvtDADGnp&#10;ymZzSIwlsGsBohTbkTEc4b/9t1geVQPbpRZ4WY7FqWjTYSmLNF3K/Wp5yqJNFjOH4O/i/7FBYhSm&#10;Y9P+1EZLis95G9EBA7gDXt5ku5LoCJBpIV+NrmKk5I2i9AqPJrJV6EC3bptXGbFVZOfOnUKELIUJ&#10;fqXTZ/R198P2HqW3CzYUDm5vuz7N4V2d6nQeKVur4Wb4TgrKmkkUClA98xiZB1O4NLT5s7byiHpg&#10;+1Tual3ckskVfrrM5drRbYt4P7bL+8wM0kwZI5O9VbI5ykAl1X53AxKbMCGvHIa/gR7IgeN2wuGd&#10;OjVt79tDtt55IGsBRiTeKEpi+ZxHEwGL9GWrT506bePwhkhhdQ4rbibcu/eQRbebiEPyxusTvp1C&#10;DYVvz4SXL57T2ib15X44F0dLLGjBfpnp1v5weVQ9Rk38TzxzVZucpgzhGGG9mv3y5Z/STD2DxCZM&#10;cB7jG8flb6s4JO7x/IJ56eElfYIxRzFz/lrRqWLKqBAfNK381Oo0XLZWw4MHD4QIqRze1gGUKLEN&#10;R77q+PFOXB+3bdTEmbK1Gk7M+lcEQ6qet2PMLeLswr76Qh5Rj2Mnz4tAYlcc3vaItD//K96Mzl0w&#10;33+2zWfM/NJU3Y/EJkwI/Q8QybnUn4uWcJTHIdGBj/5jW9/eEWBqlLl8e54qxX7JHCMb+CoQmOgu&#10;vsqdPSUbDzZXWwKrbSqHNzbvcn+Q79IimV/laaAqW4SzhHCr2ugy+XhJc9aiPNVR9cacleLxtcu0&#10;sFghCs7qeqVd8WVVKB89unxBHlWPht2/Fr4lCKPqWl2iHDV1HaovXc/PY7E0VfcjsQnTgZ/Hi28c&#10;1WeUZAFDIi9kGgzMmD7OOPN/7/H12uZsdhTfTPLXRhMudlAYGOKcTHmpXstbV2zlcAdfy1tPxNYM&#10;/3G6bK0GjIjUMUub6fJlfRnBWp+NECMuV1ecIGhiKwpPJbEo8Dq3SdVWV/gqfxkk47YtXLlVtlbD&#10;ziGf85cN9z0XHd6gWJ2d9JM8oh4LV4XwPanhkVAQ08qpPg5L2HwFaa7uRWITptBBfYXjUPUZG/Ko&#10;BfuXNrVvJco3X926Jc54ef16enhR/a0YE+DwRgS1K6mFRaBj9hrCuMq2GCgC9BZwh9+26xCFhh92&#10;C3fsPkzbdx2kp0/MKYKw/I+cSdYOb/weGrqTnlnkTgoJO0CvsGg6a4AQMWy3wYjiHf65TpeRNH5q&#10;MK3YGCbapGqrK9zO9yp8v77y7bUdW8Tugjk5c6j7mgNE31+O7UiPzGEHJjx4+JjyVu9KyXN7JmjW&#10;5MhHCIIl2EZ38Iv7nN4mJDZhCunZmadyaZWfsSY28IYNdVuuujgDlncx9FZ1MHuE8/j1AvU1vw+P&#10;RjaE7JFHixucOHFCOVrCtA7/s0T7gRPESEd1HfaI60M8EaZ/mJJYTyE9CYx6V9etIeKOXN5dwF+S&#10;/ulS07llC+VR9YAvSzi83TmFsyK+CJLxKHPN5l3yrBrYTltKk3UfEpswbWrXVq6IqD9nIr7ZgrNn&#10;o7tHEYXvO+B7RuVbDhQ+DlXnUhFGi9HVG/nr0eTp6o7vSdy7d0/4kVQpTfD3W7fM6V2uXr9FqT9p&#10;KRyyqmtREdeH3OoZyrSmlRt3yiPFHY7+NUWLWVL0M4eI1Vke5WPkrsLRE+fpHZ56O+vwhtA4uzCC&#10;Evxlmg3QrY5yn8M3x+vSbN2DxCZMW7p0dEyYsmfne1GAIq6pU2l4Kw4fP0spCzakN3jKoupYKmKk&#10;9AYL09I12+VR3AcEQyI7wM2bN+0S2QFUWSkhVJjePXtmnvL5L1rv1GhJy1JaW0xtcW+sgZgfTL0W&#10;rNjC3Cr8Qna5aiv5L1hLu/YelZ824+benWI0c2H1UjPXLKMzC4JoYdFCwl5U/cwRoi9io++dw/vl&#10;2fRo1ENzeL9dxPGQCUzZhd+Iqfq/PYqpftZqNGv+Wnl2DWyrn0uzdQ8SmzBtH9DToamclvIkB90/&#10;7fretPiAVonY8Wmc6Ghs6FP+c1vqdx0gOhs3bhTCY4/WfiUT8T8k/rcEEruJVSer67BHGN9bLLzb&#10;wlAV2wwkjBv50wyREuXVvHW1tCiCNdWEozxzFUrmV8PmWBCMOTmz0uw0H1JAxnR6ZkgrN4i76PDm&#10;z2F1ds+3o+TZ9Fi0epuYfjvrb8M9HPjNn9q0GMG3ivfYIwI389boSo8emTcOs61eY/5Pmm7skdiE&#10;ae+3Y7gDpVZ+xppYiTv46wT5Sd9Ah0E/io6q6lAqolPW6TxCftr9iE1dORHpfeqUPJKWAqVY/d4i&#10;T7vqWlTEtztKeVkCeagqtR5MSdJXoOR5tPxMmNJExzeZ8Nv96b9MHkUDdvWvrldTJPAT/cYi3COK&#10;Vv3KGWLb1JLSJZXZSjHaQ4Ap9rSprt0eMW3HdBjijGkgRsvOhl3gXvz091zZEg1srz9I0409Epsw&#10;nQqa7bAwYdQ0J4cf7Z/wHd0+tJ+e3rktUpc+e3DXI3weEbsc1S9eRNLHjfuLqYuqM1nzTfgleLSA&#10;bR2eQmyECY7vK1fM/ev8hav0QYnmDvtSUrDBYTuF5ebZl5EvqXX/750KzISPCobY/gvbL6l934+N&#10;ZcBkNGRRQz8+u0gvACYgCZ4rAaZJMlelCX/OkUch6vzVRCHgzuwzhLgh35VlnnC2VwRtZZXmGzsk&#10;NmG6fVAm5nJk2ZaH0RAnEV7A07rFnxSnpeVL0ZJyHmDZT2h5lXK0tnF9CundjQ5O+pGubFlPzx+p&#10;sxKqcOPGbS1MwEHHMBzkla1y7rgbsREmTPFu3zYnjdvCU6gUPMJJyYKquh5rwti+/OFf+WkN2FqB&#10;GCpMYVWfsaYQJZ7GFazZne7e0y/TX960lvtjes/sIjA5vDuoHd7mCG/HFwFAhBNglGU5DTt55pJI&#10;9+vssSDWKGpgCbZZkQIl1khswhT57CmtqlXV4eOYKPYn8TUHZc3qOWbJQkj8hcRhCAINzJSBlpYr&#10;Q/t+GCsKRcSEk2cv0TvcwRwdlsNwf5m2QH7aM4iNMMH5bVlYIGDhOuHvwdRKdT2WhM8FsViIvzLh&#10;+MkLItr8NScMUGQsYCHcY1VJ9zH3e3xRiX7kgQSDwX5+opTT3ROH5Rn1aNxzrPANOjPKwX2Dbyl4&#10;6SZ5FDOGfP+PEBrV5+wRQvZ/hRvT8VPmeDu2WaC4NGHXwQdJVMIEHP79V5r9oQ9kF+ChPPL1YKqw&#10;oGhBOjHLtqKrJbbvOSKW0eEzUXUkSwrD5WlciJUj191wVZggSigwgOooJsC/4+iKHAQlS4UOPMox&#10;C9uPf811yvgw1cX5Zi3Qr0Bxb6QtXdqLDdYuO7VjoIjwnqyO8F6yZrvTEd4iQDJ7DapklYzPhKs8&#10;JUtburW4b6rPqyj2O/KXW9sB4+VRNLDdrpYm7DoSozA9uXWDFpYo4jP5mECMptBZdw0fzDdDn7nR&#10;hDWbdtErues41GHxbfdhqZZ06aq5/JYnEBthQqiAZUK4n/6d77CwwM9WpunnOiNsKwIznVgYyFyF&#10;Boy1rdN2eOokza/kiUIVPPrCFqhVtasp0+ViCpa/pvMOb0S8p+DPbAlVhxwAP/wRzPfXOZ8Vjoug&#10;VUTOW4Jtt7o0Y9eQGIUJEGlN2dBjs0UgroncTLPef4/2fDdaXoUei1aGiAA4R6Y6+Gb0q9hBpA7x&#10;JNwpTN//7fiIBxVBanTUZy7A7/i76v2WFH4lHgkg84FlICFwddsmCsqWySEbcYVwGWDryrWdIfKM&#10;eoydNNtp8RCbcBUjG2tg1bNA7R4iR5byOApqW1VqUE2re822i60DyaUpO4/EIkx8rFtMXanR8NHD&#10;aNYH7/uWOMEZny41XVpvW5hw7ZZwSsGdypGpHIQpe6WOPiVMzoyYhDB10odBoEJJTMJkcnbnqdZF&#10;7Dm0BLIDLC4Fv1JGz0zhZMxS+Jhh8ox6wJfzf/yl44yPDMT7/49f4eQGbty4QwcOn6Ijx87qePL0&#10;RRoxYTol43uEjBKqY6mIEXqS7NV5irlNHN8EtreO0pSdB384sQgTxrBdtN/MCB/1ldgu4EvTukAe&#10;6qsyD+xwwseE96Uv24Zu3HJPnXt7iC8fE7agVGo9RH5SQ+Pe34hvd9X7QfhMMFp4v1hT2nfIHD8F&#10;IMHbxrbNRb/ylF8JCx+iPtwDvSCa0FhEeMPh7URSPAgtj7BMmRwe81SwRP0+IkwEK3GWfK9oU/ro&#10;4xbq48RArPCWaNCXLEvts82dY6aS5uwc+IOuC9MnECZd8qhf5WHdAj5eH3lodwjTOXlMm4z+p4Nn&#10;06KSRcW3FQQK9dtUx/QacvsCMqSzyfd8Qq7KvenAqhx8A2/x+/Yd8mxku6vCBEKc9Kty64UD15Gp&#10;KlLtIjr5SYRZvIeOnxbtiOt1FmvkDl++Hhvm9UDktScXTDASRqS4vRzei3k04kqEN8IrspRvH5Ua&#10;F9kUEC6BlVtExVsT/UJ1nJgodhDwvf070KZQ5lBhzM6CP+iaMPn50cIShXl4a17G5mP9LQ/rFvDx&#10;+slDu0OYLjBfk8e1cT5F3LxGByb+QMsqfirm+KIseNo0LAAZROoTOJ+DsjLx6mYGZ3MwrsqCs1On&#10;pl3DBsvWa0CwW8ZP2zq0wVXbilLdJq2tuxEbYcLnbt82z75Ddh3SKuk6YJxCnPl9R46bs39u2LZH&#10;7I5XfV6kQ8lazSbxPnBmfqDYBSC2KSmeReypTeF2jdCP8EyIcng7GDhrokks/pytRatfvHydR0Qt&#10;nVp5c4ZISohqMJbxXmxrCERLLQzaGfAHA7RDsDCdPUnzC+R1SJjEJtcCeejBeV1y+GB5WLeA2/a1&#10;PC49f3yfllcuJwxZ1R5rCmGapxOmi8y3cVz+NTn//Jv2Hz0QfX01ZCMdmvwzbe/fi9Y3b0yr6lSj&#10;ZZXLsmiVEcLlVlb6lBaXLsnihBimDA5PEyDQq3g699Kithqcl85EfuMbGFtYPInYCJN15DdSuzoT&#10;+Q2h+X3WEvlprcjBp80GiOu2nA6J+B5MdyboE9cBt/btFvFEiDNTPQd3EFO4peVL07P76incN5P9&#10;Rfssr80RiulVwz5R0yuke4FQObMvzlminWMnRY11BNjWnHfx8IeigmMiblyjhcWK8Ggo5p3QprQg&#10;tw/sk58WDdghD+sW8PGC5KHp8fUrWlpSHqmp2qMjQvnTp6XzK8ydko+FOYsuNQP/rQ3zvPYO+4h8&#10;8VQI1vPHDzzCp/fuiERi61s11RyrqmuyIp7RwqIFbQIvxaZMB/fKwSn6UckWdOnKDflp9yM2wiT2&#10;yp02502CgRWp14uSObhqhCV1pOggi7Cd7bsPU0q+boi3SZwQFoDNwdZAn1v66Sdi1OwpvxJW4QIy&#10;pacrm6xjpTScOH2R3uU2OpPmBdQc0jVo2bpQcZwd4YfpNb5vzmSdcIWv5uM+9XELumwRhsI29oSZ&#10;U5qdY+AP/CA/z0byUCi3Q98OqALKw1vLfTx8rIfMNPLQsQIf5y1m1Nfl9dCtPFriaVzOmP0/WFYP&#10;ypKRrmw1T1P4WLv5xSbTHv/9A/77KH7VliziEdh+srRcKTFlVF2XJcU+vpz8xXDI/MUA/DZzCY8U&#10;HA8ixKjCeluBOxHbqRxygFvCmewCYiTExjnHKtJ52bodwsGN0QP8LfW6jNI5bYEXTx5r5bs96OwG&#10;4bcKHzNUntUWTXt9Ix3e6mtU0ZRtsl5XLSMBRtWV2wwR98KToyVBFnvc1z6j9RMStq850uQcA3/A&#10;7MeJfE6r69dyyo9jneGRj7eCmU0e3iXw5yFKui3hB3763uFyytrepRx095g56IuPt0oe3i74PdWY&#10;k5k7mbbbueMAu4YO1oxBcV06Iio8cya6ERYmP6kBmRnf5KmOo05M4fDMX4+27tSnF3EXkPZkw4YN&#10;YlrmLJEuBfvlnjx5Io9GNGPuaiGmqmtREatsWcq3o2vX9Y/z2MkL1Lz3t1S93Vdil74lnj96KCK7&#10;p72WQvgZ8Tw8wf/+7x1aUb2iGBCogPxYSV3I4S0c2/nq0Z6D2jaa2QvWiXvm6P7A2BJ9KiXz0DF9&#10;/iu2qdLS1GIGv7mB/JxASM9uYq+W0hisKKYTPL2KuKlPpsbHxMhpKRM7ROvza0mmH/ND5nv8t5T8&#10;mgqvzHf55zTMAszazG+YR/jvUXj+8L7Y5OrISALEiiHiTZ7e1e18VtbB4r/XYU7it4zjV0SJYfT0&#10;O1OfST6OgEwG/o4US7AjTKjnX7rp5zyNcSyDJb6JkV8nc7m2ota9u4EkcRcvXqRLly65RHzWMpbp&#10;wqXropSQo34mEZfExl2+xUC6f18hALa7M+jR1YtiO8ixf/6gY/9O9RixNcreXjg4vAvUQoS345lI&#10;QbFNhEcsPUegSxPdf/CIclb5zC3FLx2laAOP8lDT0BJsU5ul2cUMfnN+ZtTjOfjrj2JFSmkM1kRF&#10;UBaxrT0/408qnrAF+BRPmajgeZN5nolVMrxeZz5g2j3AzqFfaDv8VW1QEE7kdU0b8ifNjmE+fH95&#10;yVHgv33E/1J7HOMJoYM+d+xaIUw8sr2x0zZV7Pg/54jOqeo0KgrjzVlLrOit2qQXOm9Ek15jhdio&#10;rkVJYSjVxRYV7Mr3BXw7JcCllCav8ugXPp5Ll6+L43yN1CguOM5jS4zyXuE+tWm73tXANtdQml/0&#10;4Pe+yW+O2h58eeNaCsyQTnR8pUEoCF/Tli7t6P4Z/Q7s2AK5j8KG89SGj+9Ue1Kn5nm7TYh8RXnJ&#10;UeC/Rb8rNo6BWmHYw4cRn+q6LAk/WrBfFrq5z7Ya64VL1+h9HlW85uCoAoQ44VsVZZp6jZwsEoh5&#10;K5avD9XimYo4PsUR4pu9Jn1Yorkwemxa9VYIhze311mHNwgRGve7tmZ06swles/F48SWws+VoyZV&#10;bD2YkAPLBLY5DBFflSYYPfjNS7WPkciUh3QOiK1RGYQ9BqRNSwsK5xc+p8sb14gVDZTjdhYvXz4X&#10;Ands2p8iPMA/TRrnAh5RBy59Wrq4RhfodZev8QN5uQL8ewX5vyg8vXuXnt2/H6d8eu8u3T99nM4u&#10;nkcrqlVy2L8XnD07zcufm+6dUid56zlishg1OePsxHsR/4NhOAyjQbfRNHnGItq0Y58oc3363BU6&#10;dfayx3n63GU6fPwcPbTIGWQJ7F8r3XSAUwUXQEwxYKS4PuSt6jjoR5oxd43IsHCUp7FxdX1IT3Ps&#10;1AUx7VahGSLUszrn8AbxxZK7Wucon1mbAeO14yjeGxfUYuWq0dxl+sUHtr0e0gyjB78xausHsL1/&#10;TyEIKoOIjljKx+eQPGth8SK0pn4t4bPaNfJLOvDz93T0zyl00n+WCHw08XRwEB2ZOpn2fj+Gdnze&#10;R6QpRSwVnIOubBMJzpqVFn9cTJeKlK9Pl4aB/5SC/6bz9sLpPC9/Phblj+OWH5cU14tI7kBcr4Mr&#10;QPjiWFLmExY39UwU37qxKRUNB6ZWELK6yFiAvVYf8BTh/ZLNPcoPSragN1k8itbtFRWtDJy/dF2X&#10;3EwUd+S2ORIFriKS6WHlCsQo8d1iTePm+vgcmOK0Y9FAxlFrYMXQ2ZQmoEkE4OgG1mzZLa4N1/k6&#10;P8tYk/sR+oTq3NERIRuF6vSgCIsIfLY9rIC/I83RPviNcExHlaLAiAejDmemTzry5+AYx7c/fFAO&#10;r2zw+/AZkbxddVwHKOq6264U9paXKsC/69I2Xtmyjq83TVQUdpwT1+vkvUZszfrmjeQVqDFswjRK&#10;kqlKrGuNwUiw0oPO6WkKwchaVeQcMmHH7kOUltswfc5q+RcNNToOE8bn7MjCmtr1qdvjTr7BRHVj&#10;jEYxzbKG5vDu7nRKExBfInDwY9oUEfGEKrccRG/kqUsfQgx5+hpbYgr8PxZvZ7Ncghi5T5mhj6hn&#10;GxwjzTF68BujNulgw+KaRnXZWNMrjcJbidieoGyZdbE9fF2PmRnkZZpEOGp55kXEI1pRg6dQiLpW&#10;HNNbCQFGYQUTkFj+xCm9X+j+/UeUr0ZXsaM+tsYbJ4QfiEXJMhod07k81bpQkrTlqWj93vT0qbmU&#10;0+FjZ0U9NUdTCcc3TVtEVNteAFcd3khoh8rEm3nKDeAeIRPB2fNX3MoTfExRDMJJ4cQ2IuRev2WR&#10;rYFtEAthUXZpF/wm3dfv5Q2rKQD7g3wlJQhPgVAXHtNQS/B1BcpLFODfdb3i4KSfaPaHHkom7yny&#10;6ApTPyxUmLDv8EnKVbEDXZCrMSYgtSzq6ceHA9RZogOnL91KFzU85hct4X7KIlrg3iSrgpxTUHWY&#10;/+/s1CeuKZbQs9cQ1VkiFVM4kXebr9HZ5ySc+jyFa9X/e3kkz2Le8s3ifE5NoXHt/IyGyQwHJrAt&#10;xry3lt/3Cr9Rt8Sz4/Pe2o5qD0a+uouIcZpfKB89vGAO6uLrAYrJS4Qo6WK24HSem1ebdqqO6a2E&#10;L2pZxbI82jPH5UwLXklJ/leKqrX7ip5ZjCqAP2YtEUbt6s7xuKAYTfBoCQGUJmBpHzmlTfmHsPkU&#10;U4oz/O1tia5f/SIiuK2P6U3EVA75xu1lc2je5zth8M6ObHFc+BIt8257EpgqVmg1SEwdVe2xR0wB&#10;3yvWhE6fvSyPJOzzObOgNE/74DdVlZ8RwB6uFdUqkn/atF4tTpjCISr89Nyo/cgCfD1B8tIgvAjq&#10;1O043tK5HQknvw8IryVn8ZfFkb8my6vQULvTcJG9Et9M/cb8Lv9qBvLx4H/eKE5iNOFXnWpZJXbT&#10;KsyajVULlqxONfla+eHKd3E/ffKM6ncdLa7P+tjeQpRMGmlV384EhD8k5dGUK6M+hAcM/u5veSQN&#10;3M+PMRHgvNwNXMbULaut3bKbkueo5VR7xTPmLx6UirIEH3uJNNHowe/VjbfunTpGi0oWIX8U9PNC&#10;A0Y8z+wP3repVMoXjAxomeVlQXR1eUXPL13AgpvadQd/fJDvP8qbr6heSbeNYd+hE2JbCXwN6Cww&#10;5qmzoyJAojBsAosTj5wwXXD2m9mTxLcpvvWxZG+CvQqzJj/NqIkz5Ts1oIglwhswcnIkUV5cEUv1&#10;SFpXsHYPevzYNvwB7cb/XHF4Y+qLoNjrN/S13Zh+stu7DXxM3U4I7C/E6qEzoQjYQIytMuH7j8uj&#10;aOBjV5CnsQ9+UyqmueYN4+7xwyI9B3w4XmPIbKRIzzLrw/dp90jb2mh8DZ3kJUFsC/HvUbs0MRLE&#10;FhdHY4a8gny9WDWckz0r3QjXR3u37D9OGLGpA0B4Xs9Tl9bxN5s14KN5jf+HSG/LThOfxLf+D39E&#10;JZIQq1Nw2tszVoz6MMLA9NUSz549p57DJ4nYHSSKwwhL9fm4JNqanO81RhkqfPdboLh+1WdjIgQa&#10;PjZLcD//XnZ7t4KPq4v7Q/EBZCtwdgSOfoovEEvwsUPlaaIHvzcXv1mXCwP74bZ07UhIQ4vEaUrj&#10;iUNixTAwc0Y6NMUmISUu9A95KQL8+2b5L4E9Y0eKxFyq43olWZSwaohI7wsr9SOhFRtCuePrk59h&#10;NJScO03qj1vQwaPmtCEmYJuAWK3jqY8YPVl0nLgkzgtfRclGfXWrbaN/mRmtseJzaHeK3HUoUJHo&#10;7t+glWJbBqYO8Tl1FdMXFo9uQ3+RLdPj1FnXI7Oxhw4pYJ5Y3Dfu53C+vSu7vdvBx9d9E4iKxjw6&#10;V7XPHtFPkaxv9aZd8iga+Ngt5GmiB7+xGPOa/FwUTgXPEqk5YNhixBHHIygEXaK6ycqaVURCN2tw&#10;m1H7OKo6A//eUfuPBiT+CvbLLDMQqM/hTUTQKhYgFpcuISrzWuLqtVuUrUJ7EfFrLS7CH8MdIE+1&#10;zuJ91kARAsQ5vSfTf8THkjtio/Ctu82ith02EiMEIKZ4GRg9DBorXT/9ZVtCG3FCbQf8QK/yvUEg&#10;pivBgbElMhtkLt+Op1rmasKWaN7X5PB2bmQnpus8jVrC011LcF/vJru9RyA1Icq5d/jYGUqJ+DYn&#10;723SHLVE5P5ziwo0fNgTzDfkqaIHvxE7/m22Pz+9f5uO/vWbcIxj2RrBkWKa4YnQglyacQak4/Ok&#10;TS2StWPXN/LlWIPbOptfLEUJ2Qyi1s9fvoykdc0a8LG82JnP1ytK+GTMKMQf2052j/rKJoPDo0eP&#10;qULLgWJobK9jC3FioyzXfAA9skrtYcLx0xeo39d/UNpSrcQUCIYOg7f27bidGE1krkr9req2CT8R&#10;tzkmHxiuDT4WOPx/tKjDb42toftFepN3CmujF0xhxQqZh69PiAeLTtAS2y9PYAUc3tx2V+4zRKn2&#10;Z/qFAu7nCGJyvVySg+Dz6FaYeo2cIkamzoy6tRXYajRz3hp5FA187AHyNDGD3/weU58rUwIF+S6u&#10;XUGhA/uxYHxKQTzV8E/zkVjpwtQDS/jwA0Gw4KQWoyvVCIv/hv1wWlZMPyFyKPqH9B+IQF9QpABt&#10;7tSWziwIpmd2avlzG0fLJkeB/6YrXH/4j0k0/a03hQPZ24h7hmmyiLjPnZNW161JB34ZL/KwW+PG&#10;zTtUBYm/HBlGy+lEw+5j6MVzfTI0S1y+coOm+i+j+l1HUYZP24hvexwfnQ7iB8ESZGNyCzNWouyV&#10;OtHdu+b80PNXbBHnikk0hODy9BWZHZGk3xFgU/L3fwSJyimIhsZUSAixFGO3XhuYtjw14HuuAspC&#10;IeAQ74k6tzVxz3H/WaR15Ok3/Gu79x2TR9PAfb2G7PYeBZ8nJzNqf8m5i9dECXU8T5u2Rsd05fk5&#10;tKArFqN5Pu4N5v/kqRwDf6AVU+9Ot8DzRw/o5p4wOv7fP7RzcH+RK3tZ+dI0v1B+MQIIyppJVIEI&#10;yJBWjLAQuSwS/qdDwv+0hAIASNWLYgiI0dnYtiXt+WYUnV+2MNq6/dym/cxqsplR4L+VlW8RQPt2&#10;fNGLNrZrIZKAbfYWdm5HW7t3orChA+nQb7/SuaUL6N5JdDp1Fpgtofsob/Wu4uGqjFZF8Q3FHbrz&#10;l7b+OBWuXb/N5zlAf85eSsN//k9kjWzH06Jmvb6h+l1GUYOuo2PJUVS9zZe0cqM5xQoi1xHhndyB&#10;fOUwWNTEC92jS9sVhaf37+r2SloDucPh48BCwKDv/6H2X0wQe9dQHgnCrG6z46zXZSTV7zxS+JBU&#10;WL5uB1Vv+2XUea3Z9vMfqPuwX8VoEqNZS3bjvyMuzRLc11fIbh8n4PPp0lPOWrBOxJJZtzV6TqXP&#10;hvxMO62eIR97vDyN4+APYcXuc6atR1WBZw/v0sNLF+j2wf10det6urBqCZ1btoBOzwmiU/7+gmcW&#10;zKVzyxfS5Y2rhf8H70eK2ZjAbUA+p0FMm3kp/xvBoqgEGgX+Xf7km0CFi35jfhNR3NhV75JfgsVp&#10;wDe2Ja+9AaNYAGOKQxKpcrNU4anpF+J+qPDw0jlaUaMyLS5Vgk7M/CdagUoI4H4NR00h2fXjBHzO&#10;dMyYjdQF8HHhc8gqT+Uc+MMQqLbMlcxH2iHjBny+Hcy+TLtDPv7fQPl2nwZyNYftPSrEJG1pzQcE&#10;h7GrMUhCnHhaN8Jqa0B8A/FL0WVCgP9CZDvgtncYOIEePzan2rXE3aMHaWm50iIgOChLZjEyX/Lp&#10;J7T3uzF0MzyMIp+pP+fL4L6uzMzqafB5v5FNcDv42P7yNK6Dj5OVD9SBOYN5mOnWp8/HQ8bLDczh&#10;zOLytHbB7ykgP+pTQG6eazzfPnz8LAUv2UiDx/1FnzTuJ1KAQJDctWqG5XMY+PcymZg3AFOfJH7q&#10;7RgYGSbPU1fEAn03RR/ZbwlUmVlYtACJjecWCxvwc8JlEOyXlVbySAq1+E4Fz6abe3fRo8vnHRqd&#10;R4eXkc7nHHMXuK+jJFla2fXjFHze/zHN+0vcDHka94CPl4wbm41ZhdmbiQoswcyN/PNuJkLlTzGv&#10;MZFSF86uS0wsFcJXtIU5l/kDswd/rgy/fiQP7xD4/YWZPZmd4okdmTi/eSeqRGTkSxo3eTZVavEF&#10;Ne4+hup1HklV2g6hCq0HUdGGfShT2baiSKNwfmarRklz1/ZIHA5GXfBRjf8Dj8Z9OHPuCvUd/ZtY&#10;LcSevZiIQgB4RToQew5v3As4qxessJ+C/dzieTQnlx+J0ld2VluxsIJQEywyYHUXQrWgaEFaXrEs&#10;ra5Tm9Y2bkgb2janDW2aOUZ+78raVejYdNvtPwA//zBmS5B/Rd77BlZsyH+vzK9lmeXsEH0Zqa+V&#10;5M87X0jSjeA2pLduk5sY8/45d4Jv5KtMpPLFSh8U93/8+zvM15nJ5NsSBPjaqjJttpEfPXmeUn/S&#10;UluR4VGAYK5alCx3HTEqghB5eikbFFMjFr8JU2MvToeOnaHeo6bQBywgYhXPdF2OkK9ddb2aP6kq&#10;FanbUxzfHrDSGpgxnVaowokQELEC7KetAEPQsIqMHFeOEO+dkSqV2BqEWozW4OeOXPbpZVcwYMC7&#10;wJ2zu+yrOuw/fIo+KtFcC4x00ontTmriVN0lccL2jzWbd1PLfuPobYgITzddiWC2JqZzCK6EKCFA&#10;EoGgKkQ+f8rTskEixEJUjo6ruDQ+D8I7llUoTY+v2c5k+Jk/YpaQXcCAAe8Ed9KogqKWQB19+I9S&#10;5KvnVHCauymmdSwqoyaqd75b4vnTZ7Rr3zEa8+ssKlqvNyXDiMfPfVHVEGlkeHw9b12a+M98eVZb&#10;RNy8RhvbthAR8SI+TiUgniCLEkZXiKu7e0y3ndQSTeSjN2DAu8HipAxNDly8QewbsrcaFVcUBQh4&#10;hDJ0vC4eNQqrN4ZRk55fsxj1ojekMx5TT3dOOVMiMpungTkqd6KN2/fKM9vi1v5wEcw7O7UDRUHd&#10;SRYlbXeDn6gKrQI/5y/kIzdgwPvBffZ17rTK3jx5+kJh6BAHlcHGFd/Cal3mKtRrxCQRpmAJFDbI&#10;j02/acoTUquoPu8qMUpCIjgIY5OeY5X7+kxA5P+8vDltVt7igiipFZglA11YvUy2Rg9+vhPl4zZg&#10;wHfAHRf79pS1ljCNgmHGdx4hUxBm6/7j6EmEPurj/r2HVKvDMPF/RJKrPu8KsbUEU9ofFRtxTUAM&#10;4d7vRovtOkFZs8a9KGXPLtJMnwrS54AygZ/rXPmYDRjwPXAHxj4j/W5cCaxqCaPnKY3KgOOKWiK2&#10;KlSz41C6Y1E+CUBSs2a9v3VLMjZ8HmJcsFZ3UdfNHhBrhOV5bGhGplKVcHiSIjtq6g/pyFSt5LY1&#10;+HluZjq2K96AAW8Fd+JPmLbR8i9fij1SMFZ3jkhcJfw9JRv2EdUxLIFpHlL34v+YgjkbhW4KmER8&#10;EvaD2Vt1A1BGDMVXEcGtEg1PEyEFSLGz/0d9DX4T+DlCUd+Xj9aAAd8Gd+i6TJuQYVSYbdjdS3JX&#10;IyuBX3Xyq9jBZic78Mu/C+jVPHUoWe7aQmyUx7CiiE3KWo3SlWljNx0IgGSj+38aR4FZMmo5v+J4&#10;6gYi2wVGSkg5owI/P8QqZZGP1ICBhAHu1O1kH9cBeaHrdBouplMq445LQnAQBPl+sSbK9CKrNoaJ&#10;UtsI1FR93kQcJ0XeekKU4ODG7n57uH/mJG1o1VSbuqEQaDyIEnJizfrgfQod3F+2Sg9+dkiyHacb&#10;Zw0YiDNwB9eVZjcBKUBEEjie1qkMPS5pmnql4JGRdU03ACJTo8NQMcpDPJP11M40SkKa378DlstP&#10;qXF6rr+IEUJFZqVgxAVZlBAftePznjxttc1fxc8Mu9/LyEdowEDCBHd0fSpCibt372vilJXFyUk/&#10;jrsZFY3Nbek7egpFWqREBeB3GvnTDCFeCJCEmIEoCIDI8obdxihLYpuAgMnt/XuI3FyIFYqXUZIk&#10;RGl73+72RAl10GrKR2fAQMIGd/bvZN/X4Q6LU7kWX0hxir+tKyaKlTQeGaGG3RWLarkmYGqHrJQY&#10;6YHYlGxZwFKFCyuXiNQkqMADv45KLOKKEKXNndqJ7S7W4GcUyWwmH5kBA4kD3OmnSBvQAUv25SFO&#10;XjCtMxFTs5xVPqMdu223ZSD7Zcs+34kVRqTrtYfH1y7xdKkXIWd8fDm4oyh8ShClNvQiQp1ejJ9P&#10;B/moDBhIXLArTjxyEuLkBdM60OQUT1mwgUi/6yxOBc2iRR8XE3mSsCSvFIu4InxKH31IIT07Kwtc&#10;APxcuspHZMBA4gQbgXLD2p27D6hCC+9wiIMQJ6RpwYpc5yE/0b175qIC9nD7QDhtbNtc5ENChsl4&#10;HSWBPHVEufXt/Xqw+NhN+NZFPhoDBhIv2BCSsjihDJUNMK0T1VG8aFpnStdbtG5P2r1fueOGIm5c&#10;ofCvh/PoKJtIe4tRilIo4pAiTukjFiWsvpmLNFvDECUDBkxgg4A4zdJsQ4+oOCdvCMI0EcGYOWrS&#10;24Ua0lSe2nHbRVsjnz2l4zP+5mlbUW3aFl9xSVbE9BGl5XeNGMKtVBepMKZvBgwowLYBcVLmbY2I&#10;wJ61b1icKrs19UhsKPxO2WtS9ood6KncABxx7RILQQ5CjUCVQMQHUUoMPqU93yijNAT4vnu0oq0B&#10;Az4Pe+KE7SudBv8oRk7xnZXARARiFq7TwyxM1y/TohJFKdgvm1Ik4pR5tIrO8G8dmKjM3SdgiJIB&#10;Aw6CjeVXaTc2+OKbqcLHI8o6KcQiLum1wsTTx+CsWUXB1WP//iHaZg2+x0BbecsNGDDgCNholEGY&#10;wLeT/cWGW+Tcdna3vzvplcLEooTqKMF+menMfHXJKk2TXraUt9qAAQPOgI3nS2lLNoDTGVtCsA0E&#10;/h6VcHiaXidMLEqoajIvXy66tEEdgc739AnTiOg2YCA2YCPqKW3KBgtXbhUVbZPmcr6EuDvoVcLE&#10;ooTQhMWlS4jilirwvURFk9ry1howYCA2YGNqxXwm7UsHZIPM+GkbkYgtrqd1NsJ04wotKlksXoQJ&#10;K2+ralWlBxfUNen4/iF1SXl5Sw0YMOAOsGFVZ8O6K6zMCidOX6Di9XvHeSCmtTA9vHSWFhYpyMLk&#10;pxQPTxDlnLTNuG3o6V11YQO+dxf5pai8lQYMGHAn2MCKSyOzwZ0796hulxEinMATZcZVtBam+6eO&#10;0vz8ubXASoWIuJVYeUM4QOqPROCkKm0JwPfrMDOHvIUGDBjwBNjIsjGVhdhevoikz79Gfm6tSq6n&#10;p3Y2wnT6GM0vkMfzwiRX3oIyZ6Sj/yjDvgT4PoXwS7zW+zdgINGADe495irN/GyB2nWv5a0rilR6&#10;0ikeL8KElbd06Wh+oXx0cY39DJl8f5B+M6W8ZQYMGIgLsNGlYOP7W1ihAqs27qT0pVuLeCeVqLiD&#10;cS5MSFmS+kNaUb0S3TlqvwQU3xekk0kqb5UBAwbiGmyEwzRztAUq6pZq3F84xZEVQCUusWGcCVOe&#10;XOKYyA4Q0vMzenoPC2xq8P0YJG+NAQMG4hNsjM2ZylSMjx5F0GdDfhLipPmd3De1ixNhkv6kwEzp&#10;6eAv48V5VODrf8hsKm+JAQMGvAFslB8zT0k7tcGkaQvoDSR6c2MwZlwIE4ImFxQrSBdX28+cietm&#10;lpS3woABA94ENs60TLtO8a07D4jc3UjZ647qv54UJlGq+8MPaF3T+nT/zAlxfBVwvbhueQsMGDDg&#10;jWBbTcaG+otmtra4duM2Nek1VpvauVDy25IeESY5dUPRgvAxwyjyWYQ4tgp8ncjCkExeugEDBrwd&#10;bLQdmA81E7bFhD+D6c389USRAVfFyRPC5J8mNS0sVojOL7MttmkCrovZUV6qAQMGfAlsvIgUPyDt&#10;2QYhYQeoUO3u2qqdC8nn3CZMMoob+902tmlGD86dFsdTga9nL7OYvEQDBgz4ItiW32FDnqmZtS3u&#10;339IXYdOFJuAk+dxLiDTPcKUmwLSp6fg7Fnp0JSJrDyR4lgq8HVMY6aSl2bAgAFfBxt0T6Zdh03w&#10;ko1aloKs1RzOKx4rYUJsEvJxf/gBraxVlW7s3iGOoQK3+x6zk7wUAwYMJCSwcZdk7pP2boOLl69T&#10;k55fi9pxjiSgc12YtIRuQVky0Z6xI+j5I/s16ri9m5h55CUYMGAgIYJtPSUb+lTN7NX4N2gFpS3V&#10;UoyeoosYd1qY8miZB+BLwraSqyGbxOdU4DZGMr/mH1+RTTdgwEBCBxs9osWvajJgi9PnLmslo/yq&#10;S99T7IUpIH06Cs6WmUdJI3mUdF98RgVuF7InlJFNNWDAQGICC0Am5iJNDtQIWLSOslXoIFburCuz&#10;OCRMWHHLllVsvl3TsDZdC90q3msP3J7xzLdkEw0YMJBYwULQnTVBmR0TuHHzDvUZPUWkUkGRS1PU&#10;eEzChAq4/qlTixQlR6ZOosjnT8X7VOA27GdWlE0yYMCAASFOuZnLpE4ogS0tFVoNEr4nTO+iEyaE&#10;AARmykDb+/WgB+fsbuGDIAETmMYoyYABA2qwQHRj3pC6YYvIl8I5nqNyJ0qSphzlqdaZnlkIU7Bf&#10;Fpr1wfu0tlEdurJ5vfi7PfB5djLLylMbMGDAgH2wWMD35C/1Q4nbt+/R0PH/Urmmn9Ojh1rGlbvH&#10;DtLKGhXppP8MFp0X4m8q8LGxpWQo//iqPKUBAwYMOAYWj3pM+6kiGbfv3KNnz7RCAM8fPaTnj+3H&#10;JAF8vEXMfPIUBgwYMOA8WEveZCEZzrS/vu8A+POoVmIkcjNgwID7wKKSg2l3z5098GduMlHq3CgM&#10;YMCAAc+ABaY8C43dZHQm8HueMSczM8mPGjBgwIBnwYJTm7lO6pAO/PelzCLyrQYMGDAQt2ABgoN8&#10;mxQk+JEay38ZMOAgkiT5fxSsVbAAn4OqAAAAAElFTkSuQmCC"/>
  <p:tag name="ISPRING_PRESENTERDATA_0" val="UXVlc3Rpb25zPyBQbGVhc2UgY2FsbCBvciBlbWFpbCB1cyE=|VVNDQ0EgRWR1Y2F0aW9uIGFuZCBUcmFpbmluZyBEZXBhcnRtZW50|c3VwcG9ydEB1c2NjYWluc3RydWN0b3JzLmNvbQ==||e0Y0QkRCQThGLTRBMDUtNDYxMS1BRDkyLThGMkFCRkRDMzU1Mn0=||SVNQUklOR19QUkVTRU5URVJfUEhPVE9fMA==|MQ==||SVNQUklOR19QUkVTRU5URVJfUEhPVE9fMA==|ODc3LTU3Ny00ODAw"/>
  <p:tag name="ISPRING_SCORM_ENDPOINT" val="&lt;endpoint&gt;&lt;enable&gt;0&lt;/enable&gt;&lt;lrs&gt;http://&lt;/lrs&gt;&lt;auth&gt;0&lt;/auth&gt;&lt;login&gt;&lt;/login&gt;&lt;password&gt;&lt;/password&gt;&lt;key&gt;&lt;/key&gt;&lt;name&gt;&lt;/name&gt;&lt;email&gt;&lt;/email&gt;&lt;/endpoint&gt;&#10;"/>
</p:tagLst>
</file>

<file path=ppt/tags/tag10.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ISPRING_PLAYER_LAYOUT_TYPE" val="Full"/>
  <p:tag name="ISPRING_SLIDE_ID" val="{84245AC1-B1BA-478D-9EDA-66A3B43EB16B}"/>
  <p:tag name="GENSWF_ADVANCE_TIME" val="27.861"/>
</p:tagLst>
</file>

<file path=ppt/tags/tag11.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50.62"/>
  <p:tag name="ISPRING_SLIDE_INDENT_LEVEL" val="0"/>
  <p:tag name="ISPRING_PLAYER_LAYOUT_TYPE" val="Full"/>
  <p:tag name="ISPRING_SLIDE_ID" val="{7A355FF0-2027-432E-91B1-57F3846C47DA}"/>
</p:tagLst>
</file>

<file path=ppt/tags/tag12.xml><?xml version="1.0" encoding="utf-8"?>
<p:tagLst xmlns:a="http://schemas.openxmlformats.org/drawingml/2006/main" xmlns:r="http://schemas.openxmlformats.org/officeDocument/2006/relationships" xmlns:p="http://schemas.openxmlformats.org/presentationml/2006/main">
  <p:tag name="GENSWF_ADVANCE_TIME" val="30.23"/>
  <p:tag name="ISPRING_CUSTOM_TIMING_USED" val="1"/>
  <p:tag name="ISPRING_SLIDE_INDENT_LEVEL" val="0"/>
  <p:tag name="ISPRING_PLAYER_LAYOUT_TYPE" val="Full"/>
  <p:tag name="ISPRING_SLIDE_ID" val="{FA99AE91-82DF-49AF-A9AD-6B8A431F27C2}"/>
</p:tagLst>
</file>

<file path=ppt/tags/tag13.xml><?xml version="1.0" encoding="utf-8"?>
<p:tagLst xmlns:a="http://schemas.openxmlformats.org/drawingml/2006/main" xmlns:r="http://schemas.openxmlformats.org/officeDocument/2006/relationships" xmlns:p="http://schemas.openxmlformats.org/presentationml/2006/main">
  <p:tag name="GENSWF_ADVANCE_TIME" val="53.22"/>
  <p:tag name="ISPRING_CUSTOM_TIMING_USED" val="1"/>
  <p:tag name="ISPRING_SLIDE_INDENT_LEVEL" val="0"/>
  <p:tag name="ISPRING_PLAYER_LAYOUT_TYPE" val="Full"/>
  <p:tag name="ISPRING_SLIDE_ID" val="{DC094F5F-3944-4CE2-BFAD-9B82E794E1B4}"/>
</p:tagLst>
</file>

<file path=ppt/tags/tag14.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77.98"/>
  <p:tag name="ISPRING_SLIDE_INDENT_LEVEL" val="0"/>
  <p:tag name="ISPRING_PLAYER_LAYOUT_TYPE" val="Full"/>
  <p:tag name="ISPRING_SLIDE_ID" val="{3412079E-E50E-4CE9-9D70-E6DDA5F3A751}"/>
</p:tagLst>
</file>

<file path=ppt/tags/tag15.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ISPRING_PLAYER_LAYOUT_TYPE" val="Full"/>
  <p:tag name="ISPRING_SLIDE_ID" val="{3E6F378B-F9BC-44D2-B346-F3C8B7290D06}"/>
  <p:tag name="GENSWF_ADVANCE_TIME" val="140.273"/>
</p:tagLst>
</file>

<file path=ppt/tags/tag16.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75.88"/>
  <p:tag name="ISPRING_SLIDE_INDENT_LEVEL" val="0"/>
  <p:tag name="ISPRING_PLAYER_LAYOUT_TYPE" val="Full"/>
  <p:tag name="ISPRING_SLIDE_ID" val="{C583AD68-590E-44B8-9461-B15170B811B6}"/>
</p:tagLst>
</file>

<file path=ppt/tags/tag17.xml><?xml version="1.0" encoding="utf-8"?>
<p:tagLst xmlns:a="http://schemas.openxmlformats.org/drawingml/2006/main" xmlns:r="http://schemas.openxmlformats.org/officeDocument/2006/relationships" xmlns:p="http://schemas.openxmlformats.org/presentationml/2006/main">
  <p:tag name="ISPRING_CUSTOM_TIMING_USED" val="1"/>
  <p:tag name="ISPRING_SLIDE_BRANCHING_PROPERTIES" val="&lt;BranchingProperties&gt;&lt;nextAction&gt;&lt;action&gt;2&lt;/action&gt;&lt;slide&gt;424&lt;/slide&gt;&lt;/nextAction&gt;&lt;prevAction&gt;&lt;action&gt;0&lt;/action&gt;&lt;/prevAction&gt;&lt;lock&gt;0&lt;/lock&gt;&lt;/BranchingProperties&gt;&#10;"/>
  <p:tag name="ISPRING_SLIDE_INDENT_LEVEL" val="0"/>
  <p:tag name="ISPRING_PLAYER_LAYOUT_TYPE" val="Full"/>
  <p:tag name="ISPRING_SLIDE_ID" val="{93ECBA50-4BCA-46F9-B640-DEB68121BEDB}"/>
  <p:tag name="GENSWF_ADVANCE_TIME" val="36.203"/>
</p:tagLst>
</file>

<file path=ppt/tags/tag18.xml><?xml version="1.0" encoding="utf-8"?>
<p:tagLst xmlns:a="http://schemas.openxmlformats.org/drawingml/2006/main" xmlns:r="http://schemas.openxmlformats.org/officeDocument/2006/relationships" xmlns:p="http://schemas.openxmlformats.org/presentationml/2006/main">
  <p:tag name="ISPRING_CUSTOM_TIMING_USED" val="1"/>
  <p:tag name="ISPRING_PLAYER_LAYOUT_TYPE" val="NoSidebar"/>
  <p:tag name="ISPRING_SLIDE_INDENT_LEVEL" val="1"/>
  <p:tag name="ISPRING_SLIDE_BRANCHING_PROPERTIES" val="&lt;BranchingProperties&gt;&lt;nextAction&gt;&lt;action&gt;0&lt;/action&gt;&lt;/nextAction&gt;&lt;prevAction&gt;&lt;action&gt;0&lt;/action&gt;&lt;/prevAction&gt;&lt;lock&gt;0&lt;/lock&gt;&lt;/BranchingProperties&gt;&#10;"/>
  <p:tag name="ISPRING_SLIDE_ID" val="{6088B5D7-341F-40BF-A81D-D3458C9AC875}"/>
  <p:tag name="GENSWF_ADVANCE_TIME" val="0.001"/>
</p:tagLst>
</file>

<file path=ppt/tags/tag19.xml><?xml version="1.0" encoding="utf-8"?>
<p:tagLst xmlns:a="http://schemas.openxmlformats.org/drawingml/2006/main" xmlns:r="http://schemas.openxmlformats.org/officeDocument/2006/relationships" xmlns:p="http://schemas.openxmlformats.org/presentationml/2006/main">
  <p:tag name="ISPRING_CUSTOM_TIMING_USED" val="1"/>
  <p:tag name="ISPRING_PLAYER_LAYOUT_TYPE" val="NoSidebar"/>
  <p:tag name="ISPRING_SLIDE_INDENT_LEVEL" val="1"/>
  <p:tag name="ISPRING_SLIDE_BRANCHING_PROPERTIES" val="&lt;BranchingProperties&gt;&lt;nextAction&gt;&lt;action&gt;0&lt;/action&gt;&lt;/nextAction&gt;&lt;prevAction&gt;&lt;action&gt;0&lt;/action&gt;&lt;/prevAction&gt;&lt;lock&gt;0&lt;/lock&gt;&lt;/BranchingProperties&gt;&#10;"/>
  <p:tag name="ISPRING_SLIDE_ID" val="{E5A39A36-ADA5-4BE0-8C67-6A57BBC49608}"/>
  <p:tag name="GENSWF_ADVANCE_TIME" val="0.001"/>
</p:tagLst>
</file>

<file path=ppt/tags/tag2.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ISPRING_PLAYER_LAYOUT_TYPE" val="Full"/>
  <p:tag name="ISPRING_SLIDE_ID" val="{2418A4A2-599B-47FF-B4D0-942EE8091703}"/>
  <p:tag name="GENSWF_ADVANCE_TIME" val="0.001"/>
</p:tagLst>
</file>

<file path=ppt/tags/tag20.xml><?xml version="1.0" encoding="utf-8"?>
<p:tagLst xmlns:a="http://schemas.openxmlformats.org/drawingml/2006/main" xmlns:r="http://schemas.openxmlformats.org/officeDocument/2006/relationships" xmlns:p="http://schemas.openxmlformats.org/presentationml/2006/main">
  <p:tag name="ISPRING_CUSTOM_TIMING_USED" val="1"/>
  <p:tag name="ISPRING_PLAYER_LAYOUT_TYPE" val="NoSidebar"/>
  <p:tag name="ISPRING_SLIDE_INDENT_LEVEL" val="1"/>
  <p:tag name="ISPRING_SLIDE_BRANCHING_PROPERTIES" val="&lt;BranchingProperties&gt;&lt;nextAction&gt;&lt;action&gt;0&lt;/action&gt;&lt;/nextAction&gt;&lt;prevAction&gt;&lt;action&gt;0&lt;/action&gt;&lt;/prevAction&gt;&lt;lock&gt;0&lt;/lock&gt;&lt;/BranchingProperties&gt;&#10;"/>
  <p:tag name="ISPRING_SLIDE_ID" val="{D49DC704-D179-4C33-8945-2287BA32C4A2}"/>
  <p:tag name="GENSWF_ADVANCE_TIME" val="0.001"/>
</p:tagLst>
</file>

<file path=ppt/tags/tag21.xml><?xml version="1.0" encoding="utf-8"?>
<p:tagLst xmlns:a="http://schemas.openxmlformats.org/drawingml/2006/main" xmlns:r="http://schemas.openxmlformats.org/officeDocument/2006/relationships" xmlns:p="http://schemas.openxmlformats.org/presentationml/2006/main">
  <p:tag name="ISPRING_CUSTOM_TIMING_USED" val="1"/>
  <p:tag name="ISPRING_SLIDE_BRANCHING_PROPERTIES" val="&lt;BranchingProperties&gt;&lt;nextAction&gt;&lt;action&gt;0&lt;/action&gt;&lt;/nextAction&gt;&lt;prevAction&gt;&lt;action&gt;2&lt;/action&gt;&lt;slide&gt;464&lt;/slide&gt;&lt;/prevAction&gt;&lt;lock&gt;0&lt;/lock&gt;&lt;/BranchingProperties&gt;&#10;"/>
  <p:tag name="ISPRING_SLIDE_INDENT_LEVEL" val="0"/>
  <p:tag name="ISPRING_PLAYER_LAYOUT_TYPE" val="Full"/>
  <p:tag name="ISPRING_SLIDE_ID" val="{A80C640F-02B8-45CB-85E9-DFA695DD732C}"/>
  <p:tag name="GENSWF_ADVANCE_TIME" val="31.765"/>
</p:tagLst>
</file>

<file path=ppt/tags/tag22.xml><?xml version="1.0" encoding="utf-8"?>
<p:tagLst xmlns:a="http://schemas.openxmlformats.org/drawingml/2006/main" xmlns:r="http://schemas.openxmlformats.org/officeDocument/2006/relationships" xmlns:p="http://schemas.openxmlformats.org/presentationml/2006/main">
  <p:tag name="GENSWF_ADVANCE_TIME" val="96.73"/>
  <p:tag name="ISPRING_CUSTOM_TIMING_USED" val="1"/>
  <p:tag name="ISPRING_SLIDE_INDENT_LEVEL" val="0"/>
  <p:tag name="ISPRING_PLAYER_LAYOUT_TYPE" val="Full"/>
  <p:tag name="ISPRING_SLIDE_ID" val="{2E2C8BD4-97ED-430E-8759-E8725EF10B5E}"/>
</p:tagLst>
</file>

<file path=ppt/tags/tag23.xml><?xml version="1.0" encoding="utf-8"?>
<p:tagLst xmlns:a="http://schemas.openxmlformats.org/drawingml/2006/main" xmlns:r="http://schemas.openxmlformats.org/officeDocument/2006/relationships" xmlns:p="http://schemas.openxmlformats.org/presentationml/2006/main">
  <p:tag name="ISPRING_CUSTOM_TIMING_USED" val="1"/>
  <p:tag name="ISPRING_SLIDE_BRANCHING_PROPERTIES" val="&lt;BranchingProperties&gt;&lt;nextAction&gt;&lt;action&gt;2&lt;/action&gt;&lt;slide&gt;322&lt;/slide&gt;&lt;/nextAction&gt;&lt;prevAction&gt;&lt;action&gt;0&lt;/action&gt;&lt;/prevAction&gt;&lt;lock&gt;0&lt;/lock&gt;&lt;/BranchingProperties&gt;&#10;"/>
  <p:tag name="GENSWF_ADVANCE_TIME" val="94.73"/>
  <p:tag name="ISPRING_SLIDE_INDENT_LEVEL" val="0"/>
  <p:tag name="ISPRING_PLAYER_LAYOUT_TYPE" val="Full"/>
  <p:tag name="ISPRING_SLIDE_ID" val="{A7CEBE4D-BD89-4969-896B-7057B8A39A03}"/>
</p:tagLst>
</file>

<file path=ppt/tags/tag24.xml><?xml version="1.0" encoding="utf-8"?>
<p:tagLst xmlns:a="http://schemas.openxmlformats.org/drawingml/2006/main" xmlns:r="http://schemas.openxmlformats.org/officeDocument/2006/relationships" xmlns:p="http://schemas.openxmlformats.org/presentationml/2006/main">
  <p:tag name="ISPRING_CUSTOM_TIMING_USED" val="1"/>
  <p:tag name="ISPRING_PLAYER_LAYOUT_TYPE" val="NoSidebar"/>
  <p:tag name="ISPRING_SLIDE_INDENT_LEVEL" val="1"/>
  <p:tag name="ISPRING_SLIDE_BRANCHING_PROPERTIES" val="&lt;BranchingProperties&gt;&lt;nextAction&gt;&lt;action&gt;0&lt;/action&gt;&lt;/nextAction&gt;&lt;prevAction&gt;&lt;action&gt;0&lt;/action&gt;&lt;/prevAction&gt;&lt;lock&gt;0&lt;/lock&gt;&lt;/BranchingProperties&gt;&#10;"/>
  <p:tag name="ISPRING_SLIDE_ID" val="{6E864181-5CE7-4F69-96C3-07EAB627A437}"/>
  <p:tag name="GENSWF_ADVANCE_TIME" val="0.001"/>
</p:tagLst>
</file>

<file path=ppt/tags/tag25.xml><?xml version="1.0" encoding="utf-8"?>
<p:tagLst xmlns:a="http://schemas.openxmlformats.org/drawingml/2006/main" xmlns:r="http://schemas.openxmlformats.org/officeDocument/2006/relationships" xmlns:p="http://schemas.openxmlformats.org/presentationml/2006/main">
  <p:tag name="ISPRING_CUSTOM_TIMING_USED" val="1"/>
  <p:tag name="ISPRING_PLAYER_LAYOUT_TYPE" val="NoSidebar"/>
  <p:tag name="ISPRING_SLIDE_INDENT_LEVEL" val="1"/>
  <p:tag name="ISPRING_SLIDE_BRANCHING_PROPERTIES" val="&lt;BranchingProperties&gt;&lt;nextAction&gt;&lt;action&gt;0&lt;/action&gt;&lt;/nextAction&gt;&lt;prevAction&gt;&lt;action&gt;0&lt;/action&gt;&lt;/prevAction&gt;&lt;lock&gt;0&lt;/lock&gt;&lt;/BranchingProperties&gt;&#10;"/>
  <p:tag name="ISPRING_SLIDE_ID" val="{4628C89E-ED72-4F40-BB69-C58C0098B0F6}"/>
  <p:tag name="GENSWF_ADVANCE_TIME" val="0.001"/>
</p:tagLst>
</file>

<file path=ppt/tags/tag26.xml><?xml version="1.0" encoding="utf-8"?>
<p:tagLst xmlns:a="http://schemas.openxmlformats.org/drawingml/2006/main" xmlns:r="http://schemas.openxmlformats.org/officeDocument/2006/relationships" xmlns:p="http://schemas.openxmlformats.org/presentationml/2006/main">
  <p:tag name="ISPRING_CUSTOM_TIMING_USED" val="1"/>
  <p:tag name="ISPRING_PLAYER_LAYOUT_TYPE" val="NoSidebar"/>
  <p:tag name="ISPRING_SLIDE_INDENT_LEVEL" val="1"/>
  <p:tag name="ISPRING_SLIDE_BRANCHING_PROPERTIES" val="&lt;BranchingProperties&gt;&lt;nextAction&gt;&lt;action&gt;0&lt;/action&gt;&lt;/nextAction&gt;&lt;prevAction&gt;&lt;action&gt;0&lt;/action&gt;&lt;/prevAction&gt;&lt;lock&gt;0&lt;/lock&gt;&lt;/BranchingProperties&gt;&#10;"/>
  <p:tag name="ISPRING_SLIDE_ID" val="{6B971672-0EBC-48B3-838E-9E8F384207CD}"/>
  <p:tag name="GENSWF_ADVANCE_TIME" val="0.001"/>
</p:tagLst>
</file>

<file path=ppt/tags/tag27.xml><?xml version="1.0" encoding="utf-8"?>
<p:tagLst xmlns:a="http://schemas.openxmlformats.org/drawingml/2006/main" xmlns:r="http://schemas.openxmlformats.org/officeDocument/2006/relationships" xmlns:p="http://schemas.openxmlformats.org/presentationml/2006/main">
  <p:tag name="ISPRING_CUSTOM_TIMING_USED" val="1"/>
  <p:tag name="ISPRING_PLAYER_LAYOUT_TYPE" val="NoSidebar"/>
  <p:tag name="ISPRING_SLIDE_INDENT_LEVEL" val="1"/>
  <p:tag name="ISPRING_SLIDE_BRANCHING_PROPERTIES" val="&lt;BranchingProperties&gt;&lt;nextAction&gt;&lt;action&gt;0&lt;/action&gt;&lt;/nextAction&gt;&lt;prevAction&gt;&lt;action&gt;0&lt;/action&gt;&lt;/prevAction&gt;&lt;lock&gt;0&lt;/lock&gt;&lt;/BranchingProperties&gt;&#10;"/>
  <p:tag name="ISPRING_SLIDE_ID" val="{694C1FF6-E76C-4521-8E28-3818088B5648}"/>
  <p:tag name="GENSWF_ADVANCE_TIME" val="0.001"/>
</p:tagLst>
</file>

<file path=ppt/tags/tag28.xml><?xml version="1.0" encoding="utf-8"?>
<p:tagLst xmlns:a="http://schemas.openxmlformats.org/drawingml/2006/main" xmlns:r="http://schemas.openxmlformats.org/officeDocument/2006/relationships" xmlns:p="http://schemas.openxmlformats.org/presentationml/2006/main">
  <p:tag name="ISPRING_CUSTOM_TIMING_USED" val="1"/>
  <p:tag name="ISPRING_PLAYER_LAYOUT_TYPE" val="NoSidebar"/>
  <p:tag name="ISPRING_SLIDE_INDENT_LEVEL" val="1"/>
  <p:tag name="ISPRING_SLIDE_BRANCHING_PROPERTIES" val="&lt;BranchingProperties&gt;&lt;nextAction&gt;&lt;action&gt;0&lt;/action&gt;&lt;/nextAction&gt;&lt;prevAction&gt;&lt;action&gt;0&lt;/action&gt;&lt;/prevAction&gt;&lt;lock&gt;0&lt;/lock&gt;&lt;/BranchingProperties&gt;&#10;"/>
  <p:tag name="ISPRING_SLIDE_ID" val="{283E5400-1171-4962-AE68-61CB517C168F}"/>
  <p:tag name="GENSWF_ADVANCE_TIME" val="0.001"/>
</p:tagLst>
</file>

<file path=ppt/tags/tag29.xml><?xml version="1.0" encoding="utf-8"?>
<p:tagLst xmlns:a="http://schemas.openxmlformats.org/drawingml/2006/main" xmlns:r="http://schemas.openxmlformats.org/officeDocument/2006/relationships" xmlns:p="http://schemas.openxmlformats.org/presentationml/2006/main">
  <p:tag name="ISPRING_CUSTOM_TIMING_USED" val="1"/>
  <p:tag name="ISPRING_PLAYER_LAYOUT_TYPE" val="NoSidebar"/>
  <p:tag name="ISPRING_SLIDE_INDENT_LEVEL" val="1"/>
  <p:tag name="ISPRING_SLIDE_BRANCHING_PROPERTIES" val="&lt;BranchingProperties&gt;&lt;nextAction&gt;&lt;action&gt;0&lt;/action&gt;&lt;/nextAction&gt;&lt;prevAction&gt;&lt;action&gt;0&lt;/action&gt;&lt;/prevAction&gt;&lt;lock&gt;0&lt;/lock&gt;&lt;/BranchingProperties&gt;&#10;"/>
  <p:tag name="ISPRING_SLIDE_ID" val="{BD1799AC-64E5-4434-BC79-5236CC8E5BE0}"/>
  <p:tag name="GENSWF_ADVANCE_TIME" val="0.001"/>
</p:tagLst>
</file>

<file path=ppt/tags/tag3.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220.89"/>
  <p:tag name="ISPRING_SLIDE_INDENT_LEVEL" val="0"/>
  <p:tag name="ISPRING_PLAYER_LAYOUT_TYPE" val="Full"/>
  <p:tag name="ISPRING_SLIDE_ID" val="{C026571C-8A77-4ADC-834B-0031B2995CC8}"/>
</p:tagLst>
</file>

<file path=ppt/tags/tag30.xml><?xml version="1.0" encoding="utf-8"?>
<p:tagLst xmlns:a="http://schemas.openxmlformats.org/drawingml/2006/main" xmlns:r="http://schemas.openxmlformats.org/officeDocument/2006/relationships" xmlns:p="http://schemas.openxmlformats.org/presentationml/2006/main">
  <p:tag name="ISPRING_CUSTOM_TIMING_USED" val="1"/>
  <p:tag name="ISPRING_PLAYER_LAYOUT_TYPE" val="NoSidebar"/>
  <p:tag name="ISPRING_SLIDE_INDENT_LEVEL" val="1"/>
  <p:tag name="ISPRING_SLIDE_BRANCHING_PROPERTIES" val="&lt;BranchingProperties&gt;&lt;nextAction&gt;&lt;action&gt;0&lt;/action&gt;&lt;/nextAction&gt;&lt;prevAction&gt;&lt;action&gt;0&lt;/action&gt;&lt;/prevAction&gt;&lt;lock&gt;0&lt;/lock&gt;&lt;/BranchingProperties&gt;&#10;"/>
  <p:tag name="ISPRING_SLIDE_ID" val="{A6429543-9077-4128-8F96-EF2923563CD9}"/>
  <p:tag name="GENSWF_ADVANCE_TIME" val="0.001"/>
</p:tagLst>
</file>

<file path=ppt/tags/tag31.xml><?xml version="1.0" encoding="utf-8"?>
<p:tagLst xmlns:a="http://schemas.openxmlformats.org/drawingml/2006/main" xmlns:r="http://schemas.openxmlformats.org/officeDocument/2006/relationships" xmlns:p="http://schemas.openxmlformats.org/presentationml/2006/main">
  <p:tag name="ISPRING_CUSTOM_TIMING_USED" val="1"/>
  <p:tag name="ISPRING_PLAYER_LAYOUT_TYPE" val="NoSidebar"/>
  <p:tag name="ISPRING_SLIDE_INDENT_LEVEL" val="1"/>
  <p:tag name="ISPRING_SLIDE_BRANCHING_PROPERTIES" val="&lt;BranchingProperties&gt;&lt;nextAction&gt;&lt;action&gt;0&lt;/action&gt;&lt;/nextAction&gt;&lt;prevAction&gt;&lt;action&gt;0&lt;/action&gt;&lt;/prevAction&gt;&lt;lock&gt;0&lt;/lock&gt;&lt;/BranchingProperties&gt;&#10;"/>
  <p:tag name="ISPRING_SLIDE_ID" val="{77C3AE20-A28F-4CB1-8A1C-6E014D84724D}"/>
  <p:tag name="GENSWF_ADVANCE_TIME" val="0.001"/>
</p:tagLst>
</file>

<file path=ppt/tags/tag32.xml><?xml version="1.0" encoding="utf-8"?>
<p:tagLst xmlns:a="http://schemas.openxmlformats.org/drawingml/2006/main" xmlns:r="http://schemas.openxmlformats.org/officeDocument/2006/relationships" xmlns:p="http://schemas.openxmlformats.org/presentationml/2006/main">
  <p:tag name="ISPRING_CUSTOM_TIMING_USED" val="1"/>
  <p:tag name="ISPRING_SLIDE_BRANCHING_PROPERTIES" val="&lt;BranchingProperties&gt;&lt;nextAction&gt;&lt;action&gt;0&lt;/action&gt;&lt;/nextAction&gt;&lt;prevAction&gt;&lt;action&gt;2&lt;/action&gt;&lt;slide&gt;442&lt;/slide&gt;&lt;/prevAction&gt;&lt;lock&gt;0&lt;/lock&gt;&lt;/BranchingProperties&gt;&#10;"/>
  <p:tag name="GENSWF_ADVANCE_TIME" val="74.11"/>
  <p:tag name="ISPRING_SLIDE_INDENT_LEVEL" val="0"/>
  <p:tag name="ISPRING_PLAYER_LAYOUT_TYPE" val="Full"/>
  <p:tag name="ISPRING_SLIDE_ID" val="{E443EF5B-84F0-417F-BA6A-AE8FDF671DFE}"/>
</p:tagLst>
</file>

<file path=ppt/tags/tag33.xml><?xml version="1.0" encoding="utf-8"?>
<p:tagLst xmlns:a="http://schemas.openxmlformats.org/drawingml/2006/main" xmlns:r="http://schemas.openxmlformats.org/officeDocument/2006/relationships" xmlns:p="http://schemas.openxmlformats.org/presentationml/2006/main">
  <p:tag name="GENSWF_ADVANCE_TIME" val="26.66"/>
  <p:tag name="ISPRING_CUSTOM_TIMING_USED" val="1"/>
  <p:tag name="ISPRING_SLIDE_INDENT_LEVEL" val="0"/>
  <p:tag name="ISPRING_PLAYER_LAYOUT_TYPE" val="Full"/>
  <p:tag name="ISPRING_SLIDE_ID" val="{F1943423-1DC9-4B4D-BCA1-7E5295B4D8D4}"/>
</p:tagLst>
</file>

<file path=ppt/tags/tag34.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23.96"/>
  <p:tag name="ISPRING_SLIDE_INDENT_LEVEL" val="0"/>
  <p:tag name="ISPRING_PLAYER_LAYOUT_TYPE" val="Full"/>
  <p:tag name="ISPRING_SLIDE_ID" val="{B11D743C-0919-4DF1-B7B5-8FB91990EAED}"/>
</p:tagLst>
</file>

<file path=ppt/tags/tag35.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ISPRING_PLAYER_LAYOUT_TYPE" val="Full"/>
  <p:tag name="ISPRING_SLIDE_ID" val="{0C89A9E6-06B5-4111-B892-69CC1512283D}"/>
  <p:tag name="GENSWF_ADVANCE_TIME" val="42.342"/>
</p:tagLst>
</file>

<file path=ppt/tags/tag36.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ISPRING_PLAYER_LAYOUT_TYPE" val="Full"/>
  <p:tag name="ISPRING_SLIDE_ID" val="{E7D96184-8602-412C-8D20-0810902AD3AE}"/>
  <p:tag name="GENSWF_ADVANCE_TIME" val="72.272"/>
</p:tagLst>
</file>

<file path=ppt/tags/tag37.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ISPRING_PLAYER_LAYOUT_TYPE" val="Full"/>
  <p:tag name="ISPRING_SLIDE_ID" val="{1B7E1D5F-8AB1-4E21-AE24-3700F17C8EAA}"/>
  <p:tag name="GENSWF_ADVANCE_TIME" val="112.212"/>
</p:tagLst>
</file>

<file path=ppt/tags/tag38.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56.86"/>
  <p:tag name="ISPRING_SLIDE_INDENT_LEVEL" val="0"/>
  <p:tag name="ISPRING_PLAYER_LAYOUT_TYPE" val="Full"/>
  <p:tag name="ISPRING_SLIDE_ID" val="{684FCEB2-09F3-468F-8923-D13DD5B21225}"/>
</p:tagLst>
</file>

<file path=ppt/tags/tag39.xml><?xml version="1.0" encoding="utf-8"?>
<p:tagLst xmlns:a="http://schemas.openxmlformats.org/drawingml/2006/main" xmlns:r="http://schemas.openxmlformats.org/officeDocument/2006/relationships" xmlns:p="http://schemas.openxmlformats.org/presentationml/2006/main">
  <p:tag name="ISPRING_SLIDE_BRANCHING_PROPERTIES" val="&lt;BranchingProperties&gt;&lt;nextAction&gt;&lt;action&gt;0&lt;/action&gt;&lt;/nextAction&gt;&lt;prevAction&gt;&lt;action&gt;2&lt;/action&gt;&lt;slide&gt;436&lt;/slide&gt;&lt;/prevAction&gt;&lt;lock&gt;0&lt;/lock&gt;&lt;/BranchingProperties&gt;&#10;"/>
  <p:tag name="ISPRING_CUSTOM_TIMING_USED" val="1"/>
  <p:tag name="GENSWF_ADVANCE_TIME" val="24.69"/>
  <p:tag name="ISPRING_SLIDE_INDENT_LEVEL" val="0"/>
  <p:tag name="ISPRING_PLAYER_LAYOUT_TYPE" val="Full"/>
  <p:tag name="ISPRING_SLIDE_ID" val="{83A3CA91-C63C-4D6D-BA1E-F3EF6F5A475A}"/>
</p:tagLst>
</file>

<file path=ppt/tags/tag4.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121.96"/>
  <p:tag name="ISPRING_SLIDE_INDENT_LEVEL" val="0"/>
  <p:tag name="ISPRING_PLAYER_LAYOUT_TYPE" val="Full"/>
  <p:tag name="ISPRING_SLIDE_ID" val="{73035E06-F00D-4972-8944-B3CECB727FB4}"/>
</p:tagLst>
</file>

<file path=ppt/tags/tag5.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219.19"/>
  <p:tag name="ISPRING_SLIDE_INDENT_LEVEL" val="0"/>
  <p:tag name="ISPRING_PLAYER_LAYOUT_TYPE" val="Full"/>
  <p:tag name="ISPRING_SLIDE_ID" val="{5B857DC5-8FEE-4165-9424-C260C5D94363}"/>
</p:tagLst>
</file>

<file path=ppt/tags/tag6.xml><?xml version="1.0" encoding="utf-8"?>
<p:tagLst xmlns:a="http://schemas.openxmlformats.org/drawingml/2006/main" xmlns:r="http://schemas.openxmlformats.org/officeDocument/2006/relationships" xmlns:p="http://schemas.openxmlformats.org/presentationml/2006/main">
  <p:tag name="GENSWF_ADVANCE_TIME" val="13.38"/>
  <p:tag name="ISPRING_CUSTOM_TIMING_USED" val="1"/>
  <p:tag name="ISPRING_SLIDE_INDENT_LEVEL" val="0"/>
  <p:tag name="ISPRING_PLAYER_LAYOUT_TYPE" val="Full"/>
  <p:tag name="ISPRING_SLIDE_ID" val="{BF9B8BD3-4516-451A-BA40-3AEDE9788933}"/>
</p:tagLst>
</file>

<file path=ppt/tags/tag7.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9.28"/>
  <p:tag name="ISPRING_SLIDE_INDENT_LEVEL" val="0"/>
  <p:tag name="ISPRING_PLAYER_LAYOUT_TYPE" val="Full"/>
  <p:tag name="ISPRING_SLIDE_ID" val="{1BC427EF-25C6-4B5D-B97E-0D545B703DE1}"/>
</p:tagLst>
</file>

<file path=ppt/tags/tag8.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25.73"/>
  <p:tag name="ISPRING_SLIDE_INDENT_LEVEL" val="0"/>
  <p:tag name="ISPRING_PLAYER_LAYOUT_TYPE" val="Full"/>
  <p:tag name="ISPRING_SLIDE_ID" val="{9CB2161D-6315-449D-8E7D-750A5BA91187}"/>
</p:tagLst>
</file>

<file path=ppt/tags/tag9.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ISPRING_PLAYER_LAYOUT_TYPE" val="Full"/>
  <p:tag name="ISPRING_SLIDE_ID" val="{B1EB8B51-D802-4045-AF69-74FBC8C8CA4E}"/>
  <p:tag name="GENSWF_ADVANCE_TIME" val="30.1"/>
</p:tagLst>
</file>

<file path=ppt/theme/theme1.xml><?xml version="1.0" encoding="utf-8"?>
<a:theme xmlns:a="http://schemas.openxmlformats.org/drawingml/2006/main" name="Office Theme">
  <a:themeElements>
    <a:clrScheme name="">
      <a:dk1>
        <a:srgbClr val="000000"/>
      </a:dk1>
      <a:lt1>
        <a:srgbClr val="FFFFFF"/>
      </a:lt1>
      <a:dk2>
        <a:srgbClr val="000000"/>
      </a:dk2>
      <a:lt2>
        <a:srgbClr val="000000"/>
      </a:lt2>
      <a:accent1>
        <a:srgbClr val="4F81BD"/>
      </a:accent1>
      <a:accent2>
        <a:srgbClr val="333399"/>
      </a:accent2>
      <a:accent3>
        <a:srgbClr val="FFFFFF"/>
      </a:accent3>
      <a:accent4>
        <a:srgbClr val="000000"/>
      </a:accent4>
      <a:accent5>
        <a:srgbClr val="B2C1DB"/>
      </a:accent5>
      <a:accent6>
        <a:srgbClr val="2D2D8A"/>
      </a:accent6>
      <a:hlink>
        <a:srgbClr val="009999"/>
      </a:hlink>
      <a:folHlink>
        <a:srgbClr val="99CC00"/>
      </a:folHlink>
    </a:clrScheme>
    <a:fontScheme name="Office Theme">
      <a:majorFont>
        <a:latin typeface="Arial"/>
        <a:ea typeface="ヒラギノ角ゴ ProN W3"/>
        <a:cs typeface="ヒラギノ角ゴ ProN W3"/>
      </a:majorFont>
      <a:minorFont>
        <a:latin typeface="Arial"/>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4F81BD"/>
        </a:solidFill>
        <a:ln w="9525"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defRPr>
        </a:defPPr>
      </a:lstStyle>
    </a:spDef>
    <a:lnDef>
      <a:spPr bwMode="auto">
        <a:xfrm>
          <a:off x="0" y="0"/>
          <a:ext cx="1" cy="1"/>
        </a:xfrm>
        <a:custGeom>
          <a:avLst/>
          <a:gdLst/>
          <a:ahLst/>
          <a:cxnLst/>
          <a:rect l="0" t="0" r="0" b="0"/>
          <a:pathLst/>
        </a:custGeom>
        <a:solidFill>
          <a:srgbClr val="4F81BD"/>
        </a:solidFill>
        <a:ln w="9525"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defRPr>
        </a:defPPr>
      </a:lstStyle>
    </a:lnDef>
  </a:objectDefaults>
  <a:extraClrSchemeLst>
    <a:extraClrScheme>
      <a:clrScheme name="Office Them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13390</TotalTime>
  <Pages>0</Pages>
  <Words>4422</Words>
  <Characters>0</Characters>
  <Application>Microsoft Macintosh PowerPoint</Application>
  <PresentationFormat>On-screen Show (4:3)</PresentationFormat>
  <Lines>0</Lines>
  <Paragraphs>405</Paragraphs>
  <Slides>41</Slides>
  <Notes>38</Notes>
  <HiddenSlides>11</HiddenSlides>
  <MMClips>3</MMClips>
  <ScaleCrop>false</ScaleCrop>
  <HeadingPairs>
    <vt:vector size="4" baseType="variant">
      <vt:variant>
        <vt:lpstr>Theme</vt:lpstr>
      </vt:variant>
      <vt:variant>
        <vt:i4>1</vt:i4>
      </vt:variant>
      <vt:variant>
        <vt:lpstr>Slide Titles</vt:lpstr>
      </vt:variant>
      <vt:variant>
        <vt:i4>41</vt:i4>
      </vt:variant>
    </vt:vector>
  </HeadingPairs>
  <TitlesOfParts>
    <vt:vector size="42" baseType="lpstr">
      <vt:lpstr>Office Theme</vt:lpstr>
      <vt:lpstr>Lesson Three: Defensive Shooting Fundamentals</vt:lpstr>
      <vt:lpstr>PowerPoint Presentation</vt:lpstr>
      <vt:lpstr>PowerPoint Presentation</vt:lpstr>
      <vt:lpstr>PowerPoint Presentation</vt:lpstr>
      <vt:lpstr>Muscle Memory Explained</vt:lpstr>
      <vt:lpstr>Proper Grip</vt:lpstr>
      <vt:lpstr>Proper Grip</vt:lpstr>
      <vt:lpstr>Proper Grip</vt:lpstr>
      <vt:lpstr>Proper Grip</vt:lpstr>
      <vt:lpstr>Proper Grip</vt:lpstr>
      <vt:lpstr>Proper Grip</vt:lpstr>
      <vt:lpstr>Shooting Platform, or “Stance”</vt:lpstr>
      <vt:lpstr>Shooting Platform, or “Stance”</vt:lpstr>
      <vt:lpstr>Automated Responses</vt:lpstr>
      <vt:lpstr>The Evolution of Shooting Stances</vt:lpstr>
      <vt:lpstr>The Natural and Neutral Isosceles</vt:lpstr>
      <vt:lpstr>Aligning the Muzzle to the Target</vt:lpstr>
      <vt:lpstr>Aligning the Muzzle to the Target</vt:lpstr>
      <vt:lpstr>PowerPoint Presentation</vt:lpstr>
      <vt:lpstr>PowerPoint Presentation</vt:lpstr>
      <vt:lpstr>PowerPoint Presentation</vt:lpstr>
      <vt:lpstr>Aligning the Muzzle to the Target</vt:lpstr>
      <vt:lpstr>Aligning the Muzzle to the Target</vt:lpstr>
      <vt:lpstr>Unsighted Fire / Point Shooting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Flash Sight Picture</vt:lpstr>
      <vt:lpstr>Sighted Fire</vt:lpstr>
      <vt:lpstr>Sighted Fire</vt:lpstr>
      <vt:lpstr>Trigger Control</vt:lpstr>
      <vt:lpstr>Trigger Control: Break Point</vt:lpstr>
      <vt:lpstr>Trigger Control: Reset Point</vt:lpstr>
      <vt:lpstr>The Rubber Band Exercise</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 Defensive Shooting Fundamentals</dc:title>
  <dc:subject/>
  <dc:creator>Michael Martin</dc:creator>
  <cp:keywords/>
  <dc:description/>
  <cp:lastModifiedBy>Michael Martin</cp:lastModifiedBy>
  <cp:revision>438</cp:revision>
  <cp:lastPrinted>2015-04-03T15:37:24Z</cp:lastPrinted>
  <dcterms:modified xsi:type="dcterms:W3CDTF">2015-06-23T23:12:31Z</dcterms:modified>
</cp:coreProperties>
</file>