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m4v"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Lst>
  <p:notesMasterIdLst>
    <p:notesMasterId r:id="rId33"/>
  </p:notesMasterIdLst>
  <p:sldIdLst>
    <p:sldId id="325" r:id="rId2"/>
    <p:sldId id="473" r:id="rId3"/>
    <p:sldId id="498" r:id="rId4"/>
    <p:sldId id="499" r:id="rId5"/>
    <p:sldId id="500" r:id="rId6"/>
    <p:sldId id="501" r:id="rId7"/>
    <p:sldId id="497" r:id="rId8"/>
    <p:sldId id="480" r:id="rId9"/>
    <p:sldId id="481" r:id="rId10"/>
    <p:sldId id="482" r:id="rId11"/>
    <p:sldId id="483" r:id="rId12"/>
    <p:sldId id="484" r:id="rId13"/>
    <p:sldId id="485" r:id="rId14"/>
    <p:sldId id="486" r:id="rId15"/>
    <p:sldId id="487" r:id="rId16"/>
    <p:sldId id="488" r:id="rId17"/>
    <p:sldId id="489" r:id="rId18"/>
    <p:sldId id="490" r:id="rId19"/>
    <p:sldId id="491" r:id="rId20"/>
    <p:sldId id="492" r:id="rId21"/>
    <p:sldId id="493" r:id="rId22"/>
    <p:sldId id="494" r:id="rId23"/>
    <p:sldId id="495" r:id="rId24"/>
    <p:sldId id="471" r:id="rId25"/>
    <p:sldId id="504" r:id="rId26"/>
    <p:sldId id="335" r:id="rId27"/>
    <p:sldId id="505" r:id="rId28"/>
    <p:sldId id="336" r:id="rId29"/>
    <p:sldId id="337" r:id="rId30"/>
    <p:sldId id="503" r:id="rId31"/>
    <p:sldId id="507" r:id="rId32"/>
  </p:sldIdLst>
  <p:sldSz cx="9144000" cy="6858000" type="screen4x3"/>
  <p:notesSz cx="6858000" cy="9144000"/>
  <p:custDataLst>
    <p:tags r:id="rId34"/>
  </p:custDataLst>
  <p:defaultTextStyle>
    <a:defPPr>
      <a:defRPr lang="en-US"/>
    </a:defPPr>
    <a:lvl1pPr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1pPr>
    <a:lvl2pPr marL="4572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2pPr>
    <a:lvl3pPr marL="9144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3pPr>
    <a:lvl4pPr marL="13716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4pPr>
    <a:lvl5pPr marL="18288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5pPr>
    <a:lvl6pPr marL="22860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6pPr>
    <a:lvl7pPr marL="27432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7pPr>
    <a:lvl8pPr marL="32004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8pPr>
    <a:lvl9pPr marL="36576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33"/>
    <a:srgbClr val="FFFFFF"/>
    <a:srgbClr val="D90B00"/>
    <a:srgbClr val="FFFFCC"/>
    <a:srgbClr val="FF493B"/>
    <a:srgbClr val="FF8C0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44" autoAdjust="0"/>
    <p:restoredTop sz="94633" autoAdjust="0"/>
  </p:normalViewPr>
  <p:slideViewPr>
    <p:cSldViewPr>
      <p:cViewPr varScale="1">
        <p:scale>
          <a:sx n="87" d="100"/>
          <a:sy n="87" d="100"/>
        </p:scale>
        <p:origin x="208" y="15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20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tags" Target="tags/tag1.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22CFC3-F305-4568-AD1A-DA07DB4EC14C}" type="datetimeFigureOut">
              <a:rPr lang="en-US" smtClean="0"/>
              <a:t>6/9/18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E055EF-2E6D-4592-8DF9-24766FB02716}" type="slidenum">
              <a:rPr lang="en-US" smtClean="0"/>
              <a:t>‹#›</a:t>
            </a:fld>
            <a:endParaRPr lang="en-US"/>
          </a:p>
        </p:txBody>
      </p:sp>
    </p:spTree>
    <p:extLst>
      <p:ext uri="{BB962C8B-B14F-4D97-AF65-F5344CB8AC3E}">
        <p14:creationId xmlns:p14="http://schemas.microsoft.com/office/powerpoint/2010/main" val="2909990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a:t>
            </a:fld>
            <a:endParaRPr lang="en-US"/>
          </a:p>
        </p:txBody>
      </p:sp>
    </p:spTree>
    <p:extLst>
      <p:ext uri="{BB962C8B-B14F-4D97-AF65-F5344CB8AC3E}">
        <p14:creationId xmlns:p14="http://schemas.microsoft.com/office/powerpoint/2010/main" val="3157023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10</a:t>
            </a:fld>
            <a:endParaRPr lang="en-US"/>
          </a:p>
        </p:txBody>
      </p:sp>
    </p:spTree>
    <p:extLst>
      <p:ext uri="{BB962C8B-B14F-4D97-AF65-F5344CB8AC3E}">
        <p14:creationId xmlns:p14="http://schemas.microsoft.com/office/powerpoint/2010/main" val="526242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11</a:t>
            </a:fld>
            <a:endParaRPr lang="en-US"/>
          </a:p>
        </p:txBody>
      </p:sp>
    </p:spTree>
    <p:extLst>
      <p:ext uri="{BB962C8B-B14F-4D97-AF65-F5344CB8AC3E}">
        <p14:creationId xmlns:p14="http://schemas.microsoft.com/office/powerpoint/2010/main" val="73920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12</a:t>
            </a:fld>
            <a:endParaRPr lang="en-US"/>
          </a:p>
        </p:txBody>
      </p:sp>
    </p:spTree>
    <p:extLst>
      <p:ext uri="{BB962C8B-B14F-4D97-AF65-F5344CB8AC3E}">
        <p14:creationId xmlns:p14="http://schemas.microsoft.com/office/powerpoint/2010/main" val="2590519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13</a:t>
            </a:fld>
            <a:endParaRPr lang="en-US"/>
          </a:p>
        </p:txBody>
      </p:sp>
    </p:spTree>
    <p:extLst>
      <p:ext uri="{BB962C8B-B14F-4D97-AF65-F5344CB8AC3E}">
        <p14:creationId xmlns:p14="http://schemas.microsoft.com/office/powerpoint/2010/main" val="3463018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14</a:t>
            </a:fld>
            <a:endParaRPr lang="en-US"/>
          </a:p>
        </p:txBody>
      </p:sp>
    </p:spTree>
    <p:extLst>
      <p:ext uri="{BB962C8B-B14F-4D97-AF65-F5344CB8AC3E}">
        <p14:creationId xmlns:p14="http://schemas.microsoft.com/office/powerpoint/2010/main" val="2551589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15</a:t>
            </a:fld>
            <a:endParaRPr lang="en-US"/>
          </a:p>
        </p:txBody>
      </p:sp>
    </p:spTree>
    <p:extLst>
      <p:ext uri="{BB962C8B-B14F-4D97-AF65-F5344CB8AC3E}">
        <p14:creationId xmlns:p14="http://schemas.microsoft.com/office/powerpoint/2010/main" val="23766549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16</a:t>
            </a:fld>
            <a:endParaRPr lang="en-US"/>
          </a:p>
        </p:txBody>
      </p:sp>
    </p:spTree>
    <p:extLst>
      <p:ext uri="{BB962C8B-B14F-4D97-AF65-F5344CB8AC3E}">
        <p14:creationId xmlns:p14="http://schemas.microsoft.com/office/powerpoint/2010/main" val="4117997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17</a:t>
            </a:fld>
            <a:endParaRPr lang="en-US"/>
          </a:p>
        </p:txBody>
      </p:sp>
    </p:spTree>
    <p:extLst>
      <p:ext uri="{BB962C8B-B14F-4D97-AF65-F5344CB8AC3E}">
        <p14:creationId xmlns:p14="http://schemas.microsoft.com/office/powerpoint/2010/main" val="26231000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18</a:t>
            </a:fld>
            <a:endParaRPr lang="en-US"/>
          </a:p>
        </p:txBody>
      </p:sp>
    </p:spTree>
    <p:extLst>
      <p:ext uri="{BB962C8B-B14F-4D97-AF65-F5344CB8AC3E}">
        <p14:creationId xmlns:p14="http://schemas.microsoft.com/office/powerpoint/2010/main" val="2415530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19</a:t>
            </a:fld>
            <a:endParaRPr lang="en-US"/>
          </a:p>
        </p:txBody>
      </p:sp>
    </p:spTree>
    <p:extLst>
      <p:ext uri="{BB962C8B-B14F-4D97-AF65-F5344CB8AC3E}">
        <p14:creationId xmlns:p14="http://schemas.microsoft.com/office/powerpoint/2010/main" val="2875460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2</a:t>
            </a:fld>
            <a:endParaRPr lang="en-US"/>
          </a:p>
        </p:txBody>
      </p:sp>
    </p:spTree>
    <p:extLst>
      <p:ext uri="{BB962C8B-B14F-4D97-AF65-F5344CB8AC3E}">
        <p14:creationId xmlns:p14="http://schemas.microsoft.com/office/powerpoint/2010/main" val="21590749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20</a:t>
            </a:fld>
            <a:endParaRPr lang="en-US"/>
          </a:p>
        </p:txBody>
      </p:sp>
    </p:spTree>
    <p:extLst>
      <p:ext uri="{BB962C8B-B14F-4D97-AF65-F5344CB8AC3E}">
        <p14:creationId xmlns:p14="http://schemas.microsoft.com/office/powerpoint/2010/main" val="38659247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21</a:t>
            </a:fld>
            <a:endParaRPr lang="en-US"/>
          </a:p>
        </p:txBody>
      </p:sp>
    </p:spTree>
    <p:extLst>
      <p:ext uri="{BB962C8B-B14F-4D97-AF65-F5344CB8AC3E}">
        <p14:creationId xmlns:p14="http://schemas.microsoft.com/office/powerpoint/2010/main" val="1241047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22</a:t>
            </a:fld>
            <a:endParaRPr lang="en-US"/>
          </a:p>
        </p:txBody>
      </p:sp>
    </p:spTree>
    <p:extLst>
      <p:ext uri="{BB962C8B-B14F-4D97-AF65-F5344CB8AC3E}">
        <p14:creationId xmlns:p14="http://schemas.microsoft.com/office/powerpoint/2010/main" val="1802378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23</a:t>
            </a:fld>
            <a:endParaRPr lang="en-US"/>
          </a:p>
        </p:txBody>
      </p:sp>
    </p:spTree>
    <p:extLst>
      <p:ext uri="{BB962C8B-B14F-4D97-AF65-F5344CB8AC3E}">
        <p14:creationId xmlns:p14="http://schemas.microsoft.com/office/powerpoint/2010/main" val="1499096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24</a:t>
            </a:fld>
            <a:endParaRPr lang="en-US"/>
          </a:p>
        </p:txBody>
      </p:sp>
    </p:spTree>
    <p:extLst>
      <p:ext uri="{BB962C8B-B14F-4D97-AF65-F5344CB8AC3E}">
        <p14:creationId xmlns:p14="http://schemas.microsoft.com/office/powerpoint/2010/main" val="21416924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25</a:t>
            </a:fld>
            <a:endParaRPr lang="en-US"/>
          </a:p>
        </p:txBody>
      </p:sp>
    </p:spTree>
    <p:extLst>
      <p:ext uri="{BB962C8B-B14F-4D97-AF65-F5344CB8AC3E}">
        <p14:creationId xmlns:p14="http://schemas.microsoft.com/office/powerpoint/2010/main" val="10791873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26</a:t>
            </a:fld>
            <a:endParaRPr lang="en-US"/>
          </a:p>
        </p:txBody>
      </p:sp>
    </p:spTree>
    <p:extLst>
      <p:ext uri="{BB962C8B-B14F-4D97-AF65-F5344CB8AC3E}">
        <p14:creationId xmlns:p14="http://schemas.microsoft.com/office/powerpoint/2010/main" val="1958502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27</a:t>
            </a:fld>
            <a:endParaRPr lang="en-US"/>
          </a:p>
        </p:txBody>
      </p:sp>
    </p:spTree>
    <p:extLst>
      <p:ext uri="{BB962C8B-B14F-4D97-AF65-F5344CB8AC3E}">
        <p14:creationId xmlns:p14="http://schemas.microsoft.com/office/powerpoint/2010/main" val="28817841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28</a:t>
            </a:fld>
            <a:endParaRPr lang="en-US"/>
          </a:p>
        </p:txBody>
      </p:sp>
    </p:spTree>
    <p:extLst>
      <p:ext uri="{BB962C8B-B14F-4D97-AF65-F5344CB8AC3E}">
        <p14:creationId xmlns:p14="http://schemas.microsoft.com/office/powerpoint/2010/main" val="34243807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29</a:t>
            </a:fld>
            <a:endParaRPr lang="en-US"/>
          </a:p>
        </p:txBody>
      </p:sp>
    </p:spTree>
    <p:extLst>
      <p:ext uri="{BB962C8B-B14F-4D97-AF65-F5344CB8AC3E}">
        <p14:creationId xmlns:p14="http://schemas.microsoft.com/office/powerpoint/2010/main" val="83466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3</a:t>
            </a:fld>
            <a:endParaRPr lang="en-US"/>
          </a:p>
        </p:txBody>
      </p:sp>
    </p:spTree>
    <p:extLst>
      <p:ext uri="{BB962C8B-B14F-4D97-AF65-F5344CB8AC3E}">
        <p14:creationId xmlns:p14="http://schemas.microsoft.com/office/powerpoint/2010/main" val="25977091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30</a:t>
            </a:fld>
            <a:endParaRPr lang="en-US"/>
          </a:p>
        </p:txBody>
      </p:sp>
    </p:spTree>
    <p:extLst>
      <p:ext uri="{BB962C8B-B14F-4D97-AF65-F5344CB8AC3E}">
        <p14:creationId xmlns:p14="http://schemas.microsoft.com/office/powerpoint/2010/main" val="2316191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4</a:t>
            </a:fld>
            <a:endParaRPr lang="en-US"/>
          </a:p>
        </p:txBody>
      </p:sp>
    </p:spTree>
    <p:extLst>
      <p:ext uri="{BB962C8B-B14F-4D97-AF65-F5344CB8AC3E}">
        <p14:creationId xmlns:p14="http://schemas.microsoft.com/office/powerpoint/2010/main" val="457071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5</a:t>
            </a:fld>
            <a:endParaRPr lang="en-US"/>
          </a:p>
        </p:txBody>
      </p:sp>
    </p:spTree>
    <p:extLst>
      <p:ext uri="{BB962C8B-B14F-4D97-AF65-F5344CB8AC3E}">
        <p14:creationId xmlns:p14="http://schemas.microsoft.com/office/powerpoint/2010/main" val="1176802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6</a:t>
            </a:fld>
            <a:endParaRPr lang="en-US"/>
          </a:p>
        </p:txBody>
      </p:sp>
    </p:spTree>
    <p:extLst>
      <p:ext uri="{BB962C8B-B14F-4D97-AF65-F5344CB8AC3E}">
        <p14:creationId xmlns:p14="http://schemas.microsoft.com/office/powerpoint/2010/main" val="1938574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7</a:t>
            </a:fld>
            <a:endParaRPr lang="en-US"/>
          </a:p>
        </p:txBody>
      </p:sp>
    </p:spTree>
    <p:extLst>
      <p:ext uri="{BB962C8B-B14F-4D97-AF65-F5344CB8AC3E}">
        <p14:creationId xmlns:p14="http://schemas.microsoft.com/office/powerpoint/2010/main" val="3846669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8</a:t>
            </a:fld>
            <a:endParaRPr lang="en-US"/>
          </a:p>
        </p:txBody>
      </p:sp>
    </p:spTree>
    <p:extLst>
      <p:ext uri="{BB962C8B-B14F-4D97-AF65-F5344CB8AC3E}">
        <p14:creationId xmlns:p14="http://schemas.microsoft.com/office/powerpoint/2010/main" val="95569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055EF-2E6D-4592-8DF9-24766FB02716}" type="slidenum">
              <a:rPr lang="en-US" smtClean="0"/>
              <a:t>9</a:t>
            </a:fld>
            <a:endParaRPr lang="en-US"/>
          </a:p>
        </p:txBody>
      </p:sp>
    </p:spTree>
    <p:extLst>
      <p:ext uri="{BB962C8B-B14F-4D97-AF65-F5344CB8AC3E}">
        <p14:creationId xmlns:p14="http://schemas.microsoft.com/office/powerpoint/2010/main" val="1188628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11DB69A6-44B6-0347-9E16-6CDE4BF67EFD}" type="slidenum">
              <a:rPr lang="en-US"/>
              <a:pPr>
                <a:defRPr/>
              </a:pPr>
              <a:t>‹#›</a:t>
            </a:fld>
            <a:endParaRPr lang="en-US"/>
          </a:p>
        </p:txBody>
      </p:sp>
    </p:spTree>
    <p:extLst>
      <p:ext uri="{BB962C8B-B14F-4D97-AF65-F5344CB8AC3E}">
        <p14:creationId xmlns:p14="http://schemas.microsoft.com/office/powerpoint/2010/main" val="1021893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399081A9-FBA4-D740-B0E5-B6DB2B2DB368}" type="slidenum">
              <a:rPr lang="en-US"/>
              <a:pPr>
                <a:defRPr/>
              </a:pPr>
              <a:t>‹#›</a:t>
            </a:fld>
            <a:endParaRPr lang="en-US"/>
          </a:p>
        </p:txBody>
      </p:sp>
    </p:spTree>
    <p:extLst>
      <p:ext uri="{BB962C8B-B14F-4D97-AF65-F5344CB8AC3E}">
        <p14:creationId xmlns:p14="http://schemas.microsoft.com/office/powerpoint/2010/main" val="140678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5225" y="215900"/>
            <a:ext cx="1997075" cy="537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4000" y="215900"/>
            <a:ext cx="5838825" cy="537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E23FCCA-1AF1-6B4F-880B-105199DF197C}" type="slidenum">
              <a:rPr lang="en-US"/>
              <a:pPr>
                <a:defRPr/>
              </a:pPr>
              <a:t>‹#›</a:t>
            </a:fld>
            <a:endParaRPr lang="en-US"/>
          </a:p>
        </p:txBody>
      </p:sp>
    </p:spTree>
    <p:extLst>
      <p:ext uri="{BB962C8B-B14F-4D97-AF65-F5344CB8AC3E}">
        <p14:creationId xmlns:p14="http://schemas.microsoft.com/office/powerpoint/2010/main" val="3139248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archment Paper Layout">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92326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cstate="print">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000125" y="3687961"/>
            <a:ext cx="7411641" cy="1848445"/>
          </a:xfrm>
          <a:prstGeom prst="rect">
            <a:avLst/>
          </a:prstGeom>
        </p:spPr>
        <p:txBody>
          <a:bodyPr lIns="0" tIns="0" rIns="0" bIns="0" anchor="b"/>
          <a:lstStyle>
            <a:lvl1pPr marL="0">
              <a:lnSpc>
                <a:spcPct val="100000"/>
              </a:lnSpc>
              <a:defRPr sz="5344">
                <a:solidFill>
                  <a:srgbClr val="DEDDDE"/>
                </a:solidFill>
                <a:latin typeface="+mj-lt"/>
                <a:ea typeface="+mj-ea"/>
                <a:cs typeface="+mj-cs"/>
                <a:sym typeface="Helvetica Neue Bold Condensed"/>
              </a:defRPr>
            </a:lvl1pPr>
          </a:lstStyle>
          <a:p>
            <a:pPr lvl="0">
              <a:defRPr sz="1800">
                <a:solidFill>
                  <a:srgbClr val="000000"/>
                </a:solidFill>
              </a:defRPr>
            </a:pPr>
            <a:r>
              <a:rPr sz="5344">
                <a:solidFill>
                  <a:srgbClr val="DEDDDE"/>
                </a:solidFill>
              </a:rPr>
              <a:t>Title Text</a:t>
            </a:r>
          </a:p>
        </p:txBody>
      </p:sp>
      <p:sp>
        <p:nvSpPr>
          <p:cNvPr id="7" name="Shape 7"/>
          <p:cNvSpPr>
            <a:spLocks noGrp="1"/>
          </p:cNvSpPr>
          <p:nvPr>
            <p:ph type="body" idx="1"/>
          </p:nvPr>
        </p:nvSpPr>
        <p:spPr>
          <a:xfrm>
            <a:off x="1000125" y="5527477"/>
            <a:ext cx="7411641" cy="1134070"/>
          </a:xfrm>
          <a:prstGeom prst="rect">
            <a:avLst/>
          </a:prstGeom>
        </p:spPr>
        <p:txBody>
          <a:bodyPr lIns="0" tIns="0" rIns="0" bIns="0" anchor="t"/>
          <a:lstStyle>
            <a:lvl1pPr marL="0" indent="0">
              <a:spcBef>
                <a:spcPts val="0"/>
              </a:spcBef>
              <a:buSzTx/>
              <a:buNone/>
              <a:defRPr sz="3234">
                <a:solidFill>
                  <a:srgbClr val="6696B6"/>
                </a:solidFill>
                <a:latin typeface="+mj-lt"/>
                <a:ea typeface="+mj-ea"/>
                <a:cs typeface="+mj-cs"/>
                <a:sym typeface="Helvetica Neue Bold Condensed"/>
              </a:defRPr>
            </a:lvl1pPr>
            <a:lvl2pPr marL="0" indent="0">
              <a:spcBef>
                <a:spcPts val="0"/>
              </a:spcBef>
              <a:buSzTx/>
              <a:buNone/>
              <a:defRPr sz="3234">
                <a:solidFill>
                  <a:srgbClr val="6696B6"/>
                </a:solidFill>
                <a:latin typeface="+mj-lt"/>
                <a:ea typeface="+mj-ea"/>
                <a:cs typeface="+mj-cs"/>
                <a:sym typeface="Helvetica Neue Bold Condensed"/>
              </a:defRPr>
            </a:lvl2pPr>
            <a:lvl3pPr marL="0" indent="0">
              <a:spcBef>
                <a:spcPts val="0"/>
              </a:spcBef>
              <a:buSzTx/>
              <a:buNone/>
              <a:defRPr sz="3234">
                <a:solidFill>
                  <a:srgbClr val="6696B6"/>
                </a:solidFill>
                <a:latin typeface="+mj-lt"/>
                <a:ea typeface="+mj-ea"/>
                <a:cs typeface="+mj-cs"/>
                <a:sym typeface="Helvetica Neue Bold Condensed"/>
              </a:defRPr>
            </a:lvl3pPr>
            <a:lvl4pPr marL="0" indent="0">
              <a:spcBef>
                <a:spcPts val="0"/>
              </a:spcBef>
              <a:buSzTx/>
              <a:buNone/>
              <a:defRPr sz="3234">
                <a:solidFill>
                  <a:srgbClr val="6696B6"/>
                </a:solidFill>
                <a:latin typeface="+mj-lt"/>
                <a:ea typeface="+mj-ea"/>
                <a:cs typeface="+mj-cs"/>
                <a:sym typeface="Helvetica Neue Bold Condensed"/>
              </a:defRPr>
            </a:lvl4pPr>
            <a:lvl5pPr marL="0" indent="0">
              <a:spcBef>
                <a:spcPts val="0"/>
              </a:spcBef>
              <a:buSzTx/>
              <a:buNone/>
              <a:defRPr sz="3234">
                <a:solidFill>
                  <a:srgbClr val="6696B6"/>
                </a:solidFill>
                <a:latin typeface="+mj-lt"/>
                <a:ea typeface="+mj-ea"/>
                <a:cs typeface="+mj-cs"/>
                <a:sym typeface="Helvetica Neue Bold Condensed"/>
              </a:defRPr>
            </a:lvl5pPr>
          </a:lstStyle>
          <a:p>
            <a:pPr lvl="0">
              <a:defRPr sz="1800">
                <a:solidFill>
                  <a:srgbClr val="000000"/>
                </a:solidFill>
              </a:defRPr>
            </a:pPr>
            <a:r>
              <a:rPr sz="3234">
                <a:solidFill>
                  <a:srgbClr val="6696B6"/>
                </a:solidFill>
              </a:rPr>
              <a:t>Body Level One</a:t>
            </a:r>
          </a:p>
          <a:p>
            <a:pPr lvl="1">
              <a:defRPr sz="1800">
                <a:solidFill>
                  <a:srgbClr val="000000"/>
                </a:solidFill>
              </a:defRPr>
            </a:pPr>
            <a:r>
              <a:rPr sz="3234">
                <a:solidFill>
                  <a:srgbClr val="6696B6"/>
                </a:solidFill>
              </a:rPr>
              <a:t>Body Level Two</a:t>
            </a:r>
          </a:p>
          <a:p>
            <a:pPr lvl="2">
              <a:defRPr sz="1800">
                <a:solidFill>
                  <a:srgbClr val="000000"/>
                </a:solidFill>
              </a:defRPr>
            </a:pPr>
            <a:r>
              <a:rPr sz="3234">
                <a:solidFill>
                  <a:srgbClr val="6696B6"/>
                </a:solidFill>
              </a:rPr>
              <a:t>Body Level Three</a:t>
            </a:r>
          </a:p>
          <a:p>
            <a:pPr lvl="3">
              <a:defRPr sz="1800">
                <a:solidFill>
                  <a:srgbClr val="000000"/>
                </a:solidFill>
              </a:defRPr>
            </a:pPr>
            <a:r>
              <a:rPr sz="3234">
                <a:solidFill>
                  <a:srgbClr val="6696B6"/>
                </a:solidFill>
              </a:rPr>
              <a:t>Body Level Four</a:t>
            </a:r>
          </a:p>
          <a:p>
            <a:pPr lvl="4">
              <a:defRPr sz="1800">
                <a:solidFill>
                  <a:srgbClr val="000000"/>
                </a:solidFill>
              </a:defRPr>
            </a:pPr>
            <a:r>
              <a:rPr sz="3234">
                <a:solidFill>
                  <a:srgbClr val="6696B6"/>
                </a:solidFill>
              </a:rPr>
              <a:t>Body Level Five</a:t>
            </a:r>
          </a:p>
        </p:txBody>
      </p:sp>
    </p:spTree>
    <p:extLst>
      <p:ext uri="{BB962C8B-B14F-4D97-AF65-F5344CB8AC3E}">
        <p14:creationId xmlns:p14="http://schemas.microsoft.com/office/powerpoint/2010/main" val="29964751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89A9F04B-CCB0-B24D-903C-4F5E3E0FA90F}" type="slidenum">
              <a:rPr lang="en-US"/>
              <a:pPr>
                <a:defRPr/>
              </a:pPr>
              <a:t>‹#›</a:t>
            </a:fld>
            <a:endParaRPr lang="en-US"/>
          </a:p>
        </p:txBody>
      </p:sp>
    </p:spTree>
    <p:extLst>
      <p:ext uri="{BB962C8B-B14F-4D97-AF65-F5344CB8AC3E}">
        <p14:creationId xmlns:p14="http://schemas.microsoft.com/office/powerpoint/2010/main" val="2800658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3C6F69E-87E6-D543-BBD0-4F67586BF86F}" type="slidenum">
              <a:rPr lang="en-US"/>
              <a:pPr>
                <a:defRPr/>
              </a:pPr>
              <a:t>‹#›</a:t>
            </a:fld>
            <a:endParaRPr lang="en-US"/>
          </a:p>
        </p:txBody>
      </p:sp>
    </p:spTree>
    <p:extLst>
      <p:ext uri="{BB962C8B-B14F-4D97-AF65-F5344CB8AC3E}">
        <p14:creationId xmlns:p14="http://schemas.microsoft.com/office/powerpoint/2010/main" val="2723638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940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3705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3099EDA-4E60-6647-B3EB-A6AFCBF02785}" type="slidenum">
              <a:rPr lang="en-US"/>
              <a:pPr>
                <a:defRPr/>
              </a:pPr>
              <a:t>‹#›</a:t>
            </a:fld>
            <a:endParaRPr lang="en-US"/>
          </a:p>
        </p:txBody>
      </p:sp>
    </p:spTree>
    <p:extLst>
      <p:ext uri="{BB962C8B-B14F-4D97-AF65-F5344CB8AC3E}">
        <p14:creationId xmlns:p14="http://schemas.microsoft.com/office/powerpoint/2010/main" val="1800197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94C0226-D48F-744C-A518-8EC781A7C49E}" type="slidenum">
              <a:rPr lang="en-US"/>
              <a:pPr>
                <a:defRPr/>
              </a:pPr>
              <a:t>‹#›</a:t>
            </a:fld>
            <a:endParaRPr lang="en-US"/>
          </a:p>
        </p:txBody>
      </p:sp>
    </p:spTree>
    <p:extLst>
      <p:ext uri="{BB962C8B-B14F-4D97-AF65-F5344CB8AC3E}">
        <p14:creationId xmlns:p14="http://schemas.microsoft.com/office/powerpoint/2010/main" val="232808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BC06FFB-8574-F64F-871C-0F5DC4BCACF5}" type="slidenum">
              <a:rPr lang="en-US"/>
              <a:pPr>
                <a:defRPr/>
              </a:pPr>
              <a:t>‹#›</a:t>
            </a:fld>
            <a:endParaRPr lang="en-US"/>
          </a:p>
        </p:txBody>
      </p:sp>
    </p:spTree>
    <p:extLst>
      <p:ext uri="{BB962C8B-B14F-4D97-AF65-F5344CB8AC3E}">
        <p14:creationId xmlns:p14="http://schemas.microsoft.com/office/powerpoint/2010/main" val="4206326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9C82BC18-25E8-7640-A3F6-42ADE75176DE}" type="slidenum">
              <a:rPr lang="en-US"/>
              <a:pPr>
                <a:defRPr/>
              </a:pPr>
              <a:t>‹#›</a:t>
            </a:fld>
            <a:endParaRPr lang="en-US"/>
          </a:p>
        </p:txBody>
      </p:sp>
    </p:spTree>
    <p:extLst>
      <p:ext uri="{BB962C8B-B14F-4D97-AF65-F5344CB8AC3E}">
        <p14:creationId xmlns:p14="http://schemas.microsoft.com/office/powerpoint/2010/main" val="17882301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FDD9847A-BDBC-204A-9CE5-403C09C8ABC2}" type="slidenum">
              <a:rPr lang="en-US"/>
              <a:pPr>
                <a:defRPr/>
              </a:pPr>
              <a:t>‹#›</a:t>
            </a:fld>
            <a:endParaRPr lang="en-US"/>
          </a:p>
        </p:txBody>
      </p:sp>
    </p:spTree>
    <p:extLst>
      <p:ext uri="{BB962C8B-B14F-4D97-AF65-F5344CB8AC3E}">
        <p14:creationId xmlns:p14="http://schemas.microsoft.com/office/powerpoint/2010/main" val="17999045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A513DFE-AC75-224B-BED0-5B274B41D0E5}" type="slidenum">
              <a:rPr lang="en-US"/>
              <a:pPr>
                <a:defRPr/>
              </a:pPr>
              <a:t>‹#›</a:t>
            </a:fld>
            <a:endParaRPr lang="en-US"/>
          </a:p>
        </p:txBody>
      </p:sp>
    </p:spTree>
    <p:extLst>
      <p:ext uri="{BB962C8B-B14F-4D97-AF65-F5344CB8AC3E}">
        <p14:creationId xmlns:p14="http://schemas.microsoft.com/office/powerpoint/2010/main" val="18244524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254000" y="256032"/>
            <a:ext cx="8615680" cy="711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50800" tIns="50800" rIns="91440" bIns="50800" numCol="1" anchor="ctr" anchorCtr="0" compatLnSpc="1">
            <a:prstTxWarp prst="textNoShape">
              <a:avLst/>
            </a:prstTxWarp>
          </a:bodyPr>
          <a:lstStyle/>
          <a:p>
            <a:pPr lvl="0"/>
            <a:r>
              <a:rPr lang="en-US">
                <a:sym typeface="Arial" charset="0"/>
              </a:rPr>
              <a:t>Click to edit Master title style</a:t>
            </a:r>
          </a:p>
        </p:txBody>
      </p:sp>
      <p:sp>
        <p:nvSpPr>
          <p:cNvPr id="2050" name="Rectangle 2"/>
          <p:cNvSpPr>
            <a:spLocks noGrp="1" noChangeArrowheads="1"/>
          </p:cNvSpPr>
          <p:nvPr>
            <p:ph type="body" idx="1"/>
          </p:nvPr>
        </p:nvSpPr>
        <p:spPr bwMode="auto">
          <a:xfrm>
            <a:off x="279400" y="1485900"/>
            <a:ext cx="7962900" cy="41021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14" name="Straight Connector 13"/>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5" name="Straight Connector 14"/>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6" r:id="rId12"/>
    <p:sldLayoutId id="2147483675" r:id="rId13"/>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hf hdr="0" ftr="0" dt="0"/>
  <p:txStyles>
    <p:titleStyle>
      <a:lvl1pPr marL="39688" indent="-39688" algn="l" rtl="0" eaLnBrk="0" fontAlgn="base" hangingPunct="0">
        <a:spcBef>
          <a:spcPct val="0"/>
        </a:spcBef>
        <a:spcAft>
          <a:spcPct val="0"/>
        </a:spcAft>
        <a:defRPr lang="en-US"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3.jpe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1" Type="http://schemas.openxmlformats.org/officeDocument/2006/relationships/slide" Target="slide11.xml"/><Relationship Id="rId12" Type="http://schemas.openxmlformats.org/officeDocument/2006/relationships/image" Target="../media/image11.jpeg"/><Relationship Id="rId13" Type="http://schemas.openxmlformats.org/officeDocument/2006/relationships/slide" Target="slide24.xml"/><Relationship Id="rId1" Type="http://schemas.openxmlformats.org/officeDocument/2006/relationships/tags" Target="../tags/tag11.xml"/><Relationship Id="rId2" Type="http://schemas.openxmlformats.org/officeDocument/2006/relationships/slideLayout" Target="../slideLayouts/slideLayout12.xml"/><Relationship Id="rId3" Type="http://schemas.openxmlformats.org/officeDocument/2006/relationships/notesSlide" Target="../notesSlides/notesSlide10.xml"/><Relationship Id="rId4" Type="http://schemas.openxmlformats.org/officeDocument/2006/relationships/image" Target="../media/image5.png"/><Relationship Id="rId5" Type="http://schemas.openxmlformats.org/officeDocument/2006/relationships/slide" Target="slide18.xml"/><Relationship Id="rId6" Type="http://schemas.openxmlformats.org/officeDocument/2006/relationships/slide" Target="slide8.xml"/><Relationship Id="rId7" Type="http://schemas.openxmlformats.org/officeDocument/2006/relationships/image" Target="../media/image8.jpeg"/><Relationship Id="rId8" Type="http://schemas.openxmlformats.org/officeDocument/2006/relationships/slide" Target="slide9.xml"/><Relationship Id="rId9" Type="http://schemas.openxmlformats.org/officeDocument/2006/relationships/image" Target="../media/image9.jpeg"/><Relationship Id="rId10" Type="http://schemas.openxmlformats.org/officeDocument/2006/relationships/image" Target="../media/image10.jpeg"/></Relationships>
</file>

<file path=ppt/slides/_rels/slide11.xml.rels><?xml version="1.0" encoding="UTF-8" standalone="yes"?>
<Relationships xmlns="http://schemas.openxmlformats.org/package/2006/relationships"><Relationship Id="rId11" Type="http://schemas.openxmlformats.org/officeDocument/2006/relationships/slide" Target="slide10.xml"/><Relationship Id="rId12" Type="http://schemas.openxmlformats.org/officeDocument/2006/relationships/image" Target="../media/image10.jpeg"/><Relationship Id="rId13" Type="http://schemas.openxmlformats.org/officeDocument/2006/relationships/slide" Target="slide24.xml"/><Relationship Id="rId1" Type="http://schemas.openxmlformats.org/officeDocument/2006/relationships/tags" Target="../tags/tag12.xml"/><Relationship Id="rId2" Type="http://schemas.openxmlformats.org/officeDocument/2006/relationships/slideLayout" Target="../slideLayouts/slideLayout12.xml"/><Relationship Id="rId3" Type="http://schemas.openxmlformats.org/officeDocument/2006/relationships/notesSlide" Target="../notesSlides/notesSlide11.xml"/><Relationship Id="rId4" Type="http://schemas.openxmlformats.org/officeDocument/2006/relationships/image" Target="../media/image5.png"/><Relationship Id="rId5" Type="http://schemas.openxmlformats.org/officeDocument/2006/relationships/slide" Target="slide22.xml"/><Relationship Id="rId6" Type="http://schemas.openxmlformats.org/officeDocument/2006/relationships/image" Target="../media/image11.jpeg"/><Relationship Id="rId7" Type="http://schemas.openxmlformats.org/officeDocument/2006/relationships/slide" Target="slide8.xml"/><Relationship Id="rId8" Type="http://schemas.openxmlformats.org/officeDocument/2006/relationships/image" Target="../media/image8.jpeg"/><Relationship Id="rId9" Type="http://schemas.openxmlformats.org/officeDocument/2006/relationships/slide" Target="slide9.xml"/><Relationship Id="rId10" Type="http://schemas.openxmlformats.org/officeDocument/2006/relationships/image" Target="../media/image9.jpeg"/></Relationships>
</file>

<file path=ppt/slides/_rels/slide12.xml.rels><?xml version="1.0" encoding="UTF-8" standalone="yes"?>
<Relationships xmlns="http://schemas.openxmlformats.org/package/2006/relationships"><Relationship Id="rId11" Type="http://schemas.openxmlformats.org/officeDocument/2006/relationships/slide" Target="slide13.xml"/><Relationship Id="rId12" Type="http://schemas.openxmlformats.org/officeDocument/2006/relationships/image" Target="../media/image6.png"/><Relationship Id="rId13" Type="http://schemas.openxmlformats.org/officeDocument/2006/relationships/slide" Target="slide24.xml"/><Relationship Id="rId14" Type="http://schemas.openxmlformats.org/officeDocument/2006/relationships/slide" Target="slide9.xml"/><Relationship Id="rId15" Type="http://schemas.openxmlformats.org/officeDocument/2006/relationships/image" Target="../media/image9.jpeg"/><Relationship Id="rId1" Type="http://schemas.openxmlformats.org/officeDocument/2006/relationships/tags" Target="../tags/tag13.xml"/><Relationship Id="rId2" Type="http://schemas.openxmlformats.org/officeDocument/2006/relationships/slideLayout" Target="../slideLayouts/slideLayout12.xml"/><Relationship Id="rId3" Type="http://schemas.openxmlformats.org/officeDocument/2006/relationships/notesSlide" Target="../notesSlides/notesSlide12.xml"/><Relationship Id="rId4" Type="http://schemas.openxmlformats.org/officeDocument/2006/relationships/image" Target="../media/image8.jpeg"/><Relationship Id="rId5" Type="http://schemas.openxmlformats.org/officeDocument/2006/relationships/slide" Target="slide10.xml"/><Relationship Id="rId6" Type="http://schemas.openxmlformats.org/officeDocument/2006/relationships/image" Target="../media/image10.jpeg"/><Relationship Id="rId7" Type="http://schemas.openxmlformats.org/officeDocument/2006/relationships/image" Target="../media/image5.png"/><Relationship Id="rId8" Type="http://schemas.openxmlformats.org/officeDocument/2006/relationships/slide" Target="slide8.xml"/><Relationship Id="rId9" Type="http://schemas.openxmlformats.org/officeDocument/2006/relationships/slide" Target="slide11.xml"/><Relationship Id="rId10" Type="http://schemas.openxmlformats.org/officeDocument/2006/relationships/image" Target="../media/image11.jpeg"/></Relationships>
</file>

<file path=ppt/slides/_rels/slide13.xml.rels><?xml version="1.0" encoding="UTF-8" standalone="yes"?>
<Relationships xmlns="http://schemas.openxmlformats.org/package/2006/relationships"><Relationship Id="rId11" Type="http://schemas.openxmlformats.org/officeDocument/2006/relationships/slide" Target="slide10.xml"/><Relationship Id="rId12" Type="http://schemas.openxmlformats.org/officeDocument/2006/relationships/image" Target="../media/image10.jpeg"/><Relationship Id="rId13" Type="http://schemas.openxmlformats.org/officeDocument/2006/relationships/slide" Target="slide11.xml"/><Relationship Id="rId14" Type="http://schemas.openxmlformats.org/officeDocument/2006/relationships/image" Target="../media/image11.jpeg"/><Relationship Id="rId15" Type="http://schemas.openxmlformats.org/officeDocument/2006/relationships/slide" Target="slide9.xml"/><Relationship Id="rId16" Type="http://schemas.openxmlformats.org/officeDocument/2006/relationships/image" Target="../media/image9.jpeg"/><Relationship Id="rId1" Type="http://schemas.openxmlformats.org/officeDocument/2006/relationships/tags" Target="../tags/tag14.xml"/><Relationship Id="rId2" Type="http://schemas.openxmlformats.org/officeDocument/2006/relationships/slideLayout" Target="../slideLayouts/slideLayout12.xml"/><Relationship Id="rId3" Type="http://schemas.openxmlformats.org/officeDocument/2006/relationships/notesSlide" Target="../notesSlides/notesSlide13.xml"/><Relationship Id="rId4" Type="http://schemas.openxmlformats.org/officeDocument/2006/relationships/image" Target="../media/image5.png"/><Relationship Id="rId5" Type="http://schemas.openxmlformats.org/officeDocument/2006/relationships/slide" Target="slide12.xml"/><Relationship Id="rId6" Type="http://schemas.openxmlformats.org/officeDocument/2006/relationships/slide" Target="slide8.xml"/><Relationship Id="rId7" Type="http://schemas.openxmlformats.org/officeDocument/2006/relationships/slide" Target="slide13.xml"/><Relationship Id="rId8" Type="http://schemas.openxmlformats.org/officeDocument/2006/relationships/image" Target="../media/image6.png"/><Relationship Id="rId9" Type="http://schemas.openxmlformats.org/officeDocument/2006/relationships/image" Target="../media/image8.jpeg"/><Relationship Id="rId10" Type="http://schemas.openxmlformats.org/officeDocument/2006/relationships/slide" Target="slide24.xml"/></Relationships>
</file>

<file path=ppt/slides/_rels/slide14.xml.rels><?xml version="1.0" encoding="UTF-8" standalone="yes"?>
<Relationships xmlns="http://schemas.openxmlformats.org/package/2006/relationships"><Relationship Id="rId11" Type="http://schemas.openxmlformats.org/officeDocument/2006/relationships/slide" Target="slide11.xml"/><Relationship Id="rId12" Type="http://schemas.openxmlformats.org/officeDocument/2006/relationships/image" Target="../media/image11.jpeg"/><Relationship Id="rId13" Type="http://schemas.openxmlformats.org/officeDocument/2006/relationships/slide" Target="slide17.xml"/><Relationship Id="rId14" Type="http://schemas.openxmlformats.org/officeDocument/2006/relationships/image" Target="../media/image6.png"/><Relationship Id="rId15" Type="http://schemas.openxmlformats.org/officeDocument/2006/relationships/slide" Target="slide16.xml"/><Relationship Id="rId16" Type="http://schemas.openxmlformats.org/officeDocument/2006/relationships/slide" Target="slide15.xml"/><Relationship Id="rId17" Type="http://schemas.openxmlformats.org/officeDocument/2006/relationships/slide" Target="slide24.xml"/><Relationship Id="rId1" Type="http://schemas.openxmlformats.org/officeDocument/2006/relationships/tags" Target="../tags/tag15.xml"/><Relationship Id="rId2" Type="http://schemas.openxmlformats.org/officeDocument/2006/relationships/slideLayout" Target="../slideLayouts/slideLayout12.xml"/><Relationship Id="rId3" Type="http://schemas.openxmlformats.org/officeDocument/2006/relationships/notesSlide" Target="../notesSlides/notesSlide14.xml"/><Relationship Id="rId4" Type="http://schemas.openxmlformats.org/officeDocument/2006/relationships/image" Target="../media/image5.png"/><Relationship Id="rId5" Type="http://schemas.openxmlformats.org/officeDocument/2006/relationships/slide" Target="slide9.xml"/><Relationship Id="rId6" Type="http://schemas.openxmlformats.org/officeDocument/2006/relationships/slide" Target="slide8.xml"/><Relationship Id="rId7" Type="http://schemas.openxmlformats.org/officeDocument/2006/relationships/image" Target="../media/image8.jpeg"/><Relationship Id="rId8" Type="http://schemas.openxmlformats.org/officeDocument/2006/relationships/image" Target="../media/image9.jpeg"/><Relationship Id="rId9" Type="http://schemas.openxmlformats.org/officeDocument/2006/relationships/slide" Target="slide10.xml"/><Relationship Id="rId10" Type="http://schemas.openxmlformats.org/officeDocument/2006/relationships/image" Target="../media/image10.jpeg"/></Relationships>
</file>

<file path=ppt/slides/_rels/slide15.xml.rels><?xml version="1.0" encoding="UTF-8" standalone="yes"?>
<Relationships xmlns="http://schemas.openxmlformats.org/package/2006/relationships"><Relationship Id="rId11" Type="http://schemas.openxmlformats.org/officeDocument/2006/relationships/slide" Target="slide10.xml"/><Relationship Id="rId12" Type="http://schemas.openxmlformats.org/officeDocument/2006/relationships/image" Target="../media/image10.jpeg"/><Relationship Id="rId13" Type="http://schemas.openxmlformats.org/officeDocument/2006/relationships/slide" Target="slide11.xml"/><Relationship Id="rId14" Type="http://schemas.openxmlformats.org/officeDocument/2006/relationships/image" Target="../media/image11.jpeg"/><Relationship Id="rId15" Type="http://schemas.openxmlformats.org/officeDocument/2006/relationships/slide" Target="slide17.xml"/><Relationship Id="rId16" Type="http://schemas.openxmlformats.org/officeDocument/2006/relationships/image" Target="../media/image6.png"/><Relationship Id="rId17" Type="http://schemas.openxmlformats.org/officeDocument/2006/relationships/slide" Target="slide16.xml"/><Relationship Id="rId18" Type="http://schemas.openxmlformats.org/officeDocument/2006/relationships/slide" Target="slide15.xml"/><Relationship Id="rId1" Type="http://schemas.openxmlformats.org/officeDocument/2006/relationships/tags" Target="../tags/tag16.xml"/><Relationship Id="rId2" Type="http://schemas.openxmlformats.org/officeDocument/2006/relationships/slideLayout" Target="../slideLayouts/slideLayout12.xml"/><Relationship Id="rId3" Type="http://schemas.openxmlformats.org/officeDocument/2006/relationships/notesSlide" Target="../notesSlides/notesSlide15.xml"/><Relationship Id="rId4" Type="http://schemas.openxmlformats.org/officeDocument/2006/relationships/image" Target="../media/image5.png"/><Relationship Id="rId5" Type="http://schemas.openxmlformats.org/officeDocument/2006/relationships/slide" Target="slide9.xml"/><Relationship Id="rId6" Type="http://schemas.openxmlformats.org/officeDocument/2006/relationships/slide" Target="slide14.xml"/><Relationship Id="rId7" Type="http://schemas.openxmlformats.org/officeDocument/2006/relationships/image" Target="../media/image9.jpeg"/><Relationship Id="rId8" Type="http://schemas.openxmlformats.org/officeDocument/2006/relationships/slide" Target="slide24.xml"/><Relationship Id="rId9" Type="http://schemas.openxmlformats.org/officeDocument/2006/relationships/slide" Target="slide8.xml"/><Relationship Id="rId10" Type="http://schemas.openxmlformats.org/officeDocument/2006/relationships/image" Target="../media/image8.jpeg"/></Relationships>
</file>

<file path=ppt/slides/_rels/slide16.xml.rels><?xml version="1.0" encoding="UTF-8" standalone="yes"?>
<Relationships xmlns="http://schemas.openxmlformats.org/package/2006/relationships"><Relationship Id="rId11" Type="http://schemas.openxmlformats.org/officeDocument/2006/relationships/slide" Target="slide10.xml"/><Relationship Id="rId12" Type="http://schemas.openxmlformats.org/officeDocument/2006/relationships/image" Target="../media/image10.jpeg"/><Relationship Id="rId13" Type="http://schemas.openxmlformats.org/officeDocument/2006/relationships/slide" Target="slide11.xml"/><Relationship Id="rId14" Type="http://schemas.openxmlformats.org/officeDocument/2006/relationships/image" Target="../media/image11.jpeg"/><Relationship Id="rId15" Type="http://schemas.openxmlformats.org/officeDocument/2006/relationships/slide" Target="slide17.xml"/><Relationship Id="rId16" Type="http://schemas.openxmlformats.org/officeDocument/2006/relationships/image" Target="../media/image6.png"/><Relationship Id="rId17" Type="http://schemas.openxmlformats.org/officeDocument/2006/relationships/slide" Target="slide16.xml"/><Relationship Id="rId18" Type="http://schemas.openxmlformats.org/officeDocument/2006/relationships/slide" Target="slide15.xml"/><Relationship Id="rId1" Type="http://schemas.openxmlformats.org/officeDocument/2006/relationships/tags" Target="../tags/tag17.xml"/><Relationship Id="rId2" Type="http://schemas.openxmlformats.org/officeDocument/2006/relationships/slideLayout" Target="../slideLayouts/slideLayout12.xml"/><Relationship Id="rId3" Type="http://schemas.openxmlformats.org/officeDocument/2006/relationships/notesSlide" Target="../notesSlides/notesSlide16.xml"/><Relationship Id="rId4" Type="http://schemas.openxmlformats.org/officeDocument/2006/relationships/image" Target="../media/image5.png"/><Relationship Id="rId5" Type="http://schemas.openxmlformats.org/officeDocument/2006/relationships/slide" Target="slide9.xml"/><Relationship Id="rId6" Type="http://schemas.openxmlformats.org/officeDocument/2006/relationships/slide" Target="slide14.xml"/><Relationship Id="rId7" Type="http://schemas.openxmlformats.org/officeDocument/2006/relationships/image" Target="../media/image9.jpeg"/><Relationship Id="rId8" Type="http://schemas.openxmlformats.org/officeDocument/2006/relationships/slide" Target="slide24.xml"/><Relationship Id="rId9" Type="http://schemas.openxmlformats.org/officeDocument/2006/relationships/slide" Target="slide8.xml"/><Relationship Id="rId10" Type="http://schemas.openxmlformats.org/officeDocument/2006/relationships/image" Target="../media/image8.jpeg"/></Relationships>
</file>

<file path=ppt/slides/_rels/slide17.xml.rels><?xml version="1.0" encoding="UTF-8" standalone="yes"?>
<Relationships xmlns="http://schemas.openxmlformats.org/package/2006/relationships"><Relationship Id="rId11" Type="http://schemas.openxmlformats.org/officeDocument/2006/relationships/slide" Target="slide10.xml"/><Relationship Id="rId12" Type="http://schemas.openxmlformats.org/officeDocument/2006/relationships/image" Target="../media/image10.jpeg"/><Relationship Id="rId13" Type="http://schemas.openxmlformats.org/officeDocument/2006/relationships/slide" Target="slide11.xml"/><Relationship Id="rId14" Type="http://schemas.openxmlformats.org/officeDocument/2006/relationships/image" Target="../media/image11.jpeg"/><Relationship Id="rId15" Type="http://schemas.openxmlformats.org/officeDocument/2006/relationships/slide" Target="slide17.xml"/><Relationship Id="rId16" Type="http://schemas.openxmlformats.org/officeDocument/2006/relationships/image" Target="../media/image6.png"/><Relationship Id="rId17" Type="http://schemas.openxmlformats.org/officeDocument/2006/relationships/slide" Target="slide16.xml"/><Relationship Id="rId18" Type="http://schemas.openxmlformats.org/officeDocument/2006/relationships/slide" Target="slide15.xml"/><Relationship Id="rId1" Type="http://schemas.openxmlformats.org/officeDocument/2006/relationships/tags" Target="../tags/tag18.xml"/><Relationship Id="rId2" Type="http://schemas.openxmlformats.org/officeDocument/2006/relationships/slideLayout" Target="../slideLayouts/slideLayout12.xml"/><Relationship Id="rId3" Type="http://schemas.openxmlformats.org/officeDocument/2006/relationships/notesSlide" Target="../notesSlides/notesSlide17.xml"/><Relationship Id="rId4" Type="http://schemas.openxmlformats.org/officeDocument/2006/relationships/image" Target="../media/image5.png"/><Relationship Id="rId5" Type="http://schemas.openxmlformats.org/officeDocument/2006/relationships/slide" Target="slide14.xml"/><Relationship Id="rId6" Type="http://schemas.openxmlformats.org/officeDocument/2006/relationships/slide" Target="slide9.xml"/><Relationship Id="rId7" Type="http://schemas.openxmlformats.org/officeDocument/2006/relationships/image" Target="../media/image9.jpeg"/><Relationship Id="rId8" Type="http://schemas.openxmlformats.org/officeDocument/2006/relationships/slide" Target="slide24.xml"/><Relationship Id="rId9" Type="http://schemas.openxmlformats.org/officeDocument/2006/relationships/slide" Target="slide8.xml"/><Relationship Id="rId10" Type="http://schemas.openxmlformats.org/officeDocument/2006/relationships/image" Target="../media/image8.jpeg"/></Relationships>
</file>

<file path=ppt/slides/_rels/slide18.xml.rels><?xml version="1.0" encoding="UTF-8" standalone="yes"?>
<Relationships xmlns="http://schemas.openxmlformats.org/package/2006/relationships"><Relationship Id="rId11" Type="http://schemas.openxmlformats.org/officeDocument/2006/relationships/slide" Target="slide11.xml"/><Relationship Id="rId12" Type="http://schemas.openxmlformats.org/officeDocument/2006/relationships/image" Target="../media/image11.jpeg"/><Relationship Id="rId13" Type="http://schemas.openxmlformats.org/officeDocument/2006/relationships/slide" Target="slide21.xml"/><Relationship Id="rId14" Type="http://schemas.openxmlformats.org/officeDocument/2006/relationships/image" Target="../media/image6.png"/><Relationship Id="rId15" Type="http://schemas.openxmlformats.org/officeDocument/2006/relationships/slide" Target="slide20.xml"/><Relationship Id="rId16" Type="http://schemas.openxmlformats.org/officeDocument/2006/relationships/slide" Target="slide19.xml"/><Relationship Id="rId17" Type="http://schemas.openxmlformats.org/officeDocument/2006/relationships/slide" Target="slide24.xml"/><Relationship Id="rId1" Type="http://schemas.openxmlformats.org/officeDocument/2006/relationships/tags" Target="../tags/tag19.xml"/><Relationship Id="rId2" Type="http://schemas.openxmlformats.org/officeDocument/2006/relationships/slideLayout" Target="../slideLayouts/slideLayout12.xml"/><Relationship Id="rId3" Type="http://schemas.openxmlformats.org/officeDocument/2006/relationships/notesSlide" Target="../notesSlides/notesSlide18.xml"/><Relationship Id="rId4" Type="http://schemas.openxmlformats.org/officeDocument/2006/relationships/image" Target="../media/image5.png"/><Relationship Id="rId5" Type="http://schemas.openxmlformats.org/officeDocument/2006/relationships/slide" Target="slide10.xml"/><Relationship Id="rId6" Type="http://schemas.openxmlformats.org/officeDocument/2006/relationships/slide" Target="slide8.xml"/><Relationship Id="rId7" Type="http://schemas.openxmlformats.org/officeDocument/2006/relationships/image" Target="../media/image8.jpeg"/><Relationship Id="rId8" Type="http://schemas.openxmlformats.org/officeDocument/2006/relationships/slide" Target="slide9.xml"/><Relationship Id="rId9" Type="http://schemas.openxmlformats.org/officeDocument/2006/relationships/image" Target="../media/image9.jpeg"/><Relationship Id="rId10" Type="http://schemas.openxmlformats.org/officeDocument/2006/relationships/image" Target="../media/image10.jpeg"/></Relationships>
</file>

<file path=ppt/slides/_rels/slide19.xml.rels><?xml version="1.0" encoding="UTF-8" standalone="yes"?>
<Relationships xmlns="http://schemas.openxmlformats.org/package/2006/relationships"><Relationship Id="rId11" Type="http://schemas.openxmlformats.org/officeDocument/2006/relationships/slide" Target="slide9.xml"/><Relationship Id="rId12" Type="http://schemas.openxmlformats.org/officeDocument/2006/relationships/image" Target="../media/image9.jpeg"/><Relationship Id="rId13" Type="http://schemas.openxmlformats.org/officeDocument/2006/relationships/slide" Target="slide11.xml"/><Relationship Id="rId14" Type="http://schemas.openxmlformats.org/officeDocument/2006/relationships/image" Target="../media/image11.jpeg"/><Relationship Id="rId15" Type="http://schemas.openxmlformats.org/officeDocument/2006/relationships/slide" Target="slide21.xml"/><Relationship Id="rId16" Type="http://schemas.openxmlformats.org/officeDocument/2006/relationships/image" Target="../media/image6.png"/><Relationship Id="rId17" Type="http://schemas.openxmlformats.org/officeDocument/2006/relationships/slide" Target="slide20.xml"/><Relationship Id="rId18" Type="http://schemas.openxmlformats.org/officeDocument/2006/relationships/slide" Target="slide19.xml"/><Relationship Id="rId1" Type="http://schemas.openxmlformats.org/officeDocument/2006/relationships/tags" Target="../tags/tag20.xml"/><Relationship Id="rId2" Type="http://schemas.openxmlformats.org/officeDocument/2006/relationships/slideLayout" Target="../slideLayouts/slideLayout12.xml"/><Relationship Id="rId3" Type="http://schemas.openxmlformats.org/officeDocument/2006/relationships/notesSlide" Target="../notesSlides/notesSlide19.xml"/><Relationship Id="rId4" Type="http://schemas.openxmlformats.org/officeDocument/2006/relationships/image" Target="../media/image5.png"/><Relationship Id="rId5" Type="http://schemas.openxmlformats.org/officeDocument/2006/relationships/slide" Target="slide10.xml"/><Relationship Id="rId6" Type="http://schemas.openxmlformats.org/officeDocument/2006/relationships/slide" Target="slide18.xml"/><Relationship Id="rId7" Type="http://schemas.openxmlformats.org/officeDocument/2006/relationships/image" Target="../media/image10.jpeg"/><Relationship Id="rId8" Type="http://schemas.openxmlformats.org/officeDocument/2006/relationships/slide" Target="slide24.xml"/><Relationship Id="rId9" Type="http://schemas.openxmlformats.org/officeDocument/2006/relationships/slide" Target="slide8.xml"/><Relationship Id="rId10"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7.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1" Type="http://schemas.openxmlformats.org/officeDocument/2006/relationships/slide" Target="slide9.xml"/><Relationship Id="rId12" Type="http://schemas.openxmlformats.org/officeDocument/2006/relationships/image" Target="../media/image9.jpeg"/><Relationship Id="rId13" Type="http://schemas.openxmlformats.org/officeDocument/2006/relationships/slide" Target="slide11.xml"/><Relationship Id="rId14" Type="http://schemas.openxmlformats.org/officeDocument/2006/relationships/image" Target="../media/image11.jpeg"/><Relationship Id="rId15" Type="http://schemas.openxmlformats.org/officeDocument/2006/relationships/slide" Target="slide21.xml"/><Relationship Id="rId16" Type="http://schemas.openxmlformats.org/officeDocument/2006/relationships/image" Target="../media/image6.png"/><Relationship Id="rId17" Type="http://schemas.openxmlformats.org/officeDocument/2006/relationships/slide" Target="slide20.xml"/><Relationship Id="rId18" Type="http://schemas.openxmlformats.org/officeDocument/2006/relationships/slide" Target="slide19.xml"/><Relationship Id="rId1" Type="http://schemas.openxmlformats.org/officeDocument/2006/relationships/tags" Target="../tags/tag21.xml"/><Relationship Id="rId2" Type="http://schemas.openxmlformats.org/officeDocument/2006/relationships/slideLayout" Target="../slideLayouts/slideLayout12.xml"/><Relationship Id="rId3" Type="http://schemas.openxmlformats.org/officeDocument/2006/relationships/notesSlide" Target="../notesSlides/notesSlide20.xml"/><Relationship Id="rId4" Type="http://schemas.openxmlformats.org/officeDocument/2006/relationships/image" Target="../media/image5.png"/><Relationship Id="rId5" Type="http://schemas.openxmlformats.org/officeDocument/2006/relationships/slide" Target="slide10.xml"/><Relationship Id="rId6" Type="http://schemas.openxmlformats.org/officeDocument/2006/relationships/slide" Target="slide18.xml"/><Relationship Id="rId7" Type="http://schemas.openxmlformats.org/officeDocument/2006/relationships/image" Target="../media/image10.jpeg"/><Relationship Id="rId8" Type="http://schemas.openxmlformats.org/officeDocument/2006/relationships/slide" Target="slide24.xml"/><Relationship Id="rId9" Type="http://schemas.openxmlformats.org/officeDocument/2006/relationships/slide" Target="slide8.xml"/><Relationship Id="rId10" Type="http://schemas.openxmlformats.org/officeDocument/2006/relationships/image" Target="../media/image8.jpeg"/></Relationships>
</file>

<file path=ppt/slides/_rels/slide21.xml.rels><?xml version="1.0" encoding="UTF-8" standalone="yes"?>
<Relationships xmlns="http://schemas.openxmlformats.org/package/2006/relationships"><Relationship Id="rId11" Type="http://schemas.openxmlformats.org/officeDocument/2006/relationships/slide" Target="slide9.xml"/><Relationship Id="rId12" Type="http://schemas.openxmlformats.org/officeDocument/2006/relationships/image" Target="../media/image9.jpeg"/><Relationship Id="rId13" Type="http://schemas.openxmlformats.org/officeDocument/2006/relationships/slide" Target="slide11.xml"/><Relationship Id="rId14" Type="http://schemas.openxmlformats.org/officeDocument/2006/relationships/image" Target="../media/image11.jpeg"/><Relationship Id="rId15" Type="http://schemas.openxmlformats.org/officeDocument/2006/relationships/slide" Target="slide21.xml"/><Relationship Id="rId16" Type="http://schemas.openxmlformats.org/officeDocument/2006/relationships/image" Target="../media/image6.png"/><Relationship Id="rId17" Type="http://schemas.openxmlformats.org/officeDocument/2006/relationships/slide" Target="slide20.xml"/><Relationship Id="rId18" Type="http://schemas.openxmlformats.org/officeDocument/2006/relationships/slide" Target="slide19.xml"/><Relationship Id="rId1" Type="http://schemas.openxmlformats.org/officeDocument/2006/relationships/tags" Target="../tags/tag22.xml"/><Relationship Id="rId2" Type="http://schemas.openxmlformats.org/officeDocument/2006/relationships/slideLayout" Target="../slideLayouts/slideLayout12.xml"/><Relationship Id="rId3" Type="http://schemas.openxmlformats.org/officeDocument/2006/relationships/notesSlide" Target="../notesSlides/notesSlide21.xml"/><Relationship Id="rId4" Type="http://schemas.openxmlformats.org/officeDocument/2006/relationships/image" Target="../media/image5.png"/><Relationship Id="rId5" Type="http://schemas.openxmlformats.org/officeDocument/2006/relationships/slide" Target="slide18.xml"/><Relationship Id="rId6" Type="http://schemas.openxmlformats.org/officeDocument/2006/relationships/slide" Target="slide10.xml"/><Relationship Id="rId7" Type="http://schemas.openxmlformats.org/officeDocument/2006/relationships/image" Target="../media/image10.jpeg"/><Relationship Id="rId8" Type="http://schemas.openxmlformats.org/officeDocument/2006/relationships/slide" Target="slide24.xml"/><Relationship Id="rId9" Type="http://schemas.openxmlformats.org/officeDocument/2006/relationships/slide" Target="slide8.xml"/><Relationship Id="rId10" Type="http://schemas.openxmlformats.org/officeDocument/2006/relationships/image" Target="../media/image8.jpeg"/></Relationships>
</file>

<file path=ppt/slides/_rels/slide22.xml.rels><?xml version="1.0" encoding="UTF-8" standalone="yes"?>
<Relationships xmlns="http://schemas.openxmlformats.org/package/2006/relationships"><Relationship Id="rId11" Type="http://schemas.openxmlformats.org/officeDocument/2006/relationships/image" Target="../media/image10.jpeg"/><Relationship Id="rId12" Type="http://schemas.openxmlformats.org/officeDocument/2006/relationships/image" Target="../media/image11.jpeg"/><Relationship Id="rId13" Type="http://schemas.openxmlformats.org/officeDocument/2006/relationships/slide" Target="slide23.xml"/><Relationship Id="rId14" Type="http://schemas.openxmlformats.org/officeDocument/2006/relationships/image" Target="../media/image6.png"/><Relationship Id="rId15" Type="http://schemas.openxmlformats.org/officeDocument/2006/relationships/slide" Target="slide24.xml"/><Relationship Id="rId1" Type="http://schemas.openxmlformats.org/officeDocument/2006/relationships/tags" Target="../tags/tag23.xml"/><Relationship Id="rId2" Type="http://schemas.openxmlformats.org/officeDocument/2006/relationships/slideLayout" Target="../slideLayouts/slideLayout12.xml"/><Relationship Id="rId3" Type="http://schemas.openxmlformats.org/officeDocument/2006/relationships/notesSlide" Target="../notesSlides/notesSlide22.xml"/><Relationship Id="rId4" Type="http://schemas.openxmlformats.org/officeDocument/2006/relationships/image" Target="../media/image5.png"/><Relationship Id="rId5" Type="http://schemas.openxmlformats.org/officeDocument/2006/relationships/slide" Target="slide11.xml"/><Relationship Id="rId6" Type="http://schemas.openxmlformats.org/officeDocument/2006/relationships/slide" Target="slide8.xml"/><Relationship Id="rId7" Type="http://schemas.openxmlformats.org/officeDocument/2006/relationships/image" Target="../media/image8.jpeg"/><Relationship Id="rId8" Type="http://schemas.openxmlformats.org/officeDocument/2006/relationships/slide" Target="slide9.xml"/><Relationship Id="rId9" Type="http://schemas.openxmlformats.org/officeDocument/2006/relationships/image" Target="../media/image9.jpeg"/><Relationship Id="rId10" Type="http://schemas.openxmlformats.org/officeDocument/2006/relationships/slide" Target="slide10.xml"/></Relationships>
</file>

<file path=ppt/slides/_rels/slide23.xml.rels><?xml version="1.0" encoding="UTF-8" standalone="yes"?>
<Relationships xmlns="http://schemas.openxmlformats.org/package/2006/relationships"><Relationship Id="rId11" Type="http://schemas.openxmlformats.org/officeDocument/2006/relationships/slide" Target="slide9.xml"/><Relationship Id="rId12" Type="http://schemas.openxmlformats.org/officeDocument/2006/relationships/image" Target="../media/image9.jpeg"/><Relationship Id="rId13" Type="http://schemas.openxmlformats.org/officeDocument/2006/relationships/slide" Target="slide10.xml"/><Relationship Id="rId14" Type="http://schemas.openxmlformats.org/officeDocument/2006/relationships/image" Target="../media/image10.jpeg"/><Relationship Id="rId15" Type="http://schemas.openxmlformats.org/officeDocument/2006/relationships/slide" Target="slide23.xml"/><Relationship Id="rId16" Type="http://schemas.openxmlformats.org/officeDocument/2006/relationships/image" Target="../media/image6.png"/><Relationship Id="rId1" Type="http://schemas.openxmlformats.org/officeDocument/2006/relationships/tags" Target="../tags/tag24.xml"/><Relationship Id="rId2" Type="http://schemas.openxmlformats.org/officeDocument/2006/relationships/slideLayout" Target="../slideLayouts/slideLayout12.xml"/><Relationship Id="rId3" Type="http://schemas.openxmlformats.org/officeDocument/2006/relationships/notesSlide" Target="../notesSlides/notesSlide23.xml"/><Relationship Id="rId4" Type="http://schemas.openxmlformats.org/officeDocument/2006/relationships/image" Target="../media/image5.png"/><Relationship Id="rId5" Type="http://schemas.openxmlformats.org/officeDocument/2006/relationships/slide" Target="slide22.xml"/><Relationship Id="rId6" Type="http://schemas.openxmlformats.org/officeDocument/2006/relationships/slide" Target="slide11.xml"/><Relationship Id="rId7" Type="http://schemas.openxmlformats.org/officeDocument/2006/relationships/image" Target="../media/image11.jpeg"/><Relationship Id="rId8" Type="http://schemas.openxmlformats.org/officeDocument/2006/relationships/slide" Target="slide24.xml"/><Relationship Id="rId9" Type="http://schemas.openxmlformats.org/officeDocument/2006/relationships/slide" Target="slide8.xml"/><Relationship Id="rId10"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video" Target="../media/media1.m4v"/><Relationship Id="rId4" Type="http://schemas.openxmlformats.org/officeDocument/2006/relationships/slideLayout" Target="../slideLayouts/slideLayout7.xml"/><Relationship Id="rId5" Type="http://schemas.openxmlformats.org/officeDocument/2006/relationships/notesSlide" Target="../notesSlides/notesSlide24.xml"/><Relationship Id="rId6" Type="http://schemas.openxmlformats.org/officeDocument/2006/relationships/image" Target="../media/image12.png"/><Relationship Id="rId1" Type="http://schemas.openxmlformats.org/officeDocument/2006/relationships/tags" Target="../tags/tag25.xml"/><Relationship Id="rId2" Type="http://schemas.microsoft.com/office/2007/relationships/media" Target="../media/media1.m4v"/></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image" Target="../media/image13.jpeg"/><Relationship Id="rId1" Type="http://schemas.openxmlformats.org/officeDocument/2006/relationships/tags" Target="../tags/tag26.xml"/><Relationship Id="rId2"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image" Target="../media/image14.jpeg"/><Relationship Id="rId1" Type="http://schemas.openxmlformats.org/officeDocument/2006/relationships/tags" Target="../tags/tag27.xml"/><Relationship Id="rId2"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image" Target="../media/image15.jpeg"/><Relationship Id="rId1" Type="http://schemas.openxmlformats.org/officeDocument/2006/relationships/tags" Target="../tags/tag28.xml"/><Relationship Id="rId2"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4" Type="http://schemas.openxmlformats.org/officeDocument/2006/relationships/image" Target="../media/image16.jpeg"/><Relationship Id="rId1" Type="http://schemas.openxmlformats.org/officeDocument/2006/relationships/tags" Target="../tags/tag29.xml"/><Relationship Id="rId2"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4" Type="http://schemas.openxmlformats.org/officeDocument/2006/relationships/image" Target="../media/image17.png"/><Relationship Id="rId1" Type="http://schemas.openxmlformats.org/officeDocument/2006/relationships/tags" Target="../tags/tag30.xml"/><Relationship Id="rId2"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slide" Target="slide4.xml"/><Relationship Id="rId5" Type="http://schemas.openxmlformats.org/officeDocument/2006/relationships/image" Target="../media/image4.png"/><Relationship Id="rId1" Type="http://schemas.openxmlformats.org/officeDocument/2006/relationships/tags" Target="../tags/tag4.xml"/><Relationship Id="rId2"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tags" Target="../tags/tag31.xml"/><Relationship Id="rId2" Type="http://schemas.openxmlformats.org/officeDocument/2006/relationships/slideLayout" Target="../slideLayouts/slideLayout2.xml"/><Relationship Id="rId3"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5.png"/><Relationship Id="rId5" Type="http://schemas.openxmlformats.org/officeDocument/2006/relationships/slide" Target="slide6.xml"/><Relationship Id="rId6" Type="http://schemas.openxmlformats.org/officeDocument/2006/relationships/image" Target="../media/image6.png"/><Relationship Id="rId7" Type="http://schemas.openxmlformats.org/officeDocument/2006/relationships/slide" Target="slide5.xml"/><Relationship Id="rId8" Type="http://schemas.openxmlformats.org/officeDocument/2006/relationships/slide" Target="slide7.xml"/><Relationship Id="rId1" Type="http://schemas.openxmlformats.org/officeDocument/2006/relationships/tags" Target="../tags/tag5.xml"/><Relationship Id="rId2"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5.png"/><Relationship Id="rId5" Type="http://schemas.openxmlformats.org/officeDocument/2006/relationships/slide" Target="slide6.xml"/><Relationship Id="rId6" Type="http://schemas.openxmlformats.org/officeDocument/2006/relationships/image" Target="../media/image6.png"/><Relationship Id="rId7" Type="http://schemas.openxmlformats.org/officeDocument/2006/relationships/slide" Target="slide4.xml"/><Relationship Id="rId8" Type="http://schemas.openxmlformats.org/officeDocument/2006/relationships/slide" Target="slide7.xml"/><Relationship Id="rId1" Type="http://schemas.openxmlformats.org/officeDocument/2006/relationships/tags" Target="../tags/tag6.xml"/><Relationship Id="rId2"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5.png"/><Relationship Id="rId5" Type="http://schemas.openxmlformats.org/officeDocument/2006/relationships/slide" Target="slide4.xml"/><Relationship Id="rId6" Type="http://schemas.openxmlformats.org/officeDocument/2006/relationships/image" Target="../media/image6.png"/><Relationship Id="rId7" Type="http://schemas.openxmlformats.org/officeDocument/2006/relationships/slide" Target="slide5.xml"/><Relationship Id="rId8" Type="http://schemas.openxmlformats.org/officeDocument/2006/relationships/slide" Target="slide7.xml"/><Relationship Id="rId1" Type="http://schemas.openxmlformats.org/officeDocument/2006/relationships/tags" Target="../tags/tag7.xml"/><Relationship Id="rId2"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slide" Target="slide8.xml"/><Relationship Id="rId5" Type="http://schemas.openxmlformats.org/officeDocument/2006/relationships/image" Target="../media/image7.png"/><Relationship Id="rId1" Type="http://schemas.openxmlformats.org/officeDocument/2006/relationships/tags" Target="../tags/tag8.xml"/><Relationship Id="rId2"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1" Type="http://schemas.openxmlformats.org/officeDocument/2006/relationships/image" Target="../media/image11.jpeg"/><Relationship Id="rId12" Type="http://schemas.openxmlformats.org/officeDocument/2006/relationships/slide" Target="slide12.xml"/><Relationship Id="rId13" Type="http://schemas.openxmlformats.org/officeDocument/2006/relationships/slide" Target="slide24.xml"/><Relationship Id="rId1" Type="http://schemas.openxmlformats.org/officeDocument/2006/relationships/tags" Target="../tags/tag9.xml"/><Relationship Id="rId2" Type="http://schemas.openxmlformats.org/officeDocument/2006/relationships/slideLayout" Target="../slideLayouts/slideLayout12.xml"/><Relationship Id="rId3" Type="http://schemas.openxmlformats.org/officeDocument/2006/relationships/notesSlide" Target="../notesSlides/notesSlide8.xml"/><Relationship Id="rId4" Type="http://schemas.openxmlformats.org/officeDocument/2006/relationships/image" Target="../media/image8.jpeg"/><Relationship Id="rId5" Type="http://schemas.openxmlformats.org/officeDocument/2006/relationships/slide" Target="slide9.xml"/><Relationship Id="rId6" Type="http://schemas.openxmlformats.org/officeDocument/2006/relationships/image" Target="../media/image9.jpeg"/><Relationship Id="rId7" Type="http://schemas.openxmlformats.org/officeDocument/2006/relationships/slide" Target="slide10.xml"/><Relationship Id="rId8" Type="http://schemas.openxmlformats.org/officeDocument/2006/relationships/image" Target="../media/image10.jpeg"/><Relationship Id="rId9" Type="http://schemas.openxmlformats.org/officeDocument/2006/relationships/image" Target="../media/image5.png"/><Relationship Id="rId10" Type="http://schemas.openxmlformats.org/officeDocument/2006/relationships/slide" Target="slide11.xml"/></Relationships>
</file>

<file path=ppt/slides/_rels/slide9.xml.rels><?xml version="1.0" encoding="UTF-8" standalone="yes"?>
<Relationships xmlns="http://schemas.openxmlformats.org/package/2006/relationships"><Relationship Id="rId11" Type="http://schemas.openxmlformats.org/officeDocument/2006/relationships/slide" Target="slide11.xml"/><Relationship Id="rId12" Type="http://schemas.openxmlformats.org/officeDocument/2006/relationships/image" Target="../media/image11.jpeg"/><Relationship Id="rId13" Type="http://schemas.openxmlformats.org/officeDocument/2006/relationships/slide" Target="slide24.xml"/><Relationship Id="rId1" Type="http://schemas.openxmlformats.org/officeDocument/2006/relationships/tags" Target="../tags/tag10.xml"/><Relationship Id="rId2" Type="http://schemas.openxmlformats.org/officeDocument/2006/relationships/slideLayout" Target="../slideLayouts/slideLayout12.xml"/><Relationship Id="rId3" Type="http://schemas.openxmlformats.org/officeDocument/2006/relationships/notesSlide" Target="../notesSlides/notesSlide9.xml"/><Relationship Id="rId4" Type="http://schemas.openxmlformats.org/officeDocument/2006/relationships/image" Target="../media/image5.png"/><Relationship Id="rId5" Type="http://schemas.openxmlformats.org/officeDocument/2006/relationships/slide" Target="slide14.xml"/><Relationship Id="rId6" Type="http://schemas.openxmlformats.org/officeDocument/2006/relationships/slide" Target="slide8.xml"/><Relationship Id="rId7" Type="http://schemas.openxmlformats.org/officeDocument/2006/relationships/image" Target="../media/image8.jpeg"/><Relationship Id="rId8" Type="http://schemas.openxmlformats.org/officeDocument/2006/relationships/image" Target="../media/image9.jpeg"/><Relationship Id="rId9" Type="http://schemas.openxmlformats.org/officeDocument/2006/relationships/slide" Target="slide10.xml"/><Relationship Id="rId10"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Four: The Legal Use of Force</a:t>
            </a:r>
            <a:endParaRPr lang="en-US" dirty="0"/>
          </a:p>
        </p:txBody>
      </p:sp>
      <p:pic>
        <p:nvPicPr>
          <p:cNvPr id="125953" name="Picture 1" descr="Chapter 5.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7"/>
          <p:cNvSpPr/>
          <p:nvPr/>
        </p:nvSpPr>
        <p:spPr bwMode="auto">
          <a:xfrm>
            <a:off x="0" y="0"/>
            <a:ext cx="4584700" cy="6858000"/>
          </a:xfrm>
          <a:prstGeom prst="rect">
            <a:avLst/>
          </a:prstGeom>
          <a:solidFill>
            <a:schemeClr val="tx1">
              <a:alpha val="5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9" name="Rectangle 2"/>
          <p:cNvSpPr>
            <a:spLocks/>
          </p:cNvSpPr>
          <p:nvPr/>
        </p:nvSpPr>
        <p:spPr bwMode="auto">
          <a:xfrm>
            <a:off x="228600" y="457200"/>
            <a:ext cx="7251700" cy="62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3600" dirty="0">
                <a:solidFill>
                  <a:srgbClr val="FFFFFF"/>
                </a:solidFill>
                <a:latin typeface="Palatino Linotype" panose="02040502050505030304" pitchFamily="18" charset="0"/>
                <a:ea typeface="ＭＳ Ｐゴシック" charset="0"/>
                <a:cs typeface="Arial" panose="020B0604020202020204" pitchFamily="34" charset="0"/>
              </a:rPr>
              <a:t>Lesson </a:t>
            </a:r>
            <a:r>
              <a:rPr lang="en-US" sz="3600" dirty="0" smtClean="0">
                <a:solidFill>
                  <a:srgbClr val="FFFFFF"/>
                </a:solidFill>
                <a:latin typeface="Palatino Linotype" panose="02040502050505030304" pitchFamily="18" charset="0"/>
                <a:ea typeface="ＭＳ Ｐゴシック" charset="0"/>
                <a:cs typeface="Arial" panose="020B0604020202020204" pitchFamily="34" charset="0"/>
              </a:rPr>
              <a:t>Four</a:t>
            </a:r>
            <a:endParaRPr lang="en-US" sz="3600" dirty="0">
              <a:solidFill>
                <a:srgbClr val="FFFFFF"/>
              </a:solidFill>
              <a:latin typeface="Palatino Linotype" panose="02040502050505030304" pitchFamily="18" charset="0"/>
              <a:ea typeface="ＭＳ Ｐゴシック" charset="0"/>
              <a:cs typeface="Arial" panose="020B0604020202020204" pitchFamily="34" charset="0"/>
            </a:endParaRPr>
          </a:p>
        </p:txBody>
      </p:sp>
      <p:sp>
        <p:nvSpPr>
          <p:cNvPr id="10" name="Rectangle 3"/>
          <p:cNvSpPr>
            <a:spLocks/>
          </p:cNvSpPr>
          <p:nvPr/>
        </p:nvSpPr>
        <p:spPr bwMode="auto">
          <a:xfrm>
            <a:off x="228600" y="1181100"/>
            <a:ext cx="4572000" cy="2171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lnSpc>
                <a:spcPts val="3600"/>
              </a:lnSpc>
              <a:defRPr/>
            </a:pPr>
            <a:r>
              <a:rPr lang="en-US" sz="3600" b="1" dirty="0" smtClean="0">
                <a:solidFill>
                  <a:schemeClr val="bg1"/>
                </a:solidFill>
                <a:latin typeface="Helvetica" panose="020B0604020202020204" pitchFamily="34" charset="0"/>
                <a:ea typeface="ＭＳ Ｐゴシック" charset="0"/>
                <a:cs typeface="Helvetica" panose="020B0604020202020204" pitchFamily="34" charset="0"/>
                <a:sym typeface="Arial Bold" charset="0"/>
              </a:rPr>
              <a:t>The Legal Use of Force</a:t>
            </a:r>
            <a:endParaRPr lang="en-US" sz="3600" b="1" dirty="0">
              <a:solidFill>
                <a:schemeClr val="bg1"/>
              </a:solidFill>
              <a:latin typeface="Helvetica" panose="020B0604020202020204" pitchFamily="34" charset="0"/>
              <a:ea typeface="ＭＳ Ｐゴシック" charset="0"/>
              <a:cs typeface="Helvetica" panose="020B0604020202020204" pitchFamily="34" charset="0"/>
              <a:sym typeface="Arial Bold"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1" name="Shape 101"/>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p>
            <a:pPr lvl="0" algn="l">
              <a:defRPr sz="1800" cap="none">
                <a:solidFill>
                  <a:srgbClr val="000000"/>
                </a:solidFill>
              </a:defRPr>
            </a:pPr>
            <a:r>
              <a:rPr sz="1687" b="1" dirty="0">
                <a:solidFill>
                  <a:schemeClr val="bg1"/>
                </a:solidFill>
                <a:latin typeface="Gill Sans"/>
                <a:ea typeface="Gill Sans"/>
                <a:cs typeface="Gill Sans"/>
                <a:sym typeface="Gill Sans"/>
              </a:rPr>
              <a:t>No </a:t>
            </a:r>
            <a:r>
              <a:rPr lang="en-US" sz="1687" b="1" dirty="0" smtClean="0">
                <a:solidFill>
                  <a:schemeClr val="bg1"/>
                </a:solidFill>
                <a:latin typeface="Gill Sans"/>
                <a:ea typeface="Gill Sans"/>
                <a:cs typeface="Gill Sans"/>
                <a:sym typeface="Gill Sans"/>
              </a:rPr>
              <a:t>Lesser </a:t>
            </a:r>
            <a:r>
              <a:rPr sz="1687" b="1" dirty="0" smtClean="0">
                <a:solidFill>
                  <a:schemeClr val="bg1"/>
                </a:solidFill>
                <a:latin typeface="Gill Sans"/>
                <a:ea typeface="Gill Sans"/>
                <a:cs typeface="Gill Sans"/>
                <a:sym typeface="Gill Sans"/>
              </a:rPr>
              <a:t>Force </a:t>
            </a:r>
            <a:r>
              <a:rPr sz="1687" b="1" dirty="0">
                <a:solidFill>
                  <a:schemeClr val="bg1"/>
                </a:solidFill>
                <a:latin typeface="Gill Sans"/>
                <a:ea typeface="Gill Sans"/>
                <a:cs typeface="Gill Sans"/>
                <a:sym typeface="Gill Sans"/>
              </a:rPr>
              <a:t>is Sufficient or Available to Stop the Threat</a:t>
            </a:r>
            <a:endParaRPr sz="1266" b="1" dirty="0">
              <a:solidFill>
                <a:schemeClr val="bg1"/>
              </a:solidFill>
              <a:latin typeface="Gill Sans"/>
              <a:ea typeface="Gill Sans"/>
              <a:cs typeface="Gill Sans"/>
              <a:sym typeface="Gill Sans"/>
            </a:endParaRPr>
          </a:p>
          <a:p>
            <a:pPr lvl="0" algn="l">
              <a:defRPr sz="1800" cap="none">
                <a:solidFill>
                  <a:srgbClr val="000000"/>
                </a:solidFill>
              </a:defRPr>
            </a:pPr>
            <a:endParaRPr sz="1125" b="1" dirty="0">
              <a:solidFill>
                <a:schemeClr val="bg1"/>
              </a:solidFill>
              <a:latin typeface="Gill Sans"/>
              <a:ea typeface="Gill Sans"/>
              <a:cs typeface="Gill Sans"/>
              <a:sym typeface="Gill Sans"/>
            </a:endParaRPr>
          </a:p>
          <a:p>
            <a:pPr lvl="0" algn="l">
              <a:defRPr sz="1800" cap="none">
                <a:solidFill>
                  <a:srgbClr val="000000"/>
                </a:solidFill>
              </a:defRPr>
            </a:pPr>
            <a:r>
              <a:rPr sz="1200" b="1" dirty="0">
                <a:solidFill>
                  <a:schemeClr val="bg1"/>
                </a:solidFill>
                <a:latin typeface="Gill Sans"/>
                <a:ea typeface="Gill Sans"/>
                <a:cs typeface="Gill Sans"/>
                <a:sym typeface="Gill Sans"/>
              </a:rPr>
              <a:t>What it Usually Means:</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If you can stop a threat with something less than deadly force, you are required to.  For example, if a reasonable person would have expected that you could have stopped an attack with your hands (or the pepper spray that you chose to carry) the prosecutor may not agree that deadly force was authorized.</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You are required to stop using deadly force as soon as the threat of death or great/grave bodily harm has ended.  For example, if three bullets stop an attack, the fourth bullet could be considered a crime.</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Relative size and strength of the attacker(s) and/or victim matter.  For example, a large man being attacked by an unarmed, much smaller woman, may have lesser-force alternatives rather than resorting to deadly force.  In the reverse scenario, the disparity of force may mean that the smaller woman might have </a:t>
            </a:r>
            <a:r>
              <a:rPr sz="1200" i="1" dirty="0">
                <a:solidFill>
                  <a:schemeClr val="bg1"/>
                </a:solidFill>
                <a:latin typeface="Gill Sans"/>
                <a:ea typeface="Gill Sans"/>
                <a:cs typeface="Gill Sans"/>
                <a:sym typeface="Gill Sans"/>
              </a:rPr>
              <a:t>no alternative</a:t>
            </a:r>
            <a:r>
              <a:rPr sz="1200" dirty="0">
                <a:solidFill>
                  <a:schemeClr val="bg1"/>
                </a:solidFill>
                <a:latin typeface="Gill Sans"/>
                <a:ea typeface="Gill Sans"/>
                <a:cs typeface="Gill Sans"/>
                <a:sym typeface="Gill Sans"/>
              </a:rPr>
              <a:t> other than </a:t>
            </a:r>
            <a:r>
              <a:rPr sz="1200" i="1" dirty="0">
                <a:solidFill>
                  <a:schemeClr val="bg1"/>
                </a:solidFill>
                <a:latin typeface="Gill Sans"/>
                <a:ea typeface="Gill Sans"/>
                <a:cs typeface="Gill Sans"/>
                <a:sym typeface="Gill Sans"/>
              </a:rPr>
              <a:t>immediately</a:t>
            </a:r>
            <a:r>
              <a:rPr sz="1200" dirty="0">
                <a:solidFill>
                  <a:schemeClr val="bg1"/>
                </a:solidFill>
                <a:latin typeface="Gill Sans"/>
                <a:ea typeface="Gill Sans"/>
                <a:cs typeface="Gill Sans"/>
                <a:sym typeface="Gill Sans"/>
              </a:rPr>
              <a:t> resorting to deadly force.</a:t>
            </a:r>
          </a:p>
          <a:p>
            <a:pPr lvl="0" algn="l">
              <a:defRPr sz="1800" cap="none">
                <a:solidFill>
                  <a:srgbClr val="000000"/>
                </a:solidFill>
              </a:defRPr>
            </a:pPr>
            <a:endParaRPr sz="1200" dirty="0">
              <a:solidFill>
                <a:schemeClr val="bg1"/>
              </a:solidFill>
              <a:latin typeface="Gill Sans"/>
              <a:ea typeface="Gill Sans"/>
              <a:cs typeface="Gill Sans"/>
              <a:sym typeface="Gill Sans"/>
            </a:endParaRPr>
          </a:p>
          <a:p>
            <a:pPr lvl="0" algn="l">
              <a:defRPr sz="1800" cap="none">
                <a:solidFill>
                  <a:srgbClr val="000000"/>
                </a:solidFill>
              </a:defRPr>
            </a:pPr>
            <a:r>
              <a:rPr sz="1200" b="1" dirty="0">
                <a:solidFill>
                  <a:schemeClr val="bg1"/>
                </a:solidFill>
                <a:latin typeface="Gill Sans"/>
                <a:ea typeface="Gill Sans"/>
                <a:cs typeface="Gill Sans"/>
                <a:sym typeface="Gill Sans"/>
              </a:rPr>
              <a:t>What it Usually Doesn’t Mean:</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You are not required to try other methods before using deadly force, you are simply expected to consider alternatives, and to only use deadly force when no other option is available or sufficient.</a:t>
            </a:r>
          </a:p>
        </p:txBody>
      </p:sp>
      <p:sp>
        <p:nvSpPr>
          <p:cNvPr id="102" name="Shape 102"/>
          <p:cNvSpPr/>
          <p:nvPr/>
        </p:nvSpPr>
        <p:spPr>
          <a:xfrm>
            <a:off x="392013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103" name="Shape 103">
            <a:hlinkClick r:id="rId5" action="ppaction://hlinksldjump"/>
          </p:cNvPr>
          <p:cNvSpPr/>
          <p:nvPr/>
        </p:nvSpPr>
        <p:spPr>
          <a:xfrm>
            <a:off x="561677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104" name="Shape 104"/>
          <p:cNvSpPr/>
          <p:nvPr/>
        </p:nvSpPr>
        <p:spPr>
          <a:xfrm rot="16200000" flipH="1">
            <a:off x="1522512" y="4121051"/>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pic>
        <p:nvPicPr>
          <p:cNvPr id="105" name="iStock_000009913792Large.jpg">
            <a:hlinkClick r:id="rId6" action="ppaction://hlinksldjump"/>
          </p:cNvPr>
          <p:cNvPicPr/>
          <p:nvPr/>
        </p:nvPicPr>
        <p:blipFill>
          <a:blip r:embed="rId7"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sp>
        <p:nvSpPr>
          <p:cNvPr id="106" name="Shape 106"/>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pic>
        <p:nvPicPr>
          <p:cNvPr id="107" name="shutterstock_67756249.jpg">
            <a:hlinkClick r:id="rId8" action="ppaction://hlinksldjump"/>
          </p:cNvPr>
          <p:cNvPicPr/>
          <p:nvPr/>
        </p:nvPicPr>
        <p:blipFill>
          <a:blip r:embed="rId9"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sp>
        <p:nvSpPr>
          <p:cNvPr id="108" name="Shape 108"/>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pic>
        <p:nvPicPr>
          <p:cNvPr id="109" name="iStock_000010656732Large.jpg"/>
          <p:cNvPicPr/>
          <p:nvPr/>
        </p:nvPicPr>
        <p:blipFill>
          <a:blip r:embed="rId10"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50800">
            <a:solidFill>
              <a:srgbClr val="FF9E0B"/>
            </a:solidFill>
            <a:miter lim="400000"/>
          </a:ln>
        </p:spPr>
      </p:pic>
      <p:sp>
        <p:nvSpPr>
          <p:cNvPr id="110" name="Shape 110"/>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pic>
        <p:nvPicPr>
          <p:cNvPr id="111" name="shutterstock_67109062.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sp>
        <p:nvSpPr>
          <p:cNvPr id="112" name="Shape 112"/>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16"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17"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18" name="Shape 133">
            <a:hlinkClick r:id="rId13"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370911043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 name="Shape 116"/>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p>
            <a:pPr lvl="0" algn="l">
              <a:defRPr sz="1800" cap="none">
                <a:solidFill>
                  <a:srgbClr val="000000"/>
                </a:solidFill>
              </a:defRPr>
            </a:pPr>
            <a:r>
              <a:rPr sz="1687" b="1" dirty="0">
                <a:solidFill>
                  <a:schemeClr val="bg1"/>
                </a:solidFill>
                <a:latin typeface="Gill Sans"/>
                <a:ea typeface="Gill Sans"/>
                <a:cs typeface="Gill Sans"/>
                <a:sym typeface="Gill Sans"/>
              </a:rPr>
              <a:t>No Reasonable Means of Retreat or Escape*</a:t>
            </a:r>
            <a:endParaRPr sz="1266" b="1" dirty="0">
              <a:solidFill>
                <a:schemeClr val="bg1"/>
              </a:solidFill>
              <a:latin typeface="Gill Sans"/>
              <a:ea typeface="Gill Sans"/>
              <a:cs typeface="Gill Sans"/>
              <a:sym typeface="Gill Sans"/>
            </a:endParaRPr>
          </a:p>
          <a:p>
            <a:pPr lvl="0" algn="l">
              <a:defRPr sz="1800" cap="none">
                <a:solidFill>
                  <a:srgbClr val="000000"/>
                </a:solidFill>
              </a:defRPr>
            </a:pPr>
            <a:endParaRPr sz="1125" b="1" dirty="0">
              <a:solidFill>
                <a:schemeClr val="bg1"/>
              </a:solidFill>
              <a:latin typeface="Gill Sans"/>
              <a:ea typeface="Gill Sans"/>
              <a:cs typeface="Gill Sans"/>
              <a:sym typeface="Gill Sans"/>
            </a:endParaRPr>
          </a:p>
          <a:p>
            <a:pPr lvl="0" algn="l">
              <a:defRPr sz="1800" cap="none">
                <a:solidFill>
                  <a:srgbClr val="000000"/>
                </a:solidFill>
              </a:defRPr>
            </a:pPr>
            <a:r>
              <a:rPr sz="1200" b="1" dirty="0">
                <a:solidFill>
                  <a:schemeClr val="bg1"/>
                </a:solidFill>
                <a:latin typeface="Gill Sans"/>
                <a:ea typeface="Gill Sans"/>
                <a:cs typeface="Gill Sans"/>
                <a:sym typeface="Gill Sans"/>
              </a:rPr>
              <a:t>What it Usually Means:</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Many states’ laws require that if you can do so safely, you are expected to seek escape from a potential attack (if an avenue of escape is available and practical), before standing your ground and defending yourself with deadly force.</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Reasons for an </a:t>
            </a:r>
            <a:r>
              <a:rPr sz="1200" i="1" dirty="0">
                <a:solidFill>
                  <a:schemeClr val="bg1"/>
                </a:solidFill>
                <a:latin typeface="Gill Sans"/>
                <a:ea typeface="Gill Sans"/>
                <a:cs typeface="Gill Sans"/>
                <a:sym typeface="Gill Sans"/>
              </a:rPr>
              <a:t>inability</a:t>
            </a:r>
            <a:r>
              <a:rPr sz="1200" dirty="0">
                <a:solidFill>
                  <a:schemeClr val="bg1"/>
                </a:solidFill>
                <a:latin typeface="Gill Sans"/>
                <a:ea typeface="Gill Sans"/>
                <a:cs typeface="Gill Sans"/>
                <a:sym typeface="Gill Sans"/>
              </a:rPr>
              <a:t> to retreat or escape can include:  The attacker has physical control over you, and you are simply unable to escape; the attacker is already too close, and you have no ability to outrun them; the attacker has a firearm, and it would be impossible to try to “outrun the bullet;” or you are in a location which offers no ability to escape, such as a room where the attacker is blocking the exit.</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The obligation to retreat never ends.  For example, if you are able to wound an attacker such that it opens up an opportunity to escape safely, you must retreat at that point.</a:t>
            </a:r>
          </a:p>
          <a:p>
            <a:pPr lvl="0" algn="l">
              <a:defRPr sz="1800" cap="none">
                <a:solidFill>
                  <a:srgbClr val="000000"/>
                </a:solidFill>
              </a:defRPr>
            </a:pPr>
            <a:endParaRPr sz="1200" dirty="0">
              <a:solidFill>
                <a:schemeClr val="bg1"/>
              </a:solidFill>
              <a:latin typeface="Gill Sans"/>
              <a:ea typeface="Gill Sans"/>
              <a:cs typeface="Gill Sans"/>
              <a:sym typeface="Gill Sans"/>
            </a:endParaRPr>
          </a:p>
          <a:p>
            <a:pPr lvl="0" algn="l">
              <a:defRPr sz="1800" cap="none">
                <a:solidFill>
                  <a:srgbClr val="000000"/>
                </a:solidFill>
              </a:defRPr>
            </a:pPr>
            <a:r>
              <a:rPr sz="1200" b="1" dirty="0">
                <a:solidFill>
                  <a:schemeClr val="bg1"/>
                </a:solidFill>
                <a:latin typeface="Gill Sans"/>
                <a:ea typeface="Gill Sans"/>
                <a:cs typeface="Gill Sans"/>
                <a:sym typeface="Gill Sans"/>
              </a:rPr>
              <a:t>What it Usually Doesn’t Mean:</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The “escape” rule doesn’t mean that you cannot have been traveling in a forward direction at any point during the timeline (for example, it doesn’t bar you from moving toward a person whom you believe has committed, or is about to commit a crime, although it’s good </a:t>
            </a:r>
            <a:r>
              <a:rPr sz="1200" i="1" dirty="0">
                <a:solidFill>
                  <a:schemeClr val="bg1"/>
                </a:solidFill>
                <a:latin typeface="Gill Sans"/>
                <a:ea typeface="Gill Sans"/>
                <a:cs typeface="Gill Sans"/>
                <a:sym typeface="Gill Sans"/>
              </a:rPr>
              <a:t>practical</a:t>
            </a:r>
            <a:r>
              <a:rPr sz="1200" dirty="0">
                <a:solidFill>
                  <a:schemeClr val="bg1"/>
                </a:solidFill>
                <a:latin typeface="Gill Sans"/>
                <a:ea typeface="Gill Sans"/>
                <a:cs typeface="Gill Sans"/>
                <a:sym typeface="Gill Sans"/>
              </a:rPr>
              <a:t> advice to avoid that type of situation), it simply means that at the moment a threat materializes, if you still have an ability to escape the situation, you </a:t>
            </a:r>
            <a:r>
              <a:rPr sz="1200" i="1" dirty="0">
                <a:solidFill>
                  <a:schemeClr val="bg1"/>
                </a:solidFill>
                <a:latin typeface="Gill Sans"/>
                <a:ea typeface="Gill Sans"/>
                <a:cs typeface="Gill Sans"/>
                <a:sym typeface="Gill Sans"/>
              </a:rPr>
              <a:t>should</a:t>
            </a:r>
            <a:r>
              <a:rPr sz="1200" dirty="0">
                <a:solidFill>
                  <a:schemeClr val="bg1"/>
                </a:solidFill>
                <a:latin typeface="Gill Sans"/>
                <a:ea typeface="Gill Sans"/>
                <a:cs typeface="Gill Sans"/>
                <a:sym typeface="Gill Sans"/>
              </a:rPr>
              <a:t> escape.  </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You are not expected to retreat from a bad situation to a worse one.  For example, if your only means of retreat is across a busy road, you are not expected to put yourself in greater danger by retreating.</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You are not expected to retreat and leave behind a companion in the dangerous situation.  That is, if you can outrun the attacker, you are </a:t>
            </a:r>
            <a:r>
              <a:rPr sz="1200" i="1" dirty="0">
                <a:solidFill>
                  <a:schemeClr val="bg1"/>
                </a:solidFill>
                <a:latin typeface="Gill Sans"/>
                <a:ea typeface="Gill Sans"/>
                <a:cs typeface="Gill Sans"/>
                <a:sym typeface="Gill Sans"/>
              </a:rPr>
              <a:t>not</a:t>
            </a:r>
            <a:r>
              <a:rPr sz="1200" dirty="0">
                <a:solidFill>
                  <a:schemeClr val="bg1"/>
                </a:solidFill>
                <a:latin typeface="Gill Sans"/>
                <a:ea typeface="Gill Sans"/>
                <a:cs typeface="Gill Sans"/>
                <a:sym typeface="Gill Sans"/>
              </a:rPr>
              <a:t> expected to do so if it means leaving a companion behind.</a:t>
            </a:r>
          </a:p>
          <a:p>
            <a:pPr marL="133941" indent="-133941">
              <a:buClr>
                <a:srgbClr val="FFFFFF"/>
              </a:buClr>
              <a:buSzPct val="125000"/>
              <a:buChar char="•"/>
              <a:defRPr sz="1800" cap="none">
                <a:solidFill>
                  <a:srgbClr val="000000"/>
                </a:solidFill>
              </a:defRPr>
            </a:pPr>
            <a:endParaRPr sz="1200" dirty="0">
              <a:solidFill>
                <a:schemeClr val="bg1"/>
              </a:solidFill>
              <a:latin typeface="Gill Sans"/>
              <a:ea typeface="Gill Sans"/>
              <a:cs typeface="Gill Sans"/>
              <a:sym typeface="Gill Sans"/>
            </a:endParaRPr>
          </a:p>
          <a:p>
            <a:pPr marL="82865" indent="-82865">
              <a:buClr>
                <a:srgbClr val="FFFFFF"/>
              </a:buClr>
              <a:defRPr sz="1800" cap="none">
                <a:solidFill>
                  <a:srgbClr val="000000"/>
                </a:solidFill>
              </a:defRPr>
            </a:pPr>
            <a:r>
              <a:rPr sz="1200" dirty="0">
                <a:solidFill>
                  <a:schemeClr val="bg1"/>
                </a:solidFill>
                <a:latin typeface="Gill Sans"/>
                <a:ea typeface="Gill Sans"/>
                <a:cs typeface="Gill Sans"/>
                <a:sym typeface="Gill Sans"/>
              </a:rPr>
              <a:t>*The obligation to retreat has been removed in a number of states through enhanced “Castle Doctrine” or “Stand your Ground” laws, however, it is </a:t>
            </a:r>
            <a:r>
              <a:rPr sz="1200" i="1" dirty="0">
                <a:solidFill>
                  <a:schemeClr val="bg1"/>
                </a:solidFill>
                <a:latin typeface="Gill Sans"/>
                <a:ea typeface="Gill Sans"/>
                <a:cs typeface="Gill Sans"/>
                <a:sym typeface="Gill Sans"/>
              </a:rPr>
              <a:t>your obligation</a:t>
            </a:r>
            <a:r>
              <a:rPr sz="1200" dirty="0">
                <a:solidFill>
                  <a:schemeClr val="bg1"/>
                </a:solidFill>
                <a:latin typeface="Gill Sans"/>
                <a:ea typeface="Gill Sans"/>
                <a:cs typeface="Gill Sans"/>
                <a:sym typeface="Gill Sans"/>
              </a:rPr>
              <a:t> to understand your rights and obligations under your state’s laws.</a:t>
            </a:r>
          </a:p>
        </p:txBody>
      </p:sp>
      <p:sp>
        <p:nvSpPr>
          <p:cNvPr id="117" name="Shape 117"/>
          <p:cNvSpPr/>
          <p:nvPr/>
        </p:nvSpPr>
        <p:spPr>
          <a:xfrm>
            <a:off x="392013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118" name="Shape 118">
            <a:hlinkClick r:id="rId5" action="ppaction://hlinksldjump"/>
          </p:cNvPr>
          <p:cNvSpPr/>
          <p:nvPr/>
        </p:nvSpPr>
        <p:spPr>
          <a:xfrm>
            <a:off x="561677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119" name="Shape 119"/>
          <p:cNvSpPr/>
          <p:nvPr/>
        </p:nvSpPr>
        <p:spPr>
          <a:xfrm rot="16200000" flipH="1">
            <a:off x="1522512" y="5630168"/>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121" name="Shape 121"/>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sp>
        <p:nvSpPr>
          <p:cNvPr id="123" name="Shape 123"/>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sp>
        <p:nvSpPr>
          <p:cNvPr id="125" name="Shape 125"/>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pic>
        <p:nvPicPr>
          <p:cNvPr id="126" name="shutterstock_67109062.jpg"/>
          <p:cNvPicPr/>
          <p:nvPr/>
        </p:nvPicPr>
        <p:blipFill>
          <a:blip r:embed="rId6"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50800">
            <a:solidFill>
              <a:srgbClr val="FF9E0B"/>
            </a:solidFill>
            <a:miter lim="400000"/>
          </a:ln>
        </p:spPr>
      </p:pic>
      <p:sp>
        <p:nvSpPr>
          <p:cNvPr id="127" name="Shape 127"/>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pic>
        <p:nvPicPr>
          <p:cNvPr id="16" name="iStock_000009913792Large.jpg">
            <a:hlinkClick r:id="rId7" action="ppaction://hlinksldjump"/>
          </p:cNvPr>
          <p:cNvPicPr/>
          <p:nvPr/>
        </p:nvPicPr>
        <p:blipFill>
          <a:blip r:embed="rId8"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pic>
        <p:nvPicPr>
          <p:cNvPr id="17" name="shutterstock_67756249.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pic>
        <p:nvPicPr>
          <p:cNvPr id="18" name="iStock_000010656732Large.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sp>
        <p:nvSpPr>
          <p:cNvPr id="19"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20"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21" name="Shape 133">
            <a:hlinkClick r:id="rId13"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19212536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 name="Shape 131"/>
          <p:cNvSpPr/>
          <p:nvPr/>
        </p:nvSpPr>
        <p:spPr>
          <a:xfrm rot="16200000" flipH="1">
            <a:off x="1522512" y="1227832"/>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pic>
        <p:nvPicPr>
          <p:cNvPr id="132" name="iStock_000009913792Large.jpg"/>
          <p:cNvPicPr/>
          <p:nvPr/>
        </p:nvPicPr>
        <p:blipFill>
          <a:blip r:embed="rId4"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50800">
            <a:solidFill>
              <a:srgbClr val="FF9E0B"/>
            </a:solidFill>
            <a:miter lim="400000"/>
          </a:ln>
        </p:spPr>
      </p:pic>
      <p:sp>
        <p:nvSpPr>
          <p:cNvPr id="133" name="Shape 133"/>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sp>
        <p:nvSpPr>
          <p:cNvPr id="135" name="Shape 135"/>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pic>
        <p:nvPicPr>
          <p:cNvPr id="136" name="iStock_000010656732Large.jpg">
            <a:hlinkClick r:id="rId5" action="ppaction://hlinksldjump"/>
          </p:cNvPr>
          <p:cNvPicPr/>
          <p:nvPr/>
        </p:nvPicPr>
        <p:blipFill>
          <a:blip r:embed="rId6"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sp>
        <p:nvSpPr>
          <p:cNvPr id="137" name="Shape 137"/>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sp>
        <p:nvSpPr>
          <p:cNvPr id="138" name="Shape 138"/>
          <p:cNvSpPr/>
          <p:nvPr/>
        </p:nvSpPr>
        <p:spPr>
          <a:xfrm>
            <a:off x="1866305" y="884039"/>
            <a:ext cx="7027664" cy="5759648"/>
          </a:xfrm>
          <a:prstGeom prst="rect">
            <a:avLst/>
          </a:prstGeom>
          <a:blipFill>
            <a:blip r:embed="rId7"/>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a:solidFill>
                  <a:schemeClr val="bg1"/>
                </a:solidFill>
              </a:rPr>
              <a:t>Reasonably in Immediate Fear of Death or Great/Grave Bodily Harm for Yourself or Another Person</a:t>
            </a:r>
          </a:p>
        </p:txBody>
      </p:sp>
      <p:sp>
        <p:nvSpPr>
          <p:cNvPr id="139" name="Shape 139">
            <a:hlinkClick r:id="rId8" action="ppaction://hlinksldjump"/>
          </p:cNvPr>
          <p:cNvSpPr/>
          <p:nvPr/>
        </p:nvSpPr>
        <p:spPr>
          <a:xfrm>
            <a:off x="3920133" y="6036469"/>
            <a:ext cx="1232297" cy="392906"/>
          </a:xfrm>
          <a:prstGeom prst="roundRect">
            <a:avLst>
              <a:gd name="adj" fmla="val 14943"/>
            </a:avLst>
          </a:prstGeom>
          <a:blipFill>
            <a:blip r:embed="rId7"/>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dirty="0">
                <a:solidFill>
                  <a:schemeClr val="bg1"/>
                </a:solidFill>
              </a:rPr>
              <a:t>Explanation</a:t>
            </a:r>
          </a:p>
        </p:txBody>
      </p:sp>
      <p:pic>
        <p:nvPicPr>
          <p:cNvPr id="140" name="shutterstock_67109062.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sp>
        <p:nvSpPr>
          <p:cNvPr id="141" name="Shape 141"/>
          <p:cNvSpPr/>
          <p:nvPr/>
        </p:nvSpPr>
        <p:spPr>
          <a:xfrm>
            <a:off x="5616773" y="6036469"/>
            <a:ext cx="1232297" cy="392906"/>
          </a:xfrm>
          <a:prstGeom prst="roundRect">
            <a:avLst>
              <a:gd name="adj" fmla="val 14943"/>
            </a:avLst>
          </a:pr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142" name="Shape 142"/>
          <p:cNvSpPr/>
          <p:nvPr/>
        </p:nvSpPr>
        <p:spPr>
          <a:xfrm>
            <a:off x="1902023" y="145414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dirty="0">
                <a:solidFill>
                  <a:schemeClr val="bg1"/>
                </a:solidFill>
              </a:rPr>
              <a:t>For more detail on where the permit holder may have passed or failed the deadly force rule, tap on the information icons.</a:t>
            </a:r>
          </a:p>
        </p:txBody>
      </p:sp>
      <p:sp>
        <p:nvSpPr>
          <p:cNvPr id="143" name="Shape 143"/>
          <p:cNvSpPr/>
          <p:nvPr/>
        </p:nvSpPr>
        <p:spPr>
          <a:xfrm>
            <a:off x="2687836" y="2129731"/>
            <a:ext cx="3062883" cy="276998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buClr>
                <a:srgbClr val="FFFFFF"/>
              </a:buClr>
              <a:defRPr sz="1800" cap="none">
                <a:solidFill>
                  <a:srgbClr val="000000"/>
                </a:solidFill>
              </a:defRPr>
            </a:pPr>
            <a:r>
              <a:rPr sz="1200" dirty="0">
                <a:solidFill>
                  <a:schemeClr val="bg1"/>
                </a:solidFill>
                <a:latin typeface="Gill Sans"/>
                <a:ea typeface="Gill Sans"/>
                <a:cs typeface="Gill Sans"/>
                <a:sym typeface="Gill Sans"/>
              </a:rPr>
              <a:t>Pulling into your apartment complex, you notice a neighbor standing on his third floor balcony.</a:t>
            </a:r>
          </a:p>
          <a:p>
            <a:pPr lvl="0">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buClr>
                <a:srgbClr val="FFFFFF"/>
              </a:buClr>
              <a:defRPr sz="1800" cap="none">
                <a:solidFill>
                  <a:srgbClr val="000000"/>
                </a:solidFill>
              </a:defRPr>
            </a:pPr>
            <a:r>
              <a:rPr sz="1200" dirty="0">
                <a:solidFill>
                  <a:schemeClr val="bg1"/>
                </a:solidFill>
                <a:latin typeface="Gill Sans"/>
                <a:ea typeface="Gill Sans"/>
                <a:cs typeface="Gill Sans"/>
                <a:sym typeface="Gill Sans"/>
              </a:rPr>
              <a:t>You exit your vehicle and head toward the front door of your first floor apartment.</a:t>
            </a:r>
          </a:p>
          <a:p>
            <a:pPr lvl="0">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buClr>
                <a:srgbClr val="FFFFFF"/>
              </a:buClr>
              <a:defRPr sz="1800" cap="none">
                <a:solidFill>
                  <a:srgbClr val="000000"/>
                </a:solidFill>
              </a:defRPr>
            </a:pPr>
            <a:r>
              <a:rPr sz="1200" dirty="0">
                <a:solidFill>
                  <a:schemeClr val="bg1"/>
                </a:solidFill>
                <a:latin typeface="Gill Sans"/>
                <a:ea typeface="Gill Sans"/>
                <a:cs typeface="Gill Sans"/>
                <a:sym typeface="Gill Sans"/>
              </a:rPr>
              <a:t>Leaning over his balcony, your neighbor (who has threatened you in the past) pulls a knife from his waistband and shouts, “You’re a dead man!”</a:t>
            </a:r>
          </a:p>
          <a:p>
            <a:pPr lvl="0">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buClr>
                <a:srgbClr val="FFFFFF"/>
              </a:buClr>
              <a:defRPr sz="1800" cap="none">
                <a:solidFill>
                  <a:srgbClr val="000000"/>
                </a:solidFill>
              </a:defRPr>
            </a:pPr>
            <a:r>
              <a:rPr sz="1200" dirty="0">
                <a:solidFill>
                  <a:schemeClr val="bg1"/>
                </a:solidFill>
                <a:latin typeface="Gill Sans"/>
                <a:ea typeface="Gill Sans"/>
                <a:cs typeface="Gill Sans"/>
                <a:sym typeface="Gill Sans"/>
              </a:rPr>
              <a:t>Fearing death or great bodily harm, you shoot your neighbor.</a:t>
            </a:r>
          </a:p>
        </p:txBody>
      </p:sp>
      <p:pic>
        <p:nvPicPr>
          <p:cNvPr id="144" name="Information-icon.png">
            <a:hlinkClick r:id="rId11" action="ppaction://hlinksldjump"/>
          </p:cNvPr>
          <p:cNvPicPr/>
          <p:nvPr/>
        </p:nvPicPr>
        <p:blipFill>
          <a:blip r:embed="rId12" cstate="print">
            <a:extLst>
              <a:ext uri="{28A0092B-C50C-407E-A947-70E740481C1C}">
                <a14:useLocalDpi xmlns:a14="http://schemas.microsoft.com/office/drawing/2010/main"/>
              </a:ext>
            </a:extLst>
          </a:blip>
          <a:stretch>
            <a:fillRect/>
          </a:stretch>
        </p:blipFill>
        <p:spPr>
          <a:xfrm>
            <a:off x="2259211" y="4501753"/>
            <a:ext cx="375047" cy="375047"/>
          </a:xfrm>
          <a:prstGeom prst="rect">
            <a:avLst/>
          </a:prstGeom>
          <a:ln w="12700">
            <a:miter lim="400000"/>
          </a:ln>
        </p:spPr>
      </p:pic>
      <p:sp>
        <p:nvSpPr>
          <p:cNvPr id="145" name="Shape 145"/>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19"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20"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21" name="Shape 133">
            <a:hlinkClick r:id="rId13"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pic>
        <p:nvPicPr>
          <p:cNvPr id="22" name="shutterstock_67756249.jpg">
            <a:hlinkClick r:id="rId14" action="ppaction://hlinksldjump"/>
          </p:cNvPr>
          <p:cNvPicPr/>
          <p:nvPr/>
        </p:nvPicPr>
        <p:blipFill>
          <a:blip r:embed="rId15"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spTree>
    <p:custDataLst>
      <p:tags r:id="rId1"/>
    </p:custDataLst>
    <p:extLst>
      <p:ext uri="{BB962C8B-B14F-4D97-AF65-F5344CB8AC3E}">
        <p14:creationId xmlns:p14="http://schemas.microsoft.com/office/powerpoint/2010/main" val="324942076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9" name="Shape 149"/>
          <p:cNvSpPr/>
          <p:nvPr/>
        </p:nvSpPr>
        <p:spPr>
          <a:xfrm rot="16200000" flipH="1">
            <a:off x="1522512" y="1227832"/>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150" name="Shape 150"/>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a:solidFill>
                  <a:schemeClr val="bg1"/>
                </a:solidFill>
              </a:rPr>
              <a:t>Reasonably in Immediate Fear of Death or Great/Grave Bodily Harm for Yourself or Another Person</a:t>
            </a:r>
          </a:p>
        </p:txBody>
      </p:sp>
      <p:sp>
        <p:nvSpPr>
          <p:cNvPr id="151" name="Shape 151"/>
          <p:cNvSpPr/>
          <p:nvPr/>
        </p:nvSpPr>
        <p:spPr>
          <a:xfrm>
            <a:off x="2687836" y="2129731"/>
            <a:ext cx="3062883" cy="276998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Pulling into your apartment complex, you notice a neighbor standing on his third floor balcony.</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exit your vehicle and head toward the front door of your first floor apartment.</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Leaning over his balcony, your neighbor (who has threatened you in the past) pulls a knife from his waistband and shouts, “You’re a dead man!”</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Fearing death or great bodily harm, you shoot your neighbor.</a:t>
            </a:r>
          </a:p>
        </p:txBody>
      </p:sp>
      <p:sp>
        <p:nvSpPr>
          <p:cNvPr id="152" name="Shape 152"/>
          <p:cNvSpPr/>
          <p:nvPr/>
        </p:nvSpPr>
        <p:spPr>
          <a:xfrm>
            <a:off x="5804297" y="3750469"/>
            <a:ext cx="2857500" cy="1428750"/>
          </a:xfrm>
          <a:prstGeom prst="roundRect">
            <a:avLst>
              <a:gd name="adj" fmla="val 5848"/>
            </a:avLst>
          </a:prstGeom>
          <a:solidFill>
            <a:srgbClr val="A69B81"/>
          </a:solid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lvl1pPr algn="l">
              <a:defRPr sz="1600" cap="none">
                <a:solidFill>
                  <a:srgbClr val="FFFFFF"/>
                </a:solidFill>
                <a:latin typeface="Gill Sans"/>
                <a:ea typeface="Gill Sans"/>
                <a:cs typeface="Gill Sans"/>
                <a:sym typeface="Gill Sans"/>
              </a:defRPr>
            </a:lvl1pPr>
          </a:lstStyle>
          <a:p>
            <a:pPr lvl="0">
              <a:defRPr sz="1800">
                <a:solidFill>
                  <a:srgbClr val="000000"/>
                </a:solidFill>
              </a:defRPr>
            </a:pPr>
            <a:r>
              <a:rPr sz="1125">
                <a:solidFill>
                  <a:schemeClr val="bg1"/>
                </a:solidFill>
              </a:rPr>
              <a:t>While you could claim that you feared death or great bodily harm, you’d fail on the “immediate” portion of this rule.  Since your neighbor was on the third floor and you were on the first, the threat most likely would not be perceived as “immediate” by the prosecutor.</a:t>
            </a:r>
          </a:p>
        </p:txBody>
      </p:sp>
      <p:sp>
        <p:nvSpPr>
          <p:cNvPr id="153" name="Shape 153">
            <a:hlinkClick r:id="rId5" action="ppaction://hlinksldjump"/>
          </p:cNvPr>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163" name="Shape 163"/>
          <p:cNvSpPr/>
          <p:nvPr/>
        </p:nvSpPr>
        <p:spPr>
          <a:xfrm>
            <a:off x="1902023" y="145414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20" name="Shape 139">
            <a:hlinkClick r:id="rId6"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dirty="0">
                <a:solidFill>
                  <a:schemeClr val="bg1"/>
                </a:solidFill>
              </a:rPr>
              <a:t>Explanation</a:t>
            </a:r>
          </a:p>
        </p:txBody>
      </p:sp>
      <p:pic>
        <p:nvPicPr>
          <p:cNvPr id="21" name="Information-icon.pn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2259211" y="4501753"/>
            <a:ext cx="375047" cy="375047"/>
          </a:xfrm>
          <a:prstGeom prst="rect">
            <a:avLst/>
          </a:prstGeom>
          <a:ln w="12700">
            <a:miter lim="400000"/>
          </a:ln>
        </p:spPr>
      </p:pic>
      <p:pic>
        <p:nvPicPr>
          <p:cNvPr id="22" name="iStock_000009913792Large.jpg"/>
          <p:cNvPicPr/>
          <p:nvPr/>
        </p:nvPicPr>
        <p:blipFill>
          <a:blip r:embed="rId9"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50800">
            <a:solidFill>
              <a:srgbClr val="FF9E0B"/>
            </a:solidFill>
            <a:miter lim="400000"/>
          </a:ln>
        </p:spPr>
      </p:pic>
      <p:sp>
        <p:nvSpPr>
          <p:cNvPr id="23" name="Shape 133"/>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sp>
        <p:nvSpPr>
          <p:cNvPr id="25" name="Shape 135"/>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sp>
        <p:nvSpPr>
          <p:cNvPr id="27" name="Shape 137"/>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sp>
        <p:nvSpPr>
          <p:cNvPr id="29" name="Shape 145"/>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30"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31"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32" name="Shape 133">
            <a:hlinkClick r:id="rId10"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pic>
        <p:nvPicPr>
          <p:cNvPr id="34" name="iStock_000010656732Large.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pic>
        <p:nvPicPr>
          <p:cNvPr id="35" name="shutterstock_67109062.jpg">
            <a:hlinkClick r:id="rId13" action="ppaction://hlinksldjump"/>
          </p:cNvPr>
          <p:cNvPicPr/>
          <p:nvPr/>
        </p:nvPicPr>
        <p:blipFill>
          <a:blip r:embed="rId14"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pic>
        <p:nvPicPr>
          <p:cNvPr id="36" name="shutterstock_67756249.jpg">
            <a:hlinkClick r:id="rId15" action="ppaction://hlinksldjump"/>
          </p:cNvPr>
          <p:cNvPicPr/>
          <p:nvPr/>
        </p:nvPicPr>
        <p:blipFill>
          <a:blip r:embed="rId16"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spTree>
    <p:custDataLst>
      <p:tags r:id="rId1"/>
    </p:custDataLst>
    <p:extLst>
      <p:ext uri="{BB962C8B-B14F-4D97-AF65-F5344CB8AC3E}">
        <p14:creationId xmlns:p14="http://schemas.microsoft.com/office/powerpoint/2010/main" val="369525305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8" name="Shape 168"/>
          <p:cNvSpPr/>
          <p:nvPr/>
        </p:nvSpPr>
        <p:spPr>
          <a:xfrm rot="16200000" flipH="1">
            <a:off x="1522512" y="2754809"/>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169" name="Shape 169"/>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a:solidFill>
                  <a:schemeClr val="bg1"/>
                </a:solidFill>
              </a:rPr>
              <a:t>Must be an Innocent Party</a:t>
            </a:r>
          </a:p>
        </p:txBody>
      </p:sp>
      <p:sp>
        <p:nvSpPr>
          <p:cNvPr id="170" name="Shape 170"/>
          <p:cNvSpPr/>
          <p:nvPr/>
        </p:nvSpPr>
        <p:spPr>
          <a:xfrm>
            <a:off x="2687836" y="1826121"/>
            <a:ext cx="3062883" cy="369331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After entering a bar, another individual steps on your toe.</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mutter “asshole” under your breath.</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The individual bumps into your shoulder, knocking </a:t>
            </a:r>
            <a:r>
              <a:rPr sz="1200" dirty="0" smtClean="0">
                <a:solidFill>
                  <a:schemeClr val="bg1"/>
                </a:solidFill>
                <a:latin typeface="Gill Sans"/>
                <a:ea typeface="Gill Sans"/>
                <a:cs typeface="Gill Sans"/>
                <a:sym typeface="Gill Sans"/>
              </a:rPr>
              <a:t>you </a:t>
            </a:r>
            <a:r>
              <a:rPr sz="1200" dirty="0">
                <a:solidFill>
                  <a:schemeClr val="bg1"/>
                </a:solidFill>
                <a:latin typeface="Gill Sans"/>
                <a:ea typeface="Gill Sans"/>
                <a:cs typeface="Gill Sans"/>
                <a:sym typeface="Gill Sans"/>
              </a:rPr>
              <a:t>back.</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shove the individual to the floor.</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The individual jumps up from the floor and charges you with a knife.</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pull out your concealed handgun, and shoot the knife wielding attacker.</a:t>
            </a:r>
          </a:p>
        </p:txBody>
      </p:sp>
      <p:sp>
        <p:nvSpPr>
          <p:cNvPr id="171" name="Shape 171">
            <a:hlinkClick r:id="rId5"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172" name="Shape 172"/>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pic>
        <p:nvPicPr>
          <p:cNvPr id="173" name="iStock_000009913792Large.jpg">
            <a:hlinkClick r:id="rId6" action="ppaction://hlinksldjump"/>
          </p:cNvPr>
          <p:cNvPicPr/>
          <p:nvPr/>
        </p:nvPicPr>
        <p:blipFill>
          <a:blip r:embed="rId7"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sp>
        <p:nvSpPr>
          <p:cNvPr id="174" name="Shape 174"/>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pic>
        <p:nvPicPr>
          <p:cNvPr id="175" name="shutterstock_67756249.jpg"/>
          <p:cNvPicPr/>
          <p:nvPr/>
        </p:nvPicPr>
        <p:blipFill>
          <a:blip r:embed="rId8"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50800">
            <a:solidFill>
              <a:srgbClr val="FF9E0B"/>
            </a:solidFill>
            <a:miter lim="400000"/>
          </a:ln>
        </p:spPr>
      </p:pic>
      <p:sp>
        <p:nvSpPr>
          <p:cNvPr id="176" name="Shape 176"/>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pic>
        <p:nvPicPr>
          <p:cNvPr id="177" name="iStock_000010656732Large.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sp>
        <p:nvSpPr>
          <p:cNvPr id="178" name="Shape 178"/>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pic>
        <p:nvPicPr>
          <p:cNvPr id="179" name="shutterstock_67109062.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pic>
        <p:nvPicPr>
          <p:cNvPr id="180" name="Information-icon.png">
            <a:hlinkClick r:id="rId13" action="ppaction://hlinksldjump"/>
          </p:cNvPr>
          <p:cNvPicPr/>
          <p:nvPr/>
        </p:nvPicPr>
        <p:blipFill>
          <a:blip r:embed="rId14" cstate="print">
            <a:extLst>
              <a:ext uri="{28A0092B-C50C-407E-A947-70E740481C1C}">
                <a14:useLocalDpi xmlns:a14="http://schemas.microsoft.com/office/drawing/2010/main"/>
              </a:ext>
            </a:extLst>
          </a:blip>
          <a:stretch>
            <a:fillRect/>
          </a:stretch>
        </p:blipFill>
        <p:spPr>
          <a:xfrm>
            <a:off x="2259211" y="5035153"/>
            <a:ext cx="375047" cy="375047"/>
          </a:xfrm>
          <a:prstGeom prst="rect">
            <a:avLst/>
          </a:prstGeom>
          <a:ln w="12700">
            <a:miter lim="400000"/>
          </a:ln>
        </p:spPr>
      </p:pic>
      <p:pic>
        <p:nvPicPr>
          <p:cNvPr id="181" name="Information-icon.png">
            <a:hlinkClick r:id="rId15" action="ppaction://hlinksldjump"/>
          </p:cNvPr>
          <p:cNvPicPr/>
          <p:nvPr/>
        </p:nvPicPr>
        <p:blipFill>
          <a:blip r:embed="rId14" cstate="print">
            <a:extLst>
              <a:ext uri="{28A0092B-C50C-407E-A947-70E740481C1C}">
                <a14:useLocalDpi xmlns:a14="http://schemas.microsoft.com/office/drawing/2010/main"/>
              </a:ext>
            </a:extLst>
          </a:blip>
          <a:stretch>
            <a:fillRect/>
          </a:stretch>
        </p:blipFill>
        <p:spPr>
          <a:xfrm>
            <a:off x="2259211" y="3739753"/>
            <a:ext cx="375047" cy="375047"/>
          </a:xfrm>
          <a:prstGeom prst="rect">
            <a:avLst/>
          </a:prstGeom>
          <a:ln w="12700">
            <a:miter lim="400000"/>
          </a:ln>
        </p:spPr>
      </p:pic>
      <p:pic>
        <p:nvPicPr>
          <p:cNvPr id="182" name="Information-icon.png">
            <a:hlinkClick r:id="rId16" action="ppaction://hlinksldjump"/>
          </p:cNvPr>
          <p:cNvPicPr/>
          <p:nvPr/>
        </p:nvPicPr>
        <p:blipFill>
          <a:blip r:embed="rId14" cstate="print">
            <a:extLst>
              <a:ext uri="{28A0092B-C50C-407E-A947-70E740481C1C}">
                <a14:useLocalDpi xmlns:a14="http://schemas.microsoft.com/office/drawing/2010/main"/>
              </a:ext>
            </a:extLst>
          </a:blip>
          <a:stretch>
            <a:fillRect/>
          </a:stretch>
        </p:blipFill>
        <p:spPr>
          <a:xfrm>
            <a:off x="2259211" y="2437805"/>
            <a:ext cx="375047" cy="375047"/>
          </a:xfrm>
          <a:prstGeom prst="rect">
            <a:avLst/>
          </a:prstGeom>
          <a:ln w="12700">
            <a:miter lim="400000"/>
          </a:ln>
        </p:spPr>
      </p:pic>
      <p:sp>
        <p:nvSpPr>
          <p:cNvPr id="183" name="Shape 183"/>
          <p:cNvSpPr/>
          <p:nvPr/>
        </p:nvSpPr>
        <p:spPr>
          <a:xfrm>
            <a:off x="1902023" y="118625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184" name="Shape 184"/>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21"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22"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23" name="Shape 133">
            <a:hlinkClick r:id="rId17"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11840404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7" name="Shape 187"/>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44648" tIns="44648" rIns="44648"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a:solidFill>
                  <a:schemeClr val="bg1"/>
                </a:solidFill>
              </a:rPr>
              <a:t>Must be an Innocent Party</a:t>
            </a:r>
          </a:p>
        </p:txBody>
      </p:sp>
      <p:sp>
        <p:nvSpPr>
          <p:cNvPr id="189" name="Shape 189"/>
          <p:cNvSpPr/>
          <p:nvPr/>
        </p:nvSpPr>
        <p:spPr>
          <a:xfrm rot="16200000" flipH="1">
            <a:off x="1522512" y="2754809"/>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190" name="Shape 190"/>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a:solidFill>
                  <a:schemeClr val="bg1"/>
                </a:solidFill>
              </a:rPr>
              <a:t>Must be an Innocent Party</a:t>
            </a:r>
          </a:p>
        </p:txBody>
      </p:sp>
      <p:sp>
        <p:nvSpPr>
          <p:cNvPr id="191" name="Shape 191"/>
          <p:cNvSpPr/>
          <p:nvPr/>
        </p:nvSpPr>
        <p:spPr>
          <a:xfrm>
            <a:off x="5804297" y="2089547"/>
            <a:ext cx="2857500" cy="1062633"/>
          </a:xfrm>
          <a:prstGeom prst="roundRect">
            <a:avLst>
              <a:gd name="adj" fmla="val 7862"/>
            </a:avLst>
          </a:prstGeom>
          <a:solidFill>
            <a:srgbClr val="A69B81"/>
          </a:solid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lvl1pPr algn="l">
              <a:defRPr sz="1600" cap="none">
                <a:solidFill>
                  <a:srgbClr val="FFFFFF"/>
                </a:solidFill>
                <a:latin typeface="Gill Sans"/>
                <a:ea typeface="Gill Sans"/>
                <a:cs typeface="Gill Sans"/>
                <a:sym typeface="Gill Sans"/>
              </a:defRPr>
            </a:lvl1pPr>
          </a:lstStyle>
          <a:p>
            <a:pPr lvl="0">
              <a:defRPr sz="1800">
                <a:solidFill>
                  <a:srgbClr val="000000"/>
                </a:solidFill>
              </a:defRPr>
            </a:pPr>
            <a:r>
              <a:rPr sz="1125">
                <a:solidFill>
                  <a:schemeClr val="bg1"/>
                </a:solidFill>
              </a:rPr>
              <a:t>As simple as this error was, you failed on the “innocent party” rule.  While not as significant as throwing a punch, you’ve just stepped over the line from innocent party, to active participant.</a:t>
            </a:r>
          </a:p>
        </p:txBody>
      </p:sp>
      <p:sp>
        <p:nvSpPr>
          <p:cNvPr id="201" name="Shape 201"/>
          <p:cNvSpPr/>
          <p:nvPr/>
        </p:nvSpPr>
        <p:spPr>
          <a:xfrm>
            <a:off x="1902023" y="118625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23" name="Shape 171">
            <a:hlinkClick r:id="rId5"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25" name="Shape 234">
            <a:hlinkClick r:id="rId6" action="ppaction://hlinksldjump"/>
          </p:cNvPr>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27" name="Shape 174"/>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pic>
        <p:nvPicPr>
          <p:cNvPr id="30" name="shutterstock_67756249.jpg"/>
          <p:cNvPicPr/>
          <p:nvPr/>
        </p:nvPicPr>
        <p:blipFill>
          <a:blip r:embed="rId7"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50800">
            <a:solidFill>
              <a:srgbClr val="FF9E0B"/>
            </a:solidFill>
            <a:miter lim="400000"/>
          </a:ln>
        </p:spPr>
      </p:pic>
      <p:sp>
        <p:nvSpPr>
          <p:cNvPr id="31" name="Shape 176"/>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sp>
        <p:nvSpPr>
          <p:cNvPr id="33" name="Shape 178"/>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sp>
        <p:nvSpPr>
          <p:cNvPr id="35" name="Shape 184"/>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36"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37"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38" name="Shape 133">
            <a:hlinkClick r:id="rId8"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pic>
        <p:nvPicPr>
          <p:cNvPr id="28" name="iStock_000009913792Large.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pic>
        <p:nvPicPr>
          <p:cNvPr id="29" name="iStock_000010656732Large.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pic>
        <p:nvPicPr>
          <p:cNvPr id="43" name="shutterstock_67109062.jpg">
            <a:hlinkClick r:id="rId13" action="ppaction://hlinksldjump"/>
          </p:cNvPr>
          <p:cNvPicPr/>
          <p:nvPr/>
        </p:nvPicPr>
        <p:blipFill>
          <a:blip r:embed="rId14"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sp>
        <p:nvSpPr>
          <p:cNvPr id="24" name="Shape 170"/>
          <p:cNvSpPr/>
          <p:nvPr/>
        </p:nvSpPr>
        <p:spPr>
          <a:xfrm>
            <a:off x="2687836" y="1826121"/>
            <a:ext cx="3062883" cy="369331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After entering a bar, another individual steps on your toe.</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mutter “asshole” under your breath.</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The individual bumps into your shoulder, knocking </a:t>
            </a:r>
            <a:r>
              <a:rPr sz="1200" dirty="0" smtClean="0">
                <a:solidFill>
                  <a:schemeClr val="bg1"/>
                </a:solidFill>
                <a:latin typeface="Gill Sans"/>
                <a:ea typeface="Gill Sans"/>
                <a:cs typeface="Gill Sans"/>
                <a:sym typeface="Gill Sans"/>
              </a:rPr>
              <a:t>you </a:t>
            </a:r>
            <a:r>
              <a:rPr sz="1200" dirty="0">
                <a:solidFill>
                  <a:schemeClr val="bg1"/>
                </a:solidFill>
                <a:latin typeface="Gill Sans"/>
                <a:ea typeface="Gill Sans"/>
                <a:cs typeface="Gill Sans"/>
                <a:sym typeface="Gill Sans"/>
              </a:rPr>
              <a:t>back.</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shove the individual to the floor.</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The individual jumps up from the floor and charges you with a knife.</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pull out your concealed handgun, and shoot the knife wielding attacker.</a:t>
            </a:r>
          </a:p>
        </p:txBody>
      </p:sp>
      <p:pic>
        <p:nvPicPr>
          <p:cNvPr id="26" name="Information-icon.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5035153"/>
            <a:ext cx="375047" cy="375047"/>
          </a:xfrm>
          <a:prstGeom prst="rect">
            <a:avLst/>
          </a:prstGeom>
          <a:ln w="12700">
            <a:miter lim="400000"/>
          </a:ln>
        </p:spPr>
      </p:pic>
      <p:pic>
        <p:nvPicPr>
          <p:cNvPr id="32" name="Information-icon.png">
            <a:hlinkClick r:id="rId17"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3739753"/>
            <a:ext cx="375047" cy="375047"/>
          </a:xfrm>
          <a:prstGeom prst="rect">
            <a:avLst/>
          </a:prstGeom>
          <a:ln w="12700">
            <a:miter lim="400000"/>
          </a:ln>
        </p:spPr>
      </p:pic>
      <p:pic>
        <p:nvPicPr>
          <p:cNvPr id="34" name="Information-icon.png">
            <a:hlinkClick r:id="rId18"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2437805"/>
            <a:ext cx="375047" cy="375047"/>
          </a:xfrm>
          <a:prstGeom prst="rect">
            <a:avLst/>
          </a:prstGeom>
          <a:ln w="12700">
            <a:miter lim="400000"/>
          </a:ln>
        </p:spPr>
      </p:pic>
    </p:spTree>
    <p:custDataLst>
      <p:tags r:id="rId1"/>
    </p:custDataLst>
    <p:extLst>
      <p:ext uri="{BB962C8B-B14F-4D97-AF65-F5344CB8AC3E}">
        <p14:creationId xmlns:p14="http://schemas.microsoft.com/office/powerpoint/2010/main" val="117038963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0" name="Shape 210"/>
          <p:cNvSpPr/>
          <p:nvPr/>
        </p:nvSpPr>
        <p:spPr>
          <a:xfrm rot="16200000" flipH="1">
            <a:off x="1522512" y="2754809"/>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211" name="Shape 211"/>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a:solidFill>
                  <a:schemeClr val="bg1"/>
                </a:solidFill>
              </a:rPr>
              <a:t>Must be an Innocent Party</a:t>
            </a:r>
          </a:p>
        </p:txBody>
      </p:sp>
      <p:sp>
        <p:nvSpPr>
          <p:cNvPr id="212" name="Shape 212"/>
          <p:cNvSpPr/>
          <p:nvPr/>
        </p:nvSpPr>
        <p:spPr>
          <a:xfrm>
            <a:off x="5804297" y="3668911"/>
            <a:ext cx="2857500" cy="598289"/>
          </a:xfrm>
          <a:prstGeom prst="roundRect">
            <a:avLst>
              <a:gd name="adj" fmla="val 13965"/>
            </a:avLst>
          </a:prstGeom>
          <a:solidFill>
            <a:srgbClr val="A69B81"/>
          </a:solid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lvl1pPr algn="l">
              <a:defRPr sz="1600" cap="none">
                <a:solidFill>
                  <a:srgbClr val="FFFFFF"/>
                </a:solidFill>
                <a:latin typeface="Gill Sans"/>
                <a:ea typeface="Gill Sans"/>
                <a:cs typeface="Gill Sans"/>
                <a:sym typeface="Gill Sans"/>
              </a:defRPr>
            </a:lvl1pPr>
          </a:lstStyle>
          <a:p>
            <a:pPr lvl="0">
              <a:defRPr sz="1800">
                <a:solidFill>
                  <a:srgbClr val="000000"/>
                </a:solidFill>
              </a:defRPr>
            </a:pPr>
            <a:r>
              <a:rPr sz="1125">
                <a:solidFill>
                  <a:schemeClr val="bg1"/>
                </a:solidFill>
              </a:rPr>
              <a:t>You fail the “innocent party” rule again, this time more seriously.</a:t>
            </a:r>
          </a:p>
        </p:txBody>
      </p:sp>
      <p:sp>
        <p:nvSpPr>
          <p:cNvPr id="222" name="Shape 222"/>
          <p:cNvSpPr/>
          <p:nvPr/>
        </p:nvSpPr>
        <p:spPr>
          <a:xfrm>
            <a:off x="1902023" y="118625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22" name="Shape 171">
            <a:hlinkClick r:id="rId5"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24" name="Shape 234">
            <a:hlinkClick r:id="rId6" action="ppaction://hlinksldjump"/>
          </p:cNvPr>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26" name="Shape 174"/>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pic>
        <p:nvPicPr>
          <p:cNvPr id="29" name="shutterstock_67756249.jpg"/>
          <p:cNvPicPr/>
          <p:nvPr/>
        </p:nvPicPr>
        <p:blipFill>
          <a:blip r:embed="rId7"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50800">
            <a:solidFill>
              <a:srgbClr val="FF9E0B"/>
            </a:solidFill>
            <a:miter lim="400000"/>
          </a:ln>
        </p:spPr>
      </p:pic>
      <p:sp>
        <p:nvSpPr>
          <p:cNvPr id="30" name="Shape 176"/>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sp>
        <p:nvSpPr>
          <p:cNvPr id="32" name="Shape 178"/>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sp>
        <p:nvSpPr>
          <p:cNvPr id="34" name="Shape 184"/>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35"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36"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37" name="Shape 133">
            <a:hlinkClick r:id="rId8"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pic>
        <p:nvPicPr>
          <p:cNvPr id="20" name="iStock_000009913792Large.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pic>
        <p:nvPicPr>
          <p:cNvPr id="21" name="iStock_000010656732Large.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pic>
        <p:nvPicPr>
          <p:cNvPr id="23" name="shutterstock_67109062.jpg">
            <a:hlinkClick r:id="rId13" action="ppaction://hlinksldjump"/>
          </p:cNvPr>
          <p:cNvPicPr/>
          <p:nvPr/>
        </p:nvPicPr>
        <p:blipFill>
          <a:blip r:embed="rId14"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sp>
        <p:nvSpPr>
          <p:cNvPr id="25" name="Shape 170"/>
          <p:cNvSpPr/>
          <p:nvPr/>
        </p:nvSpPr>
        <p:spPr>
          <a:xfrm>
            <a:off x="2687836" y="1826121"/>
            <a:ext cx="3062883" cy="369331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After entering a bar, another individual steps on your toe.</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mutter “asshole” under your breath.</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The individual bumps into your shoulder, knocking </a:t>
            </a:r>
            <a:r>
              <a:rPr sz="1200" dirty="0" smtClean="0">
                <a:solidFill>
                  <a:schemeClr val="bg1"/>
                </a:solidFill>
                <a:latin typeface="Gill Sans"/>
                <a:ea typeface="Gill Sans"/>
                <a:cs typeface="Gill Sans"/>
                <a:sym typeface="Gill Sans"/>
              </a:rPr>
              <a:t>you </a:t>
            </a:r>
            <a:r>
              <a:rPr sz="1200" dirty="0">
                <a:solidFill>
                  <a:schemeClr val="bg1"/>
                </a:solidFill>
                <a:latin typeface="Gill Sans"/>
                <a:ea typeface="Gill Sans"/>
                <a:cs typeface="Gill Sans"/>
                <a:sym typeface="Gill Sans"/>
              </a:rPr>
              <a:t>back.</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shove the individual to the floor.</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The individual jumps up from the floor and charges you with a knife.</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pull out your concealed handgun, and shoot the knife wielding attacker.</a:t>
            </a:r>
          </a:p>
        </p:txBody>
      </p:sp>
      <p:pic>
        <p:nvPicPr>
          <p:cNvPr id="27" name="Information-icon.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5035153"/>
            <a:ext cx="375047" cy="375047"/>
          </a:xfrm>
          <a:prstGeom prst="rect">
            <a:avLst/>
          </a:prstGeom>
          <a:ln w="12700">
            <a:miter lim="400000"/>
          </a:ln>
        </p:spPr>
      </p:pic>
      <p:pic>
        <p:nvPicPr>
          <p:cNvPr id="28" name="Information-icon.png">
            <a:hlinkClick r:id="rId17"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3739753"/>
            <a:ext cx="375047" cy="375047"/>
          </a:xfrm>
          <a:prstGeom prst="rect">
            <a:avLst/>
          </a:prstGeom>
          <a:ln w="12700">
            <a:miter lim="400000"/>
          </a:ln>
        </p:spPr>
      </p:pic>
      <p:pic>
        <p:nvPicPr>
          <p:cNvPr id="31" name="Information-icon.png">
            <a:hlinkClick r:id="rId18"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2437805"/>
            <a:ext cx="375047" cy="375047"/>
          </a:xfrm>
          <a:prstGeom prst="rect">
            <a:avLst/>
          </a:prstGeom>
          <a:ln w="12700">
            <a:miter lim="400000"/>
          </a:ln>
        </p:spPr>
      </p:pic>
    </p:spTree>
    <p:custDataLst>
      <p:tags r:id="rId1"/>
    </p:custDataLst>
    <p:extLst>
      <p:ext uri="{BB962C8B-B14F-4D97-AF65-F5344CB8AC3E}">
        <p14:creationId xmlns:p14="http://schemas.microsoft.com/office/powerpoint/2010/main" val="71437207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1" name="Shape 231"/>
          <p:cNvSpPr/>
          <p:nvPr/>
        </p:nvSpPr>
        <p:spPr>
          <a:xfrm rot="16200000" flipH="1">
            <a:off x="1522512" y="2754809"/>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232" name="Shape 232"/>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a:solidFill>
                  <a:schemeClr val="bg1"/>
                </a:solidFill>
              </a:rPr>
              <a:t>Must be an Innocent Party</a:t>
            </a:r>
          </a:p>
        </p:txBody>
      </p:sp>
      <p:sp>
        <p:nvSpPr>
          <p:cNvPr id="233" name="Shape 233"/>
          <p:cNvSpPr/>
          <p:nvPr/>
        </p:nvSpPr>
        <p:spPr>
          <a:xfrm>
            <a:off x="5804297" y="4727972"/>
            <a:ext cx="2857500" cy="910828"/>
          </a:xfrm>
          <a:prstGeom prst="roundRect">
            <a:avLst>
              <a:gd name="adj" fmla="val 9173"/>
            </a:avLst>
          </a:prstGeom>
          <a:solidFill>
            <a:srgbClr val="A69B81"/>
          </a:solid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chemeClr val="bg1"/>
                </a:solidFill>
                <a:latin typeface="Gill Sans"/>
                <a:ea typeface="Gill Sans"/>
                <a:cs typeface="Gill Sans"/>
                <a:sym typeface="Gill Sans"/>
              </a:rPr>
              <a:t>At this point, you </a:t>
            </a:r>
            <a:r>
              <a:rPr sz="1125" i="1">
                <a:solidFill>
                  <a:schemeClr val="bg1"/>
                </a:solidFill>
                <a:latin typeface="Gill Sans"/>
                <a:ea typeface="Gill Sans"/>
                <a:cs typeface="Gill Sans"/>
                <a:sym typeface="Gill Sans"/>
              </a:rPr>
              <a:t>are</a:t>
            </a:r>
            <a:r>
              <a:rPr sz="1125">
                <a:solidFill>
                  <a:schemeClr val="bg1"/>
                </a:solidFill>
                <a:latin typeface="Gill Sans"/>
                <a:ea typeface="Gill Sans"/>
                <a:cs typeface="Gill Sans"/>
                <a:sym typeface="Gill Sans"/>
              </a:rPr>
              <a:t> in immediate risk of death or great bodily harm, but since you’ve broken rule #2, you should expect to be charged with a crime.</a:t>
            </a:r>
          </a:p>
        </p:txBody>
      </p:sp>
      <p:sp>
        <p:nvSpPr>
          <p:cNvPr id="234" name="Shape 234">
            <a:hlinkClick r:id="rId5" action="ppaction://hlinksldjump"/>
          </p:cNvPr>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243" name="Shape 243"/>
          <p:cNvSpPr/>
          <p:nvPr/>
        </p:nvSpPr>
        <p:spPr>
          <a:xfrm>
            <a:off x="1902023" y="118625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22" name="Shape 171">
            <a:hlinkClick r:id="rId6"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24" name="Shape 174"/>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pic>
        <p:nvPicPr>
          <p:cNvPr id="28" name="shutterstock_67756249.jpg"/>
          <p:cNvPicPr/>
          <p:nvPr/>
        </p:nvPicPr>
        <p:blipFill>
          <a:blip r:embed="rId7"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50800">
            <a:solidFill>
              <a:srgbClr val="FF9E0B"/>
            </a:solidFill>
            <a:miter lim="400000"/>
          </a:ln>
        </p:spPr>
      </p:pic>
      <p:sp>
        <p:nvSpPr>
          <p:cNvPr id="29" name="Shape 176"/>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sp>
        <p:nvSpPr>
          <p:cNvPr id="31" name="Shape 178"/>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sp>
        <p:nvSpPr>
          <p:cNvPr id="33" name="Shape 184"/>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34"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35"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36" name="Shape 133">
            <a:hlinkClick r:id="rId8"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pic>
        <p:nvPicPr>
          <p:cNvPr id="25" name="iStock_000009913792Large.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pic>
        <p:nvPicPr>
          <p:cNvPr id="26" name="iStock_000010656732Large.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pic>
        <p:nvPicPr>
          <p:cNvPr id="27" name="shutterstock_67109062.jpg">
            <a:hlinkClick r:id="rId13" action="ppaction://hlinksldjump"/>
          </p:cNvPr>
          <p:cNvPicPr/>
          <p:nvPr/>
        </p:nvPicPr>
        <p:blipFill>
          <a:blip r:embed="rId14"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sp>
        <p:nvSpPr>
          <p:cNvPr id="23" name="Shape 170"/>
          <p:cNvSpPr/>
          <p:nvPr/>
        </p:nvSpPr>
        <p:spPr>
          <a:xfrm>
            <a:off x="2687836" y="1826121"/>
            <a:ext cx="3062883" cy="369331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After entering a bar, another individual steps on your toe.</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mutter “asshole” under your breath.</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The individual bumps into your shoulder, knocking </a:t>
            </a:r>
            <a:r>
              <a:rPr sz="1200" dirty="0" smtClean="0">
                <a:solidFill>
                  <a:schemeClr val="bg1"/>
                </a:solidFill>
                <a:latin typeface="Gill Sans"/>
                <a:ea typeface="Gill Sans"/>
                <a:cs typeface="Gill Sans"/>
                <a:sym typeface="Gill Sans"/>
              </a:rPr>
              <a:t>you </a:t>
            </a:r>
            <a:r>
              <a:rPr sz="1200" dirty="0">
                <a:solidFill>
                  <a:schemeClr val="bg1"/>
                </a:solidFill>
                <a:latin typeface="Gill Sans"/>
                <a:ea typeface="Gill Sans"/>
                <a:cs typeface="Gill Sans"/>
                <a:sym typeface="Gill Sans"/>
              </a:rPr>
              <a:t>back.</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shove the individual to the floor.</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The individual jumps up from the floor and charges you with a knife.</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pull out your concealed handgun, and shoot the knife wielding attacker.</a:t>
            </a:r>
          </a:p>
        </p:txBody>
      </p:sp>
      <p:pic>
        <p:nvPicPr>
          <p:cNvPr id="30" name="Information-icon.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5035153"/>
            <a:ext cx="375047" cy="375047"/>
          </a:xfrm>
          <a:prstGeom prst="rect">
            <a:avLst/>
          </a:prstGeom>
          <a:ln w="12700">
            <a:miter lim="400000"/>
          </a:ln>
        </p:spPr>
      </p:pic>
      <p:pic>
        <p:nvPicPr>
          <p:cNvPr id="32" name="Information-icon.png">
            <a:hlinkClick r:id="rId17"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3739753"/>
            <a:ext cx="375047" cy="375047"/>
          </a:xfrm>
          <a:prstGeom prst="rect">
            <a:avLst/>
          </a:prstGeom>
          <a:ln w="12700">
            <a:miter lim="400000"/>
          </a:ln>
        </p:spPr>
      </p:pic>
      <p:pic>
        <p:nvPicPr>
          <p:cNvPr id="41" name="Information-icon.png">
            <a:hlinkClick r:id="rId18"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2437805"/>
            <a:ext cx="375047" cy="375047"/>
          </a:xfrm>
          <a:prstGeom prst="rect">
            <a:avLst/>
          </a:prstGeom>
          <a:ln w="12700">
            <a:miter lim="400000"/>
          </a:ln>
        </p:spPr>
      </p:pic>
    </p:spTree>
    <p:custDataLst>
      <p:tags r:id="rId1"/>
    </p:custDataLst>
    <p:extLst>
      <p:ext uri="{BB962C8B-B14F-4D97-AF65-F5344CB8AC3E}">
        <p14:creationId xmlns:p14="http://schemas.microsoft.com/office/powerpoint/2010/main" val="11899377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2" name="Shape 252"/>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dirty="0">
                <a:solidFill>
                  <a:schemeClr val="bg1"/>
                </a:solidFill>
              </a:rPr>
              <a:t>No </a:t>
            </a:r>
            <a:r>
              <a:rPr lang="en-US" sz="1687" dirty="0">
                <a:solidFill>
                  <a:schemeClr val="bg1"/>
                </a:solidFill>
              </a:rPr>
              <a:t>Lesser </a:t>
            </a:r>
            <a:r>
              <a:rPr sz="1687" dirty="0" smtClean="0">
                <a:solidFill>
                  <a:schemeClr val="bg1"/>
                </a:solidFill>
              </a:rPr>
              <a:t>Force </a:t>
            </a:r>
            <a:r>
              <a:rPr sz="1687" dirty="0">
                <a:solidFill>
                  <a:schemeClr val="bg1"/>
                </a:solidFill>
              </a:rPr>
              <a:t>is Sufficient or Available to Stop the Threat</a:t>
            </a:r>
            <a:endParaRPr sz="1266" dirty="0">
              <a:solidFill>
                <a:schemeClr val="bg1"/>
              </a:solidFill>
            </a:endParaRPr>
          </a:p>
        </p:txBody>
      </p:sp>
      <p:sp>
        <p:nvSpPr>
          <p:cNvPr id="253" name="Shape 253"/>
          <p:cNvSpPr/>
          <p:nvPr/>
        </p:nvSpPr>
        <p:spPr>
          <a:xfrm rot="16200000" flipH="1">
            <a:off x="1522512" y="4121051"/>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254" name="Shape 254">
            <a:hlinkClick r:id="rId5"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255" name="Shape 255"/>
          <p:cNvSpPr/>
          <p:nvPr/>
        </p:nvSpPr>
        <p:spPr>
          <a:xfrm>
            <a:off x="2687836" y="1549301"/>
            <a:ext cx="3331964" cy="4431981"/>
          </a:xfrm>
          <a:prstGeom prst="rect">
            <a:avLst/>
          </a:prstGeom>
          <a:ln w="12700">
            <a:miter lim="400000"/>
          </a:ln>
          <a:extLst>
            <a:ext uri="{C572A759-6A51-4108-AA02-DFA0A04FC94B}">
              <ma14:wrappingTextBoxFlag xmlns:ma14="http://schemas.microsoft.com/office/mac/drawingml/2011/main" val="1"/>
            </a:ext>
          </a:extLst>
        </p:spPr>
        <p:txBody>
          <a:bodyPr wrap="square" lIns="0" tIns="0" rIns="0" bIns="0">
            <a:spAutoFit/>
          </a:bodyPr>
          <a:lstStyle/>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leave a busy city street and turn down an alley to take a short cut to your car.</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An individual approximately half your size steps from behind a dumpster and pulls his shirt aside, while reaching for a semi-automatic tucked into his waistband.</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shout “don’t hurt me!” and draw your firearm from the holster.  You leave your pepper spray in your pocket.</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The individual draws his firearm from his waistband, and elevates it in an effort to shoot you.</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fire two rounds at him and one strikes him in the shoulder.  He immediately drop his firearm and it slides under the dumpster.</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Bleeding, the individual stumbles toward you.</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The individual refuses your further commands to stay back, and he steps into what you consider to be your “danger zone” so you shoot him again.</a:t>
            </a:r>
          </a:p>
        </p:txBody>
      </p:sp>
      <p:sp>
        <p:nvSpPr>
          <p:cNvPr id="256" name="Shape 256"/>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pic>
        <p:nvPicPr>
          <p:cNvPr id="257" name="iStock_000009913792Large.jpg">
            <a:hlinkClick r:id="rId6" action="ppaction://hlinksldjump"/>
          </p:cNvPr>
          <p:cNvPicPr/>
          <p:nvPr/>
        </p:nvPicPr>
        <p:blipFill>
          <a:blip r:embed="rId7"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sp>
        <p:nvSpPr>
          <p:cNvPr id="258" name="Shape 258"/>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pic>
        <p:nvPicPr>
          <p:cNvPr id="259" name="shutterstock_67756249.jpg">
            <a:hlinkClick r:id="rId8" action="ppaction://hlinksldjump"/>
          </p:cNvPr>
          <p:cNvPicPr/>
          <p:nvPr/>
        </p:nvPicPr>
        <p:blipFill>
          <a:blip r:embed="rId9"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sp>
        <p:nvSpPr>
          <p:cNvPr id="260" name="Shape 260"/>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pic>
        <p:nvPicPr>
          <p:cNvPr id="261" name="iStock_000010656732Large.jpg"/>
          <p:cNvPicPr/>
          <p:nvPr/>
        </p:nvPicPr>
        <p:blipFill>
          <a:blip r:embed="rId10"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50800">
            <a:solidFill>
              <a:srgbClr val="FF9E0B"/>
            </a:solidFill>
            <a:miter lim="400000"/>
          </a:ln>
        </p:spPr>
      </p:pic>
      <p:sp>
        <p:nvSpPr>
          <p:cNvPr id="262" name="Shape 262"/>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pic>
        <p:nvPicPr>
          <p:cNvPr id="263" name="shutterstock_67109062.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pic>
        <p:nvPicPr>
          <p:cNvPr id="264" name="Information-icon.png">
            <a:hlinkClick r:id="rId13" action="ppaction://hlinksldjump"/>
          </p:cNvPr>
          <p:cNvPicPr/>
          <p:nvPr/>
        </p:nvPicPr>
        <p:blipFill>
          <a:blip r:embed="rId14" cstate="print">
            <a:extLst>
              <a:ext uri="{28A0092B-C50C-407E-A947-70E740481C1C}">
                <a14:useLocalDpi xmlns:a14="http://schemas.microsoft.com/office/drawing/2010/main"/>
              </a:ext>
            </a:extLst>
          </a:blip>
          <a:stretch>
            <a:fillRect/>
          </a:stretch>
        </p:blipFill>
        <p:spPr>
          <a:xfrm>
            <a:off x="2259211" y="5339953"/>
            <a:ext cx="375047" cy="375047"/>
          </a:xfrm>
          <a:prstGeom prst="rect">
            <a:avLst/>
          </a:prstGeom>
          <a:ln w="12700">
            <a:miter lim="400000"/>
          </a:ln>
        </p:spPr>
      </p:pic>
      <p:pic>
        <p:nvPicPr>
          <p:cNvPr id="265" name="Information-icon.png">
            <a:hlinkClick r:id="rId15" action="ppaction://hlinksldjump"/>
          </p:cNvPr>
          <p:cNvPicPr/>
          <p:nvPr/>
        </p:nvPicPr>
        <p:blipFill>
          <a:blip r:embed="rId14" cstate="print">
            <a:extLst>
              <a:ext uri="{28A0092B-C50C-407E-A947-70E740481C1C}">
                <a14:useLocalDpi xmlns:a14="http://schemas.microsoft.com/office/drawing/2010/main"/>
              </a:ext>
            </a:extLst>
          </a:blip>
          <a:stretch>
            <a:fillRect/>
          </a:stretch>
        </p:blipFill>
        <p:spPr>
          <a:xfrm>
            <a:off x="2259211" y="3663553"/>
            <a:ext cx="375047" cy="375047"/>
          </a:xfrm>
          <a:prstGeom prst="rect">
            <a:avLst/>
          </a:prstGeom>
          <a:ln w="12700">
            <a:miter lim="400000"/>
          </a:ln>
        </p:spPr>
      </p:pic>
      <p:sp>
        <p:nvSpPr>
          <p:cNvPr id="266" name="Shape 266"/>
          <p:cNvSpPr/>
          <p:nvPr/>
        </p:nvSpPr>
        <p:spPr>
          <a:xfrm>
            <a:off x="1902023" y="118625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267" name="Shape 267"/>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pic>
        <p:nvPicPr>
          <p:cNvPr id="268" name="Information-icon.png">
            <a:hlinkClick r:id="rId16" action="ppaction://hlinksldjump"/>
          </p:cNvPr>
          <p:cNvPicPr/>
          <p:nvPr/>
        </p:nvPicPr>
        <p:blipFill>
          <a:blip r:embed="rId14" cstate="print">
            <a:extLst>
              <a:ext uri="{28A0092B-C50C-407E-A947-70E740481C1C}">
                <a14:useLocalDpi xmlns:a14="http://schemas.microsoft.com/office/drawing/2010/main"/>
              </a:ext>
            </a:extLst>
          </a:blip>
          <a:stretch>
            <a:fillRect/>
          </a:stretch>
        </p:blipFill>
        <p:spPr>
          <a:xfrm>
            <a:off x="2259211" y="1571625"/>
            <a:ext cx="375047" cy="375047"/>
          </a:xfrm>
          <a:prstGeom prst="rect">
            <a:avLst/>
          </a:prstGeom>
          <a:ln w="12700">
            <a:miter lim="400000"/>
          </a:ln>
        </p:spPr>
      </p:pic>
      <p:sp>
        <p:nvSpPr>
          <p:cNvPr id="21"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22"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23" name="Shape 133">
            <a:hlinkClick r:id="rId17"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403092642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2" name="Shape 272"/>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dirty="0">
                <a:solidFill>
                  <a:schemeClr val="bg1"/>
                </a:solidFill>
              </a:rPr>
              <a:t>No </a:t>
            </a:r>
            <a:r>
              <a:rPr lang="en-US" sz="1687" dirty="0">
                <a:solidFill>
                  <a:schemeClr val="bg1"/>
                </a:solidFill>
              </a:rPr>
              <a:t>Lesser </a:t>
            </a:r>
            <a:r>
              <a:rPr sz="1687" dirty="0" smtClean="0">
                <a:solidFill>
                  <a:schemeClr val="bg1"/>
                </a:solidFill>
              </a:rPr>
              <a:t>Force </a:t>
            </a:r>
            <a:r>
              <a:rPr sz="1687" dirty="0">
                <a:solidFill>
                  <a:schemeClr val="bg1"/>
                </a:solidFill>
              </a:rPr>
              <a:t>is Sufficient or Available to Stop the Threat</a:t>
            </a:r>
            <a:endParaRPr sz="1266" dirty="0">
              <a:solidFill>
                <a:schemeClr val="bg1"/>
              </a:solidFill>
            </a:endParaRPr>
          </a:p>
        </p:txBody>
      </p:sp>
      <p:sp>
        <p:nvSpPr>
          <p:cNvPr id="273" name="Shape 273"/>
          <p:cNvSpPr/>
          <p:nvPr/>
        </p:nvSpPr>
        <p:spPr>
          <a:xfrm rot="16200000" flipH="1">
            <a:off x="1522512" y="4121051"/>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284" name="Shape 284"/>
          <p:cNvSpPr/>
          <p:nvPr/>
        </p:nvSpPr>
        <p:spPr>
          <a:xfrm>
            <a:off x="1902023" y="118625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22" name="Shape 254">
            <a:hlinkClick r:id="rId5"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23" name="Shape 317">
            <a:hlinkClick r:id="rId6" action="ppaction://hlinksldjump"/>
          </p:cNvPr>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28" name="Shape 258"/>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sp>
        <p:nvSpPr>
          <p:cNvPr id="30" name="Shape 260"/>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pic>
        <p:nvPicPr>
          <p:cNvPr id="31" name="iStock_000010656732Large.jpg"/>
          <p:cNvPicPr/>
          <p:nvPr/>
        </p:nvPicPr>
        <p:blipFill>
          <a:blip r:embed="rId7"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50800">
            <a:solidFill>
              <a:srgbClr val="FF9E0B"/>
            </a:solidFill>
            <a:miter lim="400000"/>
          </a:ln>
        </p:spPr>
      </p:pic>
      <p:sp>
        <p:nvSpPr>
          <p:cNvPr id="32" name="Shape 262"/>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sp>
        <p:nvSpPr>
          <p:cNvPr id="34" name="Shape 267"/>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35"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36"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37" name="Shape 133">
            <a:hlinkClick r:id="rId8"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pic>
        <p:nvPicPr>
          <p:cNvPr id="38" name="iStock_000009913792Large.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pic>
        <p:nvPicPr>
          <p:cNvPr id="39" name="shutterstock_67756249.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pic>
        <p:nvPicPr>
          <p:cNvPr id="40" name="shutterstock_67109062.jpg">
            <a:hlinkClick r:id="rId13" action="ppaction://hlinksldjump"/>
          </p:cNvPr>
          <p:cNvPicPr/>
          <p:nvPr/>
        </p:nvPicPr>
        <p:blipFill>
          <a:blip r:embed="rId14"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sp>
        <p:nvSpPr>
          <p:cNvPr id="27" name="Shape 255"/>
          <p:cNvSpPr/>
          <p:nvPr/>
        </p:nvSpPr>
        <p:spPr>
          <a:xfrm>
            <a:off x="2687836" y="1549301"/>
            <a:ext cx="3331964" cy="4431981"/>
          </a:xfrm>
          <a:prstGeom prst="rect">
            <a:avLst/>
          </a:prstGeom>
          <a:ln w="12700">
            <a:miter lim="400000"/>
          </a:ln>
          <a:extLst>
            <a:ext uri="{C572A759-6A51-4108-AA02-DFA0A04FC94B}">
              <ma14:wrappingTextBoxFlag xmlns:ma14="http://schemas.microsoft.com/office/mac/drawingml/2011/main" val="1"/>
            </a:ext>
          </a:extLst>
        </p:spPr>
        <p:txBody>
          <a:bodyPr wrap="square" lIns="0" tIns="0" rIns="0" bIns="0">
            <a:spAutoFit/>
          </a:bodyPr>
          <a:lstStyle/>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leave a busy city street and turn down an alley to take a short cut to your car.</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An individual approximately half your size steps from behind a dumpster and pulls his shirt aside, while reaching for a semi-automatic tucked into his waistband.</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shout “don’t hurt me!” and draw your firearm from the holster.  You leave your pepper spray in your pocket.</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The individual draws his firearm from his waistband, and elevates it in an effort to shoot you.</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fire two rounds at him and one strikes him in the shoulder.  He immediately drop his firearm and it slides under the dumpster.</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Bleeding, the individual stumbles toward you.</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The individual refuses your further commands to stay back, and he steps into what you consider to be your “danger zone” so you shoot him again.</a:t>
            </a:r>
          </a:p>
        </p:txBody>
      </p:sp>
      <p:pic>
        <p:nvPicPr>
          <p:cNvPr id="29" name="Information-icon.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5339953"/>
            <a:ext cx="375047" cy="375047"/>
          </a:xfrm>
          <a:prstGeom prst="rect">
            <a:avLst/>
          </a:prstGeom>
          <a:ln w="12700">
            <a:miter lim="400000"/>
          </a:ln>
        </p:spPr>
      </p:pic>
      <p:pic>
        <p:nvPicPr>
          <p:cNvPr id="33" name="Information-icon.png">
            <a:hlinkClick r:id="rId17"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3663553"/>
            <a:ext cx="375047" cy="375047"/>
          </a:xfrm>
          <a:prstGeom prst="rect">
            <a:avLst/>
          </a:prstGeom>
          <a:ln w="12700">
            <a:miter lim="400000"/>
          </a:ln>
        </p:spPr>
      </p:pic>
      <p:pic>
        <p:nvPicPr>
          <p:cNvPr id="41" name="Information-icon.png">
            <a:hlinkClick r:id="rId18"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1571625"/>
            <a:ext cx="375047" cy="375047"/>
          </a:xfrm>
          <a:prstGeom prst="rect">
            <a:avLst/>
          </a:prstGeom>
          <a:ln w="12700">
            <a:miter lim="400000"/>
          </a:ln>
        </p:spPr>
      </p:pic>
      <p:sp>
        <p:nvSpPr>
          <p:cNvPr id="274" name="Shape 274"/>
          <p:cNvSpPr/>
          <p:nvPr/>
        </p:nvSpPr>
        <p:spPr>
          <a:xfrm>
            <a:off x="5804297" y="1509712"/>
            <a:ext cx="2857500" cy="928688"/>
          </a:xfrm>
          <a:prstGeom prst="roundRect">
            <a:avLst>
              <a:gd name="adj" fmla="val 8996"/>
            </a:avLst>
          </a:prstGeom>
          <a:solidFill>
            <a:srgbClr val="A69B81"/>
          </a:solid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lvl1pPr algn="l">
              <a:defRPr sz="1600" cap="none">
                <a:solidFill>
                  <a:srgbClr val="FFFFFF"/>
                </a:solidFill>
                <a:latin typeface="Gill Sans"/>
                <a:ea typeface="Gill Sans"/>
                <a:cs typeface="Gill Sans"/>
                <a:sym typeface="Gill Sans"/>
              </a:defRPr>
            </a:lvl1pPr>
          </a:lstStyle>
          <a:p>
            <a:pPr lvl="0">
              <a:defRPr sz="1800">
                <a:solidFill>
                  <a:srgbClr val="000000"/>
                </a:solidFill>
              </a:defRPr>
            </a:pPr>
            <a:r>
              <a:rPr sz="1125">
                <a:solidFill>
                  <a:schemeClr val="bg1"/>
                </a:solidFill>
              </a:rPr>
              <a:t>Your first mistake.  While you haven’t broken one of the rules yet, you’ve put yourself in a risky situation that could have been avoided if you’d stayed with the crowds.</a:t>
            </a:r>
          </a:p>
        </p:txBody>
      </p:sp>
    </p:spTree>
    <p:custDataLst>
      <p:tags r:id="rId1"/>
    </p:custDataLst>
    <p:extLst>
      <p:ext uri="{BB962C8B-B14F-4D97-AF65-F5344CB8AC3E}">
        <p14:creationId xmlns:p14="http://schemas.microsoft.com/office/powerpoint/2010/main" val="45207135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04800" y="1066800"/>
            <a:ext cx="7772400" cy="2930033"/>
          </a:xfrm>
          <a:prstGeom prst="rect">
            <a:avLst/>
          </a:prstGeom>
          <a:noFill/>
        </p:spPr>
        <p:txBody>
          <a:bodyPr wrap="square" rtlCol="0">
            <a:spAutoFit/>
          </a:bodyPr>
          <a:lstStyle>
            <a:defPPr>
              <a:defRPr lang="en-US"/>
            </a:defPPr>
            <a:lvl1pPr marL="342900" indent="-342900">
              <a:lnSpc>
                <a:spcPct val="110000"/>
              </a:lnSpc>
              <a:buFont typeface="+mj-lt"/>
              <a:buAutoNum type="arabicPeriod"/>
              <a:defRPr>
                <a:solidFill>
                  <a:srgbClr val="E10A0A"/>
                </a:solidFill>
                <a:latin typeface="Palatino-Roman"/>
              </a:defRPr>
            </a:lvl1pPr>
          </a:lstStyle>
          <a:p>
            <a:r>
              <a:rPr lang="en-US" dirty="0"/>
              <a:t>Reasonable force.</a:t>
            </a:r>
          </a:p>
          <a:p>
            <a:r>
              <a:rPr lang="en-US" dirty="0"/>
              <a:t>Deadly force.</a:t>
            </a:r>
          </a:p>
          <a:p>
            <a:r>
              <a:rPr lang="en-US" dirty="0"/>
              <a:t>The “Use of Force Continuum.”</a:t>
            </a:r>
          </a:p>
          <a:p>
            <a:r>
              <a:rPr lang="en-US" dirty="0"/>
              <a:t>How will a prosecutor evaluate your case?</a:t>
            </a:r>
          </a:p>
          <a:p>
            <a:r>
              <a:rPr lang="en-US" dirty="0"/>
              <a:t>Defense of the home.</a:t>
            </a:r>
          </a:p>
          <a:p>
            <a:r>
              <a:rPr lang="en-US" dirty="0"/>
              <a:t>Defense of property.</a:t>
            </a:r>
          </a:p>
          <a:p>
            <a:endParaRPr lang="en-US" dirty="0"/>
          </a:p>
        </p:txBody>
      </p:sp>
      <p:sp>
        <p:nvSpPr>
          <p:cNvPr id="11" name="TextBox 10"/>
          <p:cNvSpPr txBox="1"/>
          <p:nvPr/>
        </p:nvSpPr>
        <p:spPr>
          <a:xfrm>
            <a:off x="294290" y="304800"/>
            <a:ext cx="7782910" cy="584776"/>
          </a:xfrm>
          <a:prstGeom prst="rect">
            <a:avLst/>
          </a:prstGeom>
          <a:noFill/>
        </p:spPr>
        <p:txBody>
          <a:bodyPr wrap="square" rtlCol="0">
            <a:spAutoFit/>
          </a:bodyPr>
          <a:lstStyle/>
          <a:p>
            <a:r>
              <a:rPr lang="en-US" sz="3200" b="1" dirty="0" smtClean="0"/>
              <a:t>Key Topics Covered in Lesson Four</a:t>
            </a:r>
            <a:endParaRPr lang="en-US" sz="3200" b="1" dirty="0"/>
          </a:p>
        </p:txBody>
      </p:sp>
      <p:cxnSp>
        <p:nvCxnSpPr>
          <p:cNvPr id="15" name="Straight Connector 14"/>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19003217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3" name="Shape 293"/>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dirty="0">
                <a:solidFill>
                  <a:schemeClr val="bg1"/>
                </a:solidFill>
              </a:rPr>
              <a:t>No </a:t>
            </a:r>
            <a:r>
              <a:rPr lang="en-US" sz="1687" dirty="0">
                <a:solidFill>
                  <a:schemeClr val="bg1"/>
                </a:solidFill>
              </a:rPr>
              <a:t>Lesser </a:t>
            </a:r>
            <a:r>
              <a:rPr sz="1687" dirty="0" smtClean="0">
                <a:solidFill>
                  <a:schemeClr val="bg1"/>
                </a:solidFill>
              </a:rPr>
              <a:t>Force </a:t>
            </a:r>
            <a:r>
              <a:rPr sz="1687" dirty="0">
                <a:solidFill>
                  <a:schemeClr val="bg1"/>
                </a:solidFill>
              </a:rPr>
              <a:t>is Sufficient or Available to Stop the Threat</a:t>
            </a:r>
            <a:endParaRPr sz="1266" dirty="0">
              <a:solidFill>
                <a:schemeClr val="bg1"/>
              </a:solidFill>
            </a:endParaRPr>
          </a:p>
        </p:txBody>
      </p:sp>
      <p:sp>
        <p:nvSpPr>
          <p:cNvPr id="294" name="Shape 294"/>
          <p:cNvSpPr/>
          <p:nvPr/>
        </p:nvSpPr>
        <p:spPr>
          <a:xfrm rot="16200000" flipH="1">
            <a:off x="1522512" y="4121051"/>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305" name="Shape 305"/>
          <p:cNvSpPr/>
          <p:nvPr/>
        </p:nvSpPr>
        <p:spPr>
          <a:xfrm>
            <a:off x="1902023" y="118625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22" name="Shape 254">
            <a:hlinkClick r:id="rId5"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23" name="Shape 317">
            <a:hlinkClick r:id="rId6" action="ppaction://hlinksldjump"/>
          </p:cNvPr>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28" name="Shape 258"/>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sp>
        <p:nvSpPr>
          <p:cNvPr id="30" name="Shape 260"/>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pic>
        <p:nvPicPr>
          <p:cNvPr id="31" name="iStock_000010656732Large.jpg"/>
          <p:cNvPicPr/>
          <p:nvPr/>
        </p:nvPicPr>
        <p:blipFill>
          <a:blip r:embed="rId7"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50800">
            <a:solidFill>
              <a:srgbClr val="FF9E0B"/>
            </a:solidFill>
            <a:miter lim="400000"/>
          </a:ln>
        </p:spPr>
      </p:pic>
      <p:sp>
        <p:nvSpPr>
          <p:cNvPr id="32" name="Shape 262"/>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sp>
        <p:nvSpPr>
          <p:cNvPr id="34" name="Shape 267"/>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35"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36"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37" name="Shape 133">
            <a:hlinkClick r:id="rId8"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pic>
        <p:nvPicPr>
          <p:cNvPr id="38" name="iStock_000009913792Large.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pic>
        <p:nvPicPr>
          <p:cNvPr id="39" name="shutterstock_67756249.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pic>
        <p:nvPicPr>
          <p:cNvPr id="40" name="shutterstock_67109062.jpg">
            <a:hlinkClick r:id="rId13" action="ppaction://hlinksldjump"/>
          </p:cNvPr>
          <p:cNvPicPr/>
          <p:nvPr/>
        </p:nvPicPr>
        <p:blipFill>
          <a:blip r:embed="rId14"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sp>
        <p:nvSpPr>
          <p:cNvPr id="27" name="Shape 255"/>
          <p:cNvSpPr/>
          <p:nvPr/>
        </p:nvSpPr>
        <p:spPr>
          <a:xfrm>
            <a:off x="2687836" y="1549301"/>
            <a:ext cx="3331964" cy="4431981"/>
          </a:xfrm>
          <a:prstGeom prst="rect">
            <a:avLst/>
          </a:prstGeom>
          <a:ln w="12700">
            <a:miter lim="400000"/>
          </a:ln>
          <a:extLst>
            <a:ext uri="{C572A759-6A51-4108-AA02-DFA0A04FC94B}">
              <ma14:wrappingTextBoxFlag xmlns:ma14="http://schemas.microsoft.com/office/mac/drawingml/2011/main" val="1"/>
            </a:ext>
          </a:extLst>
        </p:spPr>
        <p:txBody>
          <a:bodyPr wrap="square" lIns="0" tIns="0" rIns="0" bIns="0">
            <a:spAutoFit/>
          </a:bodyPr>
          <a:lstStyle/>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leave a busy city street and turn down an alley to take a short cut to your car.</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An individual approximately half your size steps from behind a dumpster and pulls his shirt aside, while reaching for a semi-automatic tucked into his waistband.</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shout “don’t hurt me!” and draw your firearm from the holster.  You leave your pepper spray in your pocket.</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The individual draws his firearm from his waistband, and elevates it in an effort to shoot you.</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fire two rounds at him and one strikes him in the shoulder.  He immediately drop his firearm and it slides under the dumpster.</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Bleeding, the individual stumbles toward you.</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The individual refuses your further commands to stay back, and he steps into what you consider to be your “danger zone” so you shoot him again.</a:t>
            </a:r>
          </a:p>
        </p:txBody>
      </p:sp>
      <p:pic>
        <p:nvPicPr>
          <p:cNvPr id="29" name="Information-icon.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5339953"/>
            <a:ext cx="375047" cy="375047"/>
          </a:xfrm>
          <a:prstGeom prst="rect">
            <a:avLst/>
          </a:prstGeom>
          <a:ln w="12700">
            <a:miter lim="400000"/>
          </a:ln>
        </p:spPr>
      </p:pic>
      <p:pic>
        <p:nvPicPr>
          <p:cNvPr id="33" name="Information-icon.png">
            <a:hlinkClick r:id="rId17"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3663553"/>
            <a:ext cx="375047" cy="375047"/>
          </a:xfrm>
          <a:prstGeom prst="rect">
            <a:avLst/>
          </a:prstGeom>
          <a:ln w="12700">
            <a:miter lim="400000"/>
          </a:ln>
        </p:spPr>
      </p:pic>
      <p:pic>
        <p:nvPicPr>
          <p:cNvPr id="41" name="Information-icon.png">
            <a:hlinkClick r:id="rId18"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1571625"/>
            <a:ext cx="375047" cy="375047"/>
          </a:xfrm>
          <a:prstGeom prst="rect">
            <a:avLst/>
          </a:prstGeom>
          <a:ln w="12700">
            <a:miter lim="400000"/>
          </a:ln>
        </p:spPr>
      </p:pic>
      <p:sp>
        <p:nvSpPr>
          <p:cNvPr id="295" name="Shape 295"/>
          <p:cNvSpPr/>
          <p:nvPr/>
        </p:nvSpPr>
        <p:spPr>
          <a:xfrm>
            <a:off x="5804297" y="3187898"/>
            <a:ext cx="2857500" cy="1151930"/>
          </a:xfrm>
          <a:prstGeom prst="roundRect">
            <a:avLst>
              <a:gd name="adj" fmla="val 7253"/>
            </a:avLst>
          </a:prstGeom>
          <a:solidFill>
            <a:srgbClr val="A69B81"/>
          </a:solid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lvl1pPr algn="l">
              <a:defRPr sz="1600" cap="none">
                <a:solidFill>
                  <a:srgbClr val="FFFFFF"/>
                </a:solidFill>
                <a:latin typeface="Gill Sans"/>
                <a:ea typeface="Gill Sans"/>
                <a:cs typeface="Gill Sans"/>
                <a:sym typeface="Gill Sans"/>
              </a:defRPr>
            </a:lvl1pPr>
          </a:lstStyle>
          <a:p>
            <a:pPr lvl="0">
              <a:defRPr sz="1800">
                <a:solidFill>
                  <a:srgbClr val="000000"/>
                </a:solidFill>
              </a:defRPr>
            </a:pPr>
            <a:r>
              <a:rPr sz="1125">
                <a:solidFill>
                  <a:schemeClr val="bg1"/>
                </a:solidFill>
              </a:rPr>
              <a:t>At this point, you would probably get most prosecutors to agree that you had no alternative other than to immediately resort to deadly force, and that you would not have been expected to try your pepper spray first.</a:t>
            </a:r>
          </a:p>
        </p:txBody>
      </p:sp>
    </p:spTree>
    <p:custDataLst>
      <p:tags r:id="rId1"/>
    </p:custDataLst>
    <p:extLst>
      <p:ext uri="{BB962C8B-B14F-4D97-AF65-F5344CB8AC3E}">
        <p14:creationId xmlns:p14="http://schemas.microsoft.com/office/powerpoint/2010/main" val="217298516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4" name="Shape 314"/>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dirty="0">
                <a:solidFill>
                  <a:schemeClr val="bg1"/>
                </a:solidFill>
              </a:rPr>
              <a:t>No </a:t>
            </a:r>
            <a:r>
              <a:rPr lang="en-US" sz="1687" dirty="0" smtClean="0">
                <a:solidFill>
                  <a:schemeClr val="bg1"/>
                </a:solidFill>
              </a:rPr>
              <a:t>Lesser </a:t>
            </a:r>
            <a:r>
              <a:rPr sz="1687" dirty="0" smtClean="0">
                <a:solidFill>
                  <a:schemeClr val="bg1"/>
                </a:solidFill>
              </a:rPr>
              <a:t>Force </a:t>
            </a:r>
            <a:r>
              <a:rPr sz="1687" dirty="0">
                <a:solidFill>
                  <a:schemeClr val="bg1"/>
                </a:solidFill>
              </a:rPr>
              <a:t>is Sufficient or Available to Stop the Threat</a:t>
            </a:r>
            <a:endParaRPr sz="1266" dirty="0">
              <a:solidFill>
                <a:schemeClr val="bg1"/>
              </a:solidFill>
            </a:endParaRPr>
          </a:p>
        </p:txBody>
      </p:sp>
      <p:sp>
        <p:nvSpPr>
          <p:cNvPr id="315" name="Shape 315"/>
          <p:cNvSpPr/>
          <p:nvPr/>
        </p:nvSpPr>
        <p:spPr>
          <a:xfrm rot="16200000" flipH="1">
            <a:off x="1522512" y="4121051"/>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317" name="Shape 317">
            <a:hlinkClick r:id="rId5" action="ppaction://hlinksldjump"/>
          </p:cNvPr>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327" name="Shape 327"/>
          <p:cNvSpPr/>
          <p:nvPr/>
        </p:nvSpPr>
        <p:spPr>
          <a:xfrm>
            <a:off x="1902023" y="118625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22" name="Shape 254">
            <a:hlinkClick r:id="rId6"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27" name="Shape 258"/>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sp>
        <p:nvSpPr>
          <p:cNvPr id="29" name="Shape 260"/>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pic>
        <p:nvPicPr>
          <p:cNvPr id="30" name="iStock_000010656732Large.jpg"/>
          <p:cNvPicPr/>
          <p:nvPr/>
        </p:nvPicPr>
        <p:blipFill>
          <a:blip r:embed="rId7"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50800">
            <a:solidFill>
              <a:srgbClr val="FF9E0B"/>
            </a:solidFill>
            <a:miter lim="400000"/>
          </a:ln>
        </p:spPr>
      </p:pic>
      <p:sp>
        <p:nvSpPr>
          <p:cNvPr id="31" name="Shape 262"/>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sp>
        <p:nvSpPr>
          <p:cNvPr id="33" name="Shape 267"/>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34"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35"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36" name="Shape 133">
            <a:hlinkClick r:id="rId8"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pic>
        <p:nvPicPr>
          <p:cNvPr id="37" name="iStock_000009913792Large.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pic>
        <p:nvPicPr>
          <p:cNvPr id="38" name="shutterstock_67756249.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pic>
        <p:nvPicPr>
          <p:cNvPr id="39" name="shutterstock_67109062.jpg">
            <a:hlinkClick r:id="rId13" action="ppaction://hlinksldjump"/>
          </p:cNvPr>
          <p:cNvPicPr/>
          <p:nvPr/>
        </p:nvPicPr>
        <p:blipFill>
          <a:blip r:embed="rId14"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sp>
        <p:nvSpPr>
          <p:cNvPr id="26" name="Shape 255"/>
          <p:cNvSpPr/>
          <p:nvPr/>
        </p:nvSpPr>
        <p:spPr>
          <a:xfrm>
            <a:off x="2687836" y="1549301"/>
            <a:ext cx="3331964" cy="4431981"/>
          </a:xfrm>
          <a:prstGeom prst="rect">
            <a:avLst/>
          </a:prstGeom>
          <a:ln w="12700">
            <a:miter lim="400000"/>
          </a:ln>
          <a:extLst>
            <a:ext uri="{C572A759-6A51-4108-AA02-DFA0A04FC94B}">
              <ma14:wrappingTextBoxFlag xmlns:ma14="http://schemas.microsoft.com/office/mac/drawingml/2011/main" val="1"/>
            </a:ext>
          </a:extLst>
        </p:spPr>
        <p:txBody>
          <a:bodyPr wrap="square" lIns="0" tIns="0" rIns="0" bIns="0">
            <a:spAutoFit/>
          </a:bodyPr>
          <a:lstStyle/>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leave a busy city street and turn down an alley to take a short cut to your car.</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An individual approximately half your size steps from behind a dumpster and pulls his shirt aside, while reaching for a semi-automatic tucked into his waistband.</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shout “don’t hurt me!” and draw your firearm from the holster.  You leave your pepper spray in your pocket.</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The individual draws his firearm from his waistband, and elevates it in an effort to shoot you.</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You fire two rounds at him and one strikes him in the shoulder.  He immediately drop his firearm and it slides under the dumpster.</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Bleeding, the individual stumbles toward you.</a:t>
            </a:r>
          </a:p>
          <a:p>
            <a:pPr lvl="0" algn="l">
              <a:buClr>
                <a:srgbClr val="FFFFFF"/>
              </a:buClr>
              <a:defRPr sz="1800" cap="none">
                <a:solidFill>
                  <a:srgbClr val="000000"/>
                </a:solidFill>
              </a:defRPr>
            </a:pPr>
            <a:endParaRPr sz="120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a:solidFill>
                  <a:schemeClr val="bg1"/>
                </a:solidFill>
                <a:latin typeface="Gill Sans"/>
                <a:ea typeface="Gill Sans"/>
                <a:cs typeface="Gill Sans"/>
                <a:sym typeface="Gill Sans"/>
              </a:rPr>
              <a:t>The individual refuses your further commands to stay back, and he steps into what you consider to be your “danger zone” so you shoot him again.</a:t>
            </a:r>
          </a:p>
        </p:txBody>
      </p:sp>
      <p:pic>
        <p:nvPicPr>
          <p:cNvPr id="28" name="Information-icon.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5339953"/>
            <a:ext cx="375047" cy="375047"/>
          </a:xfrm>
          <a:prstGeom prst="rect">
            <a:avLst/>
          </a:prstGeom>
          <a:ln w="12700">
            <a:miter lim="400000"/>
          </a:ln>
        </p:spPr>
      </p:pic>
      <p:pic>
        <p:nvPicPr>
          <p:cNvPr id="32" name="Information-icon.png">
            <a:hlinkClick r:id="rId17"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3663553"/>
            <a:ext cx="375047" cy="375047"/>
          </a:xfrm>
          <a:prstGeom prst="rect">
            <a:avLst/>
          </a:prstGeom>
          <a:ln w="12700">
            <a:miter lim="400000"/>
          </a:ln>
        </p:spPr>
      </p:pic>
      <p:pic>
        <p:nvPicPr>
          <p:cNvPr id="40" name="Information-icon.png">
            <a:hlinkClick r:id="rId18"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1571625"/>
            <a:ext cx="375047" cy="375047"/>
          </a:xfrm>
          <a:prstGeom prst="rect">
            <a:avLst/>
          </a:prstGeom>
          <a:ln w="12700">
            <a:miter lim="400000"/>
          </a:ln>
        </p:spPr>
      </p:pic>
      <p:sp>
        <p:nvSpPr>
          <p:cNvPr id="316" name="Shape 316"/>
          <p:cNvSpPr/>
          <p:nvPr/>
        </p:nvSpPr>
        <p:spPr>
          <a:xfrm>
            <a:off x="5804297" y="4267200"/>
            <a:ext cx="2857500" cy="1643063"/>
          </a:xfrm>
          <a:prstGeom prst="roundRect">
            <a:avLst>
              <a:gd name="adj" fmla="val 5085"/>
            </a:avLst>
          </a:prstGeom>
          <a:solidFill>
            <a:srgbClr val="A69B81"/>
          </a:solid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lvl1pPr algn="l">
              <a:defRPr sz="1600" cap="none">
                <a:solidFill>
                  <a:srgbClr val="FFFFFF"/>
                </a:solidFill>
                <a:latin typeface="Gill Sans"/>
                <a:ea typeface="Gill Sans"/>
                <a:cs typeface="Gill Sans"/>
                <a:sym typeface="Gill Sans"/>
              </a:defRPr>
            </a:lvl1pPr>
          </a:lstStyle>
          <a:p>
            <a:pPr lvl="0">
              <a:defRPr sz="1800">
                <a:solidFill>
                  <a:srgbClr val="000000"/>
                </a:solidFill>
              </a:defRPr>
            </a:pPr>
            <a:r>
              <a:rPr sz="1125">
                <a:solidFill>
                  <a:schemeClr val="bg1"/>
                </a:solidFill>
              </a:rPr>
              <a:t>However, at this point, the individual no longer had control of his firearm (and was injured) and your pepper spray would most likely have sufficed to have stopped the continued threat.  In addition, a prosecutor might argue that you’ve also broken rules #1 and #4 as well.</a:t>
            </a:r>
          </a:p>
        </p:txBody>
      </p:sp>
    </p:spTree>
    <p:custDataLst>
      <p:tags r:id="rId1"/>
    </p:custDataLst>
    <p:extLst>
      <p:ext uri="{BB962C8B-B14F-4D97-AF65-F5344CB8AC3E}">
        <p14:creationId xmlns:p14="http://schemas.microsoft.com/office/powerpoint/2010/main" val="135937057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5" name="Shape 335"/>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a:solidFill>
                  <a:schemeClr val="bg1"/>
                </a:solidFill>
              </a:rPr>
              <a:t>No Reasonable Means of Retreat or Escape</a:t>
            </a:r>
            <a:endParaRPr sz="1266">
              <a:solidFill>
                <a:schemeClr val="bg1"/>
              </a:solidFill>
            </a:endParaRPr>
          </a:p>
        </p:txBody>
      </p:sp>
      <p:sp>
        <p:nvSpPr>
          <p:cNvPr id="336" name="Shape 336">
            <a:hlinkClick r:id="rId5"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337" name="Shape 337"/>
          <p:cNvSpPr/>
          <p:nvPr/>
        </p:nvSpPr>
        <p:spPr>
          <a:xfrm>
            <a:off x="2687836" y="1602879"/>
            <a:ext cx="3636764" cy="3877984"/>
          </a:xfrm>
          <a:prstGeom prst="rect">
            <a:avLst/>
          </a:prstGeom>
          <a:ln w="12700">
            <a:miter lim="400000"/>
          </a:ln>
          <a:extLst>
            <a:ext uri="{C572A759-6A51-4108-AA02-DFA0A04FC94B}">
              <ma14:wrappingTextBoxFlag xmlns:ma14="http://schemas.microsoft.com/office/mac/drawingml/2011/main" val="1"/>
            </a:ext>
          </a:extLst>
        </p:spPr>
        <p:txBody>
          <a:bodyPr wrap="square" lIns="0" tIns="0" rIns="0" bIns="0">
            <a:spAutoFit/>
          </a:bodyPr>
          <a:lstStyle/>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On your way home from work, a dog runs in front of your car on the freeway.  You slam on your brakes and are rear ended.</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Your car is fine, so you continue on until you can pull onto the shoulder, but the other car is out of commission, and pulls over several hundred feet behind you.</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The other individual jumps out of his car with a machete, and charges your vehicle, screaming that he’s going to kill you.</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exit your vehicle, and take up a position behind your driver’s door.  You shout commands continuously for the 40 seconds it takes the other individual to reach you.</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shoot the individual as he gets within </a:t>
            </a:r>
            <a:r>
              <a:rPr lang="en-US" sz="1200" dirty="0" smtClean="0">
                <a:solidFill>
                  <a:schemeClr val="bg1"/>
                </a:solidFill>
                <a:latin typeface="Gill Sans"/>
                <a:ea typeface="Gill Sans"/>
                <a:cs typeface="Gill Sans"/>
                <a:sym typeface="Gill Sans"/>
              </a:rPr>
              <a:t>21 </a:t>
            </a:r>
            <a:r>
              <a:rPr sz="1200" dirty="0" smtClean="0">
                <a:solidFill>
                  <a:schemeClr val="bg1"/>
                </a:solidFill>
                <a:latin typeface="Gill Sans"/>
                <a:ea typeface="Gill Sans"/>
                <a:cs typeface="Gill Sans"/>
                <a:sym typeface="Gill Sans"/>
              </a:rPr>
              <a:t>feet </a:t>
            </a:r>
            <a:r>
              <a:rPr sz="1200" dirty="0">
                <a:solidFill>
                  <a:schemeClr val="bg1"/>
                </a:solidFill>
                <a:latin typeface="Gill Sans"/>
                <a:ea typeface="Gill Sans"/>
                <a:cs typeface="Gill Sans"/>
                <a:sym typeface="Gill Sans"/>
              </a:rPr>
              <a:t>of you.</a:t>
            </a:r>
          </a:p>
        </p:txBody>
      </p:sp>
      <p:sp>
        <p:nvSpPr>
          <p:cNvPr id="338" name="Shape 338"/>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pic>
        <p:nvPicPr>
          <p:cNvPr id="339" name="iStock_000009913792Large.jpg">
            <a:hlinkClick r:id="rId6" action="ppaction://hlinksldjump"/>
          </p:cNvPr>
          <p:cNvPicPr/>
          <p:nvPr/>
        </p:nvPicPr>
        <p:blipFill>
          <a:blip r:embed="rId7"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sp>
        <p:nvSpPr>
          <p:cNvPr id="340" name="Shape 340"/>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pic>
        <p:nvPicPr>
          <p:cNvPr id="341" name="shutterstock_67756249.jpg">
            <a:hlinkClick r:id="rId8" action="ppaction://hlinksldjump"/>
          </p:cNvPr>
          <p:cNvPicPr/>
          <p:nvPr/>
        </p:nvPicPr>
        <p:blipFill>
          <a:blip r:embed="rId9"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sp>
        <p:nvSpPr>
          <p:cNvPr id="342" name="Shape 342"/>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pic>
        <p:nvPicPr>
          <p:cNvPr id="343" name="iStock_000010656732Large.jpg">
            <a:hlinkClick r:id="rId10" action="ppaction://hlinksldjump"/>
          </p:cNvPr>
          <p:cNvPicPr/>
          <p:nvPr/>
        </p:nvPicPr>
        <p:blipFill>
          <a:blip r:embed="rId11"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sp>
        <p:nvSpPr>
          <p:cNvPr id="344" name="Shape 344"/>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pic>
        <p:nvPicPr>
          <p:cNvPr id="345" name="shutterstock_67109062.jpg"/>
          <p:cNvPicPr/>
          <p:nvPr/>
        </p:nvPicPr>
        <p:blipFill>
          <a:blip r:embed="rId12"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50800">
            <a:solidFill>
              <a:srgbClr val="FF9E0B"/>
            </a:solidFill>
            <a:miter lim="400000"/>
          </a:ln>
        </p:spPr>
      </p:pic>
      <p:sp>
        <p:nvSpPr>
          <p:cNvPr id="346" name="Shape 346"/>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347" name="Shape 347"/>
          <p:cNvSpPr/>
          <p:nvPr/>
        </p:nvSpPr>
        <p:spPr>
          <a:xfrm rot="16200000" flipH="1">
            <a:off x="1522512" y="5630168"/>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pic>
        <p:nvPicPr>
          <p:cNvPr id="348" name="Information-icon.png">
            <a:hlinkClick r:id="rId13" action="ppaction://hlinksldjump"/>
          </p:cNvPr>
          <p:cNvPicPr/>
          <p:nvPr/>
        </p:nvPicPr>
        <p:blipFill>
          <a:blip r:embed="rId14" cstate="print">
            <a:extLst>
              <a:ext uri="{28A0092B-C50C-407E-A947-70E740481C1C}">
                <a14:useLocalDpi xmlns:a14="http://schemas.microsoft.com/office/drawing/2010/main"/>
              </a:ext>
            </a:extLst>
          </a:blip>
          <a:stretch>
            <a:fillRect/>
          </a:stretch>
        </p:blipFill>
        <p:spPr>
          <a:xfrm>
            <a:off x="2259211" y="5181600"/>
            <a:ext cx="375047" cy="375047"/>
          </a:xfrm>
          <a:prstGeom prst="rect">
            <a:avLst/>
          </a:prstGeom>
          <a:ln w="12700">
            <a:miter lim="400000"/>
          </a:ln>
        </p:spPr>
      </p:pic>
      <p:sp>
        <p:nvSpPr>
          <p:cNvPr id="349" name="Shape 349"/>
          <p:cNvSpPr/>
          <p:nvPr/>
        </p:nvSpPr>
        <p:spPr>
          <a:xfrm>
            <a:off x="1902023" y="118625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19"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20"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21" name="Shape 133">
            <a:hlinkClick r:id="rId15"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409446842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3" name="Shape 353"/>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lvl1pPr algn="l">
              <a:defRPr sz="2400" b="1" cap="none">
                <a:solidFill>
                  <a:srgbClr val="FFFFFF"/>
                </a:solidFill>
                <a:latin typeface="Gill Sans"/>
                <a:ea typeface="Gill Sans"/>
                <a:cs typeface="Gill Sans"/>
                <a:sym typeface="Gill Sans"/>
              </a:defRPr>
            </a:lvl1pPr>
          </a:lstStyle>
          <a:p>
            <a:pPr lvl="0">
              <a:defRPr sz="1800" b="0">
                <a:solidFill>
                  <a:srgbClr val="000000"/>
                </a:solidFill>
              </a:defRPr>
            </a:pPr>
            <a:r>
              <a:rPr sz="1687">
                <a:solidFill>
                  <a:schemeClr val="bg1"/>
                </a:solidFill>
              </a:rPr>
              <a:t>No Reasonable Means of Retreat or Escape</a:t>
            </a:r>
            <a:endParaRPr sz="1266">
              <a:solidFill>
                <a:schemeClr val="bg1"/>
              </a:solidFill>
            </a:endParaRPr>
          </a:p>
        </p:txBody>
      </p:sp>
      <p:sp>
        <p:nvSpPr>
          <p:cNvPr id="355" name="Shape 355">
            <a:hlinkClick r:id="rId5" action="ppaction://hlinksldjump"/>
          </p:cNvPr>
          <p:cNvSpPr/>
          <p:nvPr/>
        </p:nvSpPr>
        <p:spPr>
          <a:xfrm>
            <a:off x="561677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365" name="Shape 365"/>
          <p:cNvSpPr/>
          <p:nvPr/>
        </p:nvSpPr>
        <p:spPr>
          <a:xfrm rot="16200000" flipH="1">
            <a:off x="1522512" y="5630168"/>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366" name="Shape 366"/>
          <p:cNvSpPr/>
          <p:nvPr/>
        </p:nvSpPr>
        <p:spPr>
          <a:xfrm>
            <a:off x="1905000" y="1186258"/>
            <a:ext cx="6813352" cy="22602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600" i="1" cap="none">
                <a:solidFill>
                  <a:srgbClr val="FFFFFF"/>
                </a:solidFill>
                <a:latin typeface="Gill Sans"/>
                <a:ea typeface="Gill Sans"/>
                <a:cs typeface="Gill Sans"/>
                <a:sym typeface="Gill Sans"/>
              </a:defRPr>
            </a:lvl1pPr>
          </a:lstStyle>
          <a:p>
            <a:pPr lvl="0">
              <a:defRPr sz="1800" i="0">
                <a:solidFill>
                  <a:srgbClr val="000000"/>
                </a:solidFill>
              </a:defRPr>
            </a:pPr>
            <a:r>
              <a:rPr sz="1000">
                <a:solidFill>
                  <a:schemeClr val="bg1"/>
                </a:solidFill>
              </a:rPr>
              <a:t>For more detail on where the permit holder may have passed or failed the deadly force rule, tap on the information icons.</a:t>
            </a:r>
          </a:p>
        </p:txBody>
      </p:sp>
      <p:sp>
        <p:nvSpPr>
          <p:cNvPr id="20" name="Shape 336">
            <a:hlinkClick r:id="rId6" action="ppaction://hlinksldjump"/>
          </p:cNvPr>
          <p:cNvSpPr/>
          <p:nvPr/>
        </p:nvSpPr>
        <p:spPr>
          <a:xfrm>
            <a:off x="392013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22" name="Shape 340"/>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sp>
        <p:nvSpPr>
          <p:cNvPr id="24" name="Shape 342"/>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sp>
        <p:nvSpPr>
          <p:cNvPr id="26" name="Shape 344"/>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pic>
        <p:nvPicPr>
          <p:cNvPr id="27" name="shutterstock_67109062.jpg"/>
          <p:cNvPicPr/>
          <p:nvPr/>
        </p:nvPicPr>
        <p:blipFill>
          <a:blip r:embed="rId7"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50800">
            <a:solidFill>
              <a:srgbClr val="FF9E0B"/>
            </a:solidFill>
            <a:miter lim="400000"/>
          </a:ln>
        </p:spPr>
      </p:pic>
      <p:sp>
        <p:nvSpPr>
          <p:cNvPr id="28" name="Shape 346"/>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29"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30"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31" name="Shape 133">
            <a:hlinkClick r:id="rId8"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pic>
        <p:nvPicPr>
          <p:cNvPr id="32" name="iStock_000009913792Large.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pic>
        <p:nvPicPr>
          <p:cNvPr id="33" name="shutterstock_67756249.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pic>
        <p:nvPicPr>
          <p:cNvPr id="34" name="iStock_000010656732Large.jpg">
            <a:hlinkClick r:id="rId13" action="ppaction://hlinksldjump"/>
          </p:cNvPr>
          <p:cNvPicPr/>
          <p:nvPr/>
        </p:nvPicPr>
        <p:blipFill>
          <a:blip r:embed="rId14"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sp>
        <p:nvSpPr>
          <p:cNvPr id="21" name="Shape 337"/>
          <p:cNvSpPr/>
          <p:nvPr/>
        </p:nvSpPr>
        <p:spPr>
          <a:xfrm>
            <a:off x="2687836" y="1602879"/>
            <a:ext cx="3636764" cy="3877984"/>
          </a:xfrm>
          <a:prstGeom prst="rect">
            <a:avLst/>
          </a:prstGeom>
          <a:ln w="12700">
            <a:miter lim="400000"/>
          </a:ln>
          <a:extLst>
            <a:ext uri="{C572A759-6A51-4108-AA02-DFA0A04FC94B}">
              <ma14:wrappingTextBoxFlag xmlns:ma14="http://schemas.microsoft.com/office/mac/drawingml/2011/main" val="1"/>
            </a:ext>
          </a:extLst>
        </p:spPr>
        <p:txBody>
          <a:bodyPr wrap="square" lIns="0" tIns="0" rIns="0" bIns="0">
            <a:spAutoFit/>
          </a:bodyPr>
          <a:lstStyle/>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On your way home from work, a dog runs in front of your car on the freeway.  You slam on your brakes and are rear ended.</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Your car is fine, so you continue on until you can pull onto the shoulder, but the other car is out of commission, and pulls over several hundred feet behind you.</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The other individual jumps out of his car with a machete, and charges your vehicle, screaming that he’s going to kill you.</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exit your vehicle, and take up a position behind your driver’s door.  You shout commands continuously for the 40 seconds it takes the other individual to reach you.</a:t>
            </a: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endParaRPr sz="1200" dirty="0">
              <a:solidFill>
                <a:schemeClr val="bg1"/>
              </a:solidFill>
              <a:latin typeface="Gill Sans"/>
              <a:ea typeface="Gill Sans"/>
              <a:cs typeface="Gill Sans"/>
              <a:sym typeface="Gill Sans"/>
            </a:endParaRPr>
          </a:p>
          <a:p>
            <a:pPr lvl="0" algn="l">
              <a:buClr>
                <a:srgbClr val="FFFFFF"/>
              </a:buClr>
              <a:defRPr sz="1800" cap="none">
                <a:solidFill>
                  <a:srgbClr val="000000"/>
                </a:solidFill>
              </a:defRPr>
            </a:pPr>
            <a:r>
              <a:rPr sz="1200" dirty="0">
                <a:solidFill>
                  <a:schemeClr val="bg1"/>
                </a:solidFill>
                <a:latin typeface="Gill Sans"/>
                <a:ea typeface="Gill Sans"/>
                <a:cs typeface="Gill Sans"/>
                <a:sym typeface="Gill Sans"/>
              </a:rPr>
              <a:t>You shoot the individual as he gets within </a:t>
            </a:r>
            <a:r>
              <a:rPr lang="en-US" sz="1200" dirty="0" smtClean="0">
                <a:solidFill>
                  <a:schemeClr val="bg1"/>
                </a:solidFill>
                <a:latin typeface="Gill Sans"/>
                <a:ea typeface="Gill Sans"/>
                <a:cs typeface="Gill Sans"/>
                <a:sym typeface="Gill Sans"/>
              </a:rPr>
              <a:t>21 </a:t>
            </a:r>
            <a:r>
              <a:rPr sz="1200" dirty="0" smtClean="0">
                <a:solidFill>
                  <a:schemeClr val="bg1"/>
                </a:solidFill>
                <a:latin typeface="Gill Sans"/>
                <a:ea typeface="Gill Sans"/>
                <a:cs typeface="Gill Sans"/>
                <a:sym typeface="Gill Sans"/>
              </a:rPr>
              <a:t>feet </a:t>
            </a:r>
            <a:r>
              <a:rPr sz="1200" dirty="0">
                <a:solidFill>
                  <a:schemeClr val="bg1"/>
                </a:solidFill>
                <a:latin typeface="Gill Sans"/>
                <a:ea typeface="Gill Sans"/>
                <a:cs typeface="Gill Sans"/>
                <a:sym typeface="Gill Sans"/>
              </a:rPr>
              <a:t>of you.</a:t>
            </a:r>
          </a:p>
        </p:txBody>
      </p:sp>
      <p:pic>
        <p:nvPicPr>
          <p:cNvPr id="23" name="Information-icon.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2259211" y="5181600"/>
            <a:ext cx="375047" cy="375047"/>
          </a:xfrm>
          <a:prstGeom prst="rect">
            <a:avLst/>
          </a:prstGeom>
          <a:ln w="12700">
            <a:miter lim="400000"/>
          </a:ln>
        </p:spPr>
      </p:pic>
      <p:sp>
        <p:nvSpPr>
          <p:cNvPr id="354" name="Shape 354"/>
          <p:cNvSpPr/>
          <p:nvPr/>
        </p:nvSpPr>
        <p:spPr>
          <a:xfrm>
            <a:off x="5804297" y="4790777"/>
            <a:ext cx="2857500" cy="1062633"/>
          </a:xfrm>
          <a:prstGeom prst="roundRect">
            <a:avLst>
              <a:gd name="adj" fmla="val 7862"/>
            </a:avLst>
          </a:prstGeom>
          <a:solidFill>
            <a:srgbClr val="A69B81"/>
          </a:solid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chemeClr val="bg1"/>
                </a:solidFill>
                <a:latin typeface="Gill Sans"/>
                <a:ea typeface="Gill Sans"/>
                <a:cs typeface="Gill Sans"/>
                <a:sym typeface="Gill Sans"/>
              </a:rPr>
              <a:t>At this point, you </a:t>
            </a:r>
            <a:r>
              <a:rPr sz="1125" i="1">
                <a:solidFill>
                  <a:schemeClr val="bg1"/>
                </a:solidFill>
                <a:latin typeface="Gill Sans"/>
                <a:ea typeface="Gill Sans"/>
                <a:cs typeface="Gill Sans"/>
                <a:sym typeface="Gill Sans"/>
              </a:rPr>
              <a:t>are</a:t>
            </a:r>
            <a:r>
              <a:rPr sz="1125">
                <a:solidFill>
                  <a:schemeClr val="bg1"/>
                </a:solidFill>
                <a:latin typeface="Gill Sans"/>
                <a:ea typeface="Gill Sans"/>
                <a:cs typeface="Gill Sans"/>
                <a:sym typeface="Gill Sans"/>
              </a:rPr>
              <a:t> in immediate risk of death or great bodily harm, but you had plenty of time to drive off (remember that your car was fine in this scenario), leaving the deranged individual behind.</a:t>
            </a:r>
          </a:p>
        </p:txBody>
      </p:sp>
    </p:spTree>
    <p:custDataLst>
      <p:tags r:id="rId1"/>
    </p:custDataLst>
    <p:extLst>
      <p:ext uri="{BB962C8B-B14F-4D97-AF65-F5344CB8AC3E}">
        <p14:creationId xmlns:p14="http://schemas.microsoft.com/office/powerpoint/2010/main" val="27242044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p:cNvSpPr>
          <p:nvPr/>
        </p:nvSpPr>
        <p:spPr bwMode="auto">
          <a:xfrm>
            <a:off x="365760" y="1600200"/>
            <a:ext cx="2529840" cy="4074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8100">
              <a:buClr>
                <a:srgbClr val="000000"/>
              </a:buClr>
              <a:buSzPct val="100000"/>
            </a:pPr>
            <a:r>
              <a:rPr lang="en-US" sz="1800" dirty="0" smtClean="0">
                <a:solidFill>
                  <a:schemeClr val="tx1"/>
                </a:solidFill>
                <a:ea typeface="ＭＳ Ｐゴシック" charset="0"/>
                <a:cs typeface="ＭＳ Ｐゴシック" charset="0"/>
              </a:rPr>
              <a:t>When evaluating a claim of </a:t>
            </a:r>
            <a:r>
              <a:rPr lang="en-US" sz="1800" dirty="0">
                <a:solidFill>
                  <a:schemeClr val="tx1"/>
                </a:solidFill>
                <a:ea typeface="ＭＳ Ｐゴシック" charset="0"/>
                <a:cs typeface="ＭＳ Ｐゴシック" charset="0"/>
              </a:rPr>
              <a:t>self–defense, the prosecutor is going to care about more than just who was shot and who did the shooting. </a:t>
            </a:r>
            <a:r>
              <a:rPr lang="en-US" sz="1800" dirty="0" smtClean="0">
                <a:solidFill>
                  <a:schemeClr val="tx1"/>
                </a:solidFill>
                <a:ea typeface="ＭＳ Ｐゴシック" charset="0"/>
                <a:cs typeface="ＭＳ Ｐゴシック" charset="0"/>
              </a:rPr>
              <a:t>The </a:t>
            </a:r>
            <a:r>
              <a:rPr lang="en-US" sz="1800" dirty="0">
                <a:solidFill>
                  <a:schemeClr val="tx1"/>
                </a:solidFill>
                <a:ea typeface="ＭＳ Ｐゴシック" charset="0"/>
                <a:cs typeface="ＭＳ Ｐゴシック" charset="0"/>
              </a:rPr>
              <a:t>prosecutor </a:t>
            </a:r>
            <a:r>
              <a:rPr lang="en-US" sz="1800" dirty="0" smtClean="0">
                <a:solidFill>
                  <a:schemeClr val="tx1"/>
                </a:solidFill>
                <a:ea typeface="ＭＳ Ｐゴシック" charset="0"/>
                <a:cs typeface="ＭＳ Ｐゴシック" charset="0"/>
              </a:rPr>
              <a:t>will also </a:t>
            </a:r>
            <a:r>
              <a:rPr lang="en-US" sz="1800" dirty="0">
                <a:solidFill>
                  <a:schemeClr val="tx1"/>
                </a:solidFill>
                <a:ea typeface="ＭＳ Ｐゴシック" charset="0"/>
                <a:cs typeface="ＭＳ Ｐゴシック" charset="0"/>
              </a:rPr>
              <a:t>back up to the hours, days, and even years before the incident, in an attempt to understand the entire story</a:t>
            </a:r>
            <a:r>
              <a:rPr lang="en-US" sz="1800" dirty="0" smtClean="0">
                <a:solidFill>
                  <a:schemeClr val="tx1"/>
                </a:solidFill>
                <a:ea typeface="ＭＳ Ｐゴシック" charset="0"/>
                <a:cs typeface="ＭＳ Ｐゴシック" charset="0"/>
              </a:rPr>
              <a:t>.</a:t>
            </a:r>
            <a:endParaRPr lang="en-US" sz="1800" dirty="0">
              <a:solidFill>
                <a:schemeClr val="tx1"/>
              </a:solidFill>
              <a:ea typeface="ＭＳ Ｐゴシック" charset="0"/>
              <a:cs typeface="ＭＳ Ｐゴシック" charset="0"/>
            </a:endParaRPr>
          </a:p>
        </p:txBody>
      </p:sp>
      <p:sp>
        <p:nvSpPr>
          <p:cNvPr id="2" name="Title 1"/>
          <p:cNvSpPr>
            <a:spLocks noGrp="1"/>
          </p:cNvSpPr>
          <p:nvPr>
            <p:ph type="title" idx="4294967295"/>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How will the Prosecutor Evaluate a Case?</a:t>
            </a:r>
            <a:endParaRPr lang="en-US" dirty="0" smtClean="0">
              <a:effectLst/>
            </a:endParaRPr>
          </a:p>
        </p:txBody>
      </p:sp>
      <p:sp>
        <p:nvSpPr>
          <p:cNvPr id="5" name="TextBox 4"/>
          <p:cNvSpPr txBox="1"/>
          <p:nvPr/>
        </p:nvSpPr>
        <p:spPr>
          <a:xfrm>
            <a:off x="2895600" y="4754880"/>
            <a:ext cx="5562600" cy="1200328"/>
          </a:xfrm>
          <a:prstGeom prst="rect">
            <a:avLst/>
          </a:prstGeom>
          <a:noFill/>
        </p:spPr>
        <p:txBody>
          <a:bodyPr wrap="square" rtlCol="0">
            <a:spAutoFit/>
          </a:bodyPr>
          <a:lstStyle/>
          <a:p>
            <a:r>
              <a:rPr lang="en-US" sz="1600" b="1" dirty="0">
                <a:solidFill>
                  <a:srgbClr val="E10A0A"/>
                </a:solidFill>
                <a:latin typeface="+mn-lt"/>
              </a:rPr>
              <a:t>Movie 4</a:t>
            </a:r>
            <a:r>
              <a:rPr lang="en-US" sz="1600" b="1" dirty="0" smtClean="0">
                <a:solidFill>
                  <a:srgbClr val="E10A0A"/>
                </a:solidFill>
                <a:latin typeface="+mn-lt"/>
              </a:rPr>
              <a:t>.1 </a:t>
            </a:r>
            <a:r>
              <a:rPr lang="en-US" sz="1600" b="1" dirty="0" smtClean="0">
                <a:latin typeface="+mn-lt"/>
              </a:rPr>
              <a:t>How will the Prosecutor Evaluate a Case?</a:t>
            </a:r>
          </a:p>
          <a:p>
            <a:r>
              <a:rPr lang="en-US" sz="1400" i="1" dirty="0" smtClean="0">
                <a:latin typeface="+mn-lt"/>
              </a:rPr>
              <a:t>USCCA Chief Instructor Michael Martin, explains how a prosecutor may evaluate a claim of self-defense, and why what’s on your Facebook page may have as much to do with your case as your testimony or eye witnesses. </a:t>
            </a:r>
            <a:endParaRPr lang="en-US" sz="1400" dirty="0">
              <a:latin typeface="+mn-lt"/>
            </a:endParaRPr>
          </a:p>
        </p:txBody>
      </p:sp>
      <p:pic>
        <p:nvPicPr>
          <p:cNvPr id="6" name="480 How Does a Prosectur Evaluate a Case.m4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980944" y="1664208"/>
            <a:ext cx="5486400" cy="3083242"/>
          </a:xfrm>
          <a:prstGeom prst="rect">
            <a:avLst/>
          </a:prstGeom>
        </p:spPr>
      </p:pic>
    </p:spTree>
    <p:custDataLst>
      <p:tags r:id="rId1"/>
    </p:custDataLst>
    <p:extLst>
      <p:ext uri="{BB962C8B-B14F-4D97-AF65-F5344CB8AC3E}">
        <p14:creationId xmlns:p14="http://schemas.microsoft.com/office/powerpoint/2010/main" val="24747949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Selling Your Story to a Jury</a:t>
            </a:r>
            <a:endParaRPr lang="en-US" dirty="0"/>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5" name="Rectangle 9"/>
          <p:cNvSpPr>
            <a:spLocks/>
          </p:cNvSpPr>
          <p:nvPr/>
        </p:nvSpPr>
        <p:spPr bwMode="auto">
          <a:xfrm>
            <a:off x="381000" y="228600"/>
            <a:ext cx="60960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400" dirty="0" smtClean="0">
                <a:solidFill>
                  <a:srgbClr val="FF8C0E"/>
                </a:solidFill>
                <a:latin typeface="+mn-lt"/>
                <a:ea typeface="ＭＳ Ｐゴシック" charset="0"/>
                <a:cs typeface="ＭＳ Ｐゴシック" charset="0"/>
                <a:sym typeface="Arial Narrow Bold" charset="0"/>
              </a:rPr>
              <a:t>SELLING YOUR STORY TO A JURY</a:t>
            </a:r>
          </a:p>
          <a:p>
            <a:pPr marL="39688"/>
            <a:r>
              <a:rPr lang="en-US" sz="1400" dirty="0" smtClean="0">
                <a:solidFill>
                  <a:srgbClr val="FF8C0E"/>
                </a:solidFill>
                <a:latin typeface="+mn-lt"/>
                <a:ea typeface="ＭＳ Ｐゴシック" charset="0"/>
                <a:cs typeface="ＭＳ Ｐゴシック" charset="0"/>
                <a:sym typeface="Arial Narrow Bold" charset="0"/>
              </a:rPr>
              <a:t>›› </a:t>
            </a:r>
            <a:r>
              <a:rPr lang="en-US" sz="1400" dirty="0">
                <a:solidFill>
                  <a:schemeClr val="bg1"/>
                </a:solidFill>
                <a:latin typeface="+mn-lt"/>
                <a:ea typeface="ＭＳ Ｐゴシック" charset="0"/>
                <a:cs typeface="ＭＳ Ｐゴシック" charset="0"/>
                <a:sym typeface="Arial Narrow Bold" charset="0"/>
              </a:rPr>
              <a:t>If the prosecutor isn’t buying your story, he’s going to give you a chance to sell it to 12 jurors, who most decidedly will not be your peers.  Don’t count on any permit holders or lifetime </a:t>
            </a:r>
            <a:r>
              <a:rPr lang="en-US" sz="1400" dirty="0" smtClean="0">
                <a:solidFill>
                  <a:schemeClr val="bg1"/>
                </a:solidFill>
                <a:latin typeface="+mn-lt"/>
                <a:ea typeface="ＭＳ Ｐゴシック" charset="0"/>
                <a:cs typeface="ＭＳ Ｐゴシック" charset="0"/>
                <a:sym typeface="Arial Narrow Bold" charset="0"/>
              </a:rPr>
              <a:t>USCCA or NRA members </a:t>
            </a:r>
            <a:r>
              <a:rPr lang="en-US" sz="1400" dirty="0">
                <a:solidFill>
                  <a:schemeClr val="bg1"/>
                </a:solidFill>
                <a:latin typeface="+mn-lt"/>
                <a:ea typeface="ＭＳ Ｐゴシック" charset="0"/>
                <a:cs typeface="ＭＳ Ｐゴシック" charset="0"/>
                <a:sym typeface="Arial Narrow Bold" charset="0"/>
              </a:rPr>
              <a:t>to sit on your jury.</a:t>
            </a:r>
          </a:p>
        </p:txBody>
      </p:sp>
    </p:spTree>
    <p:custDataLst>
      <p:tags r:id="rId1"/>
    </p:custDataLst>
    <p:extLst>
      <p:ext uri="{BB962C8B-B14F-4D97-AF65-F5344CB8AC3E}">
        <p14:creationId xmlns:p14="http://schemas.microsoft.com/office/powerpoint/2010/main" val="30530813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038600" y="342900"/>
            <a:ext cx="4494213" cy="621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round/>
                <a:headEnd/>
                <a:tailEnd/>
              </a14:hiddenLine>
            </a:ext>
          </a:extLst>
        </p:spPr>
      </p:pic>
      <p:sp>
        <p:nvSpPr>
          <p:cNvPr id="2" name="Rectangle 6"/>
          <p:cNvSpPr>
            <a:spLocks/>
          </p:cNvSpPr>
          <p:nvPr/>
        </p:nvSpPr>
        <p:spPr bwMode="auto">
          <a:xfrm>
            <a:off x="365760" y="1051560"/>
            <a:ext cx="3835400" cy="4889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chemeClr val="tx1"/>
                </a:solidFill>
                <a:ea typeface="ＭＳ Ｐゴシック" charset="0"/>
                <a:cs typeface="Arial" charset="0"/>
              </a:rPr>
              <a:t>Because of the variety of state laws, and the fact that the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reasonable person</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 test will usually apply in any defense of home claim, we recommend that you do the following when defending your home:</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If an intruder is in the home, do </a:t>
            </a:r>
            <a:r>
              <a:rPr lang="en-US" sz="1800" dirty="0">
                <a:solidFill>
                  <a:schemeClr val="tx1"/>
                </a:solidFill>
                <a:latin typeface="Arial Italic" charset="0"/>
                <a:ea typeface="ＭＳ Ｐゴシック" charset="0"/>
                <a:cs typeface="Arial Italic" charset="0"/>
                <a:sym typeface="Arial Italic" charset="0"/>
              </a:rPr>
              <a:t>not</a:t>
            </a:r>
            <a:r>
              <a:rPr lang="en-US" sz="1800" dirty="0">
                <a:solidFill>
                  <a:schemeClr val="tx1"/>
                </a:solidFill>
                <a:ea typeface="ＭＳ Ｐゴシック" charset="0"/>
                <a:cs typeface="Arial" charset="0"/>
              </a:rPr>
              <a:t> attempt to locate him. Barricade yourself and your family in a safe location, call 911, and defend that safe location.</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If an intruder is outside of your home, in your garage, in your storage shed, or attempting to steal your car, do not leave your home in an attempt to stop him. Call 911 and only use force to defend your life or the lives of your family.</a:t>
            </a:r>
          </a:p>
        </p:txBody>
      </p:sp>
      <p:sp>
        <p:nvSpPr>
          <p:cNvPr id="141320" name="Rectangle 7"/>
          <p:cNvSpPr>
            <a:spLocks/>
          </p:cNvSpPr>
          <p:nvPr/>
        </p:nvSpPr>
        <p:spPr bwMode="auto">
          <a:xfrm>
            <a:off x="3810000" y="6045200"/>
            <a:ext cx="4978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lgn="ctr"/>
            <a:r>
              <a:rPr lang="en-US" sz="1200" dirty="0">
                <a:solidFill>
                  <a:schemeClr val="tx1"/>
                </a:solidFill>
                <a:latin typeface="+mn-lt"/>
                <a:ea typeface="ＭＳ Ｐゴシック" charset="0"/>
                <a:cs typeface="ＭＳ Ｐゴシック" charset="0"/>
                <a:sym typeface="Arial Narrow Bold" charset="0"/>
              </a:rPr>
              <a:t>Since this burglar has not yet entered the home, do the rules inside or outside the home apply?  Don’</a:t>
            </a:r>
            <a:r>
              <a:rPr lang="en-US" altLang="ja-JP" sz="1200" dirty="0">
                <a:solidFill>
                  <a:schemeClr val="tx1"/>
                </a:solidFill>
                <a:latin typeface="+mn-lt"/>
                <a:cs typeface="Arial Narrow Bold" charset="0"/>
                <a:sym typeface="Arial Narrow Bold" charset="0"/>
              </a:rPr>
              <a:t>t be so sure what the prosecutor will think.</a:t>
            </a:r>
            <a:endParaRPr lang="en-US" sz="1200" dirty="0">
              <a:solidFill>
                <a:schemeClr val="tx1"/>
              </a:solidFill>
              <a:latin typeface="+mn-lt"/>
              <a:cs typeface="Arial Narrow Bold" charset="0"/>
              <a:sym typeface="Arial Narrow Bold" charset="0"/>
            </a:endParaRPr>
          </a:p>
        </p:txBody>
      </p:sp>
      <p:sp>
        <p:nvSpPr>
          <p:cNvPr id="3" name="Title 2"/>
          <p:cNvSpPr>
            <a:spLocks noGrp="1"/>
          </p:cNvSpPr>
          <p:nvPr>
            <p:ph type="title" idx="4294967295"/>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Using Deadly Force to Defend Your Home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Our Home as our Castle</a:t>
            </a:r>
            <a:endParaRPr lang="en-US" dirty="0">
              <a:latin typeface="+mn-lt"/>
            </a:endParaRPr>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0"/>
            <a:ext cx="9144000" cy="6841671"/>
          </a:xfrm>
          <a:prstGeom prst="rect">
            <a:avLst/>
          </a:prstGeom>
        </p:spPr>
      </p:pic>
      <p:sp>
        <p:nvSpPr>
          <p:cNvPr id="5" name="Rectangle 9"/>
          <p:cNvSpPr>
            <a:spLocks/>
          </p:cNvSpPr>
          <p:nvPr/>
        </p:nvSpPr>
        <p:spPr bwMode="auto">
          <a:xfrm>
            <a:off x="381000" y="228600"/>
            <a:ext cx="84582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400" dirty="0" smtClean="0">
                <a:solidFill>
                  <a:srgbClr val="FF8C0E"/>
                </a:solidFill>
                <a:latin typeface="+mn-lt"/>
                <a:ea typeface="ＭＳ Ｐゴシック" charset="0"/>
                <a:cs typeface="ＭＳ Ｐゴシック" charset="0"/>
                <a:sym typeface="Arial Narrow Bold" charset="0"/>
              </a:rPr>
              <a:t>OUR HOME AS OUR CASTLE</a:t>
            </a:r>
          </a:p>
          <a:p>
            <a:pPr marL="39688"/>
            <a:r>
              <a:rPr lang="en-US" sz="1400" dirty="0" smtClean="0">
                <a:solidFill>
                  <a:srgbClr val="FF8C0E"/>
                </a:solidFill>
                <a:latin typeface="+mn-lt"/>
                <a:ea typeface="ＭＳ Ｐゴシック" charset="0"/>
                <a:cs typeface="ＭＳ Ｐゴシック" charset="0"/>
                <a:sym typeface="Arial Narrow Bold" charset="0"/>
              </a:rPr>
              <a:t>›› </a:t>
            </a:r>
            <a:r>
              <a:rPr lang="en-US" sz="1400" dirty="0">
                <a:solidFill>
                  <a:schemeClr val="bg1"/>
                </a:solidFill>
                <a:latin typeface="+mn-lt"/>
                <a:ea typeface="ＭＳ Ｐゴシック" charset="0"/>
                <a:cs typeface="ＭＳ Ｐゴシック" charset="0"/>
                <a:sym typeface="Arial Narrow Bold" charset="0"/>
              </a:rPr>
              <a:t>Many of today’s legal theories originated with Sir Edward Coke (1552—1634), Chief Justice of England from 1613—1616.  Coke’s “Institutes of the </a:t>
            </a:r>
            <a:r>
              <a:rPr lang="en-US" sz="1400" dirty="0" err="1">
                <a:solidFill>
                  <a:schemeClr val="bg1"/>
                </a:solidFill>
                <a:latin typeface="+mn-lt"/>
                <a:ea typeface="ＭＳ Ｐゴシック" charset="0"/>
                <a:cs typeface="ＭＳ Ｐゴシック" charset="0"/>
                <a:sym typeface="Arial Narrow Bold" charset="0"/>
              </a:rPr>
              <a:t>Lawes</a:t>
            </a:r>
            <a:r>
              <a:rPr lang="en-US" sz="1400" dirty="0">
                <a:solidFill>
                  <a:schemeClr val="bg1"/>
                </a:solidFill>
                <a:latin typeface="+mn-lt"/>
                <a:ea typeface="ＭＳ Ｐゴシック" charset="0"/>
                <a:cs typeface="ＭＳ Ｐゴシック" charset="0"/>
                <a:sym typeface="Arial Narrow Bold" charset="0"/>
              </a:rPr>
              <a:t> of England” are in part, the foundation of today’s Castle Doctrine, where Coke famously wrote, “an Englishman’s home is his castle.”  Coke’s work was also used to establish a defendant’s “right to silence,” which evolved to become the Fifth Amendment to the U.S. constitution, and the Miranda warning, which reminds us of this right.</a:t>
            </a:r>
          </a:p>
        </p:txBody>
      </p:sp>
    </p:spTree>
    <p:custDataLst>
      <p:tags r:id="rId1"/>
    </p:custDataLst>
    <p:extLst>
      <p:ext uri="{BB962C8B-B14F-4D97-AF65-F5344CB8AC3E}">
        <p14:creationId xmlns:p14="http://schemas.microsoft.com/office/powerpoint/2010/main" val="41724396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32338" y="901700"/>
            <a:ext cx="3700462" cy="5549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round/>
                <a:headEnd/>
                <a:tailEnd/>
              </a14:hiddenLine>
            </a:ext>
          </a:extLst>
        </p:spPr>
      </p:pic>
      <p:sp>
        <p:nvSpPr>
          <p:cNvPr id="142343" name="Rectangle 6"/>
          <p:cNvSpPr>
            <a:spLocks/>
          </p:cNvSpPr>
          <p:nvPr/>
        </p:nvSpPr>
        <p:spPr bwMode="auto">
          <a:xfrm>
            <a:off x="365760" y="1051560"/>
            <a:ext cx="4178300" cy="462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23850"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While most states</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laws allow a use of force to protect property (or to keep it from being stolen) they typically do not allow us to use deadly force.  The problem is, if you voluntarily step into a situation (i.e. there was nothing reluctant about your decision) with the intent to use force to protect property, and it escalates and deadly force results, you may find yourself in trouble.</a:t>
            </a:r>
          </a:p>
          <a:p>
            <a:pPr marL="323850" indent="-285750">
              <a:buClr>
                <a:srgbClr val="000000"/>
              </a:buClr>
              <a:buSzPct val="100000"/>
              <a:buFont typeface="Wingdings" charset="0"/>
              <a:buChar char="§"/>
            </a:pPr>
            <a:r>
              <a:rPr lang="en-US" sz="1800" dirty="0">
                <a:solidFill>
                  <a:schemeClr val="tx1"/>
                </a:solidFill>
                <a:cs typeface="Arial" charset="0"/>
              </a:rPr>
              <a:t>Because of that, our recommendation is that you </a:t>
            </a:r>
            <a:r>
              <a:rPr lang="en-US" sz="1800" u="sng" dirty="0">
                <a:solidFill>
                  <a:schemeClr val="tx1"/>
                </a:solidFill>
                <a:cs typeface="Arial" charset="0"/>
              </a:rPr>
              <a:t>not</a:t>
            </a:r>
            <a:r>
              <a:rPr lang="en-US" sz="1800" dirty="0">
                <a:solidFill>
                  <a:schemeClr val="tx1"/>
                </a:solidFill>
                <a:cs typeface="Arial" charset="0"/>
              </a:rPr>
              <a:t> use force to protect property; instead, we recommend that you get to a safe location or stay in a safe location, dial 911, and be a good witness.  </a:t>
            </a:r>
          </a:p>
        </p:txBody>
      </p:sp>
      <p:sp>
        <p:nvSpPr>
          <p:cNvPr id="2" name="Title 1"/>
          <p:cNvSpPr>
            <a:spLocks noGrp="1"/>
          </p:cNvSpPr>
          <p:nvPr>
            <p:ph type="title" idx="4294967295"/>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Using Force to Defend Property</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6" name="Picture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600" y="2895600"/>
            <a:ext cx="6616700" cy="396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round/>
                <a:headEnd/>
                <a:tailEnd/>
              </a14:hiddenLine>
            </a:ext>
          </a:extLst>
        </p:spPr>
      </p:pic>
      <p:sp>
        <p:nvSpPr>
          <p:cNvPr id="143367" name="Rectangle 6"/>
          <p:cNvSpPr>
            <a:spLocks/>
          </p:cNvSpPr>
          <p:nvPr/>
        </p:nvSpPr>
        <p:spPr bwMode="auto">
          <a:xfrm>
            <a:off x="365760" y="1051560"/>
            <a:ext cx="8331200" cy="251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2000" dirty="0">
                <a:solidFill>
                  <a:srgbClr val="AD9F85"/>
                </a:solidFill>
                <a:ea typeface="ＭＳ Ｐゴシック" charset="0"/>
                <a:cs typeface="ＭＳ Ｐゴシック" charset="0"/>
              </a:rPr>
              <a:t>The </a:t>
            </a:r>
            <a:r>
              <a:rPr lang="ja-JP" altLang="en-US" sz="2000" dirty="0">
                <a:solidFill>
                  <a:srgbClr val="AD9F85"/>
                </a:solidFill>
                <a:ea typeface="ＭＳ Ｐゴシック" charset="0"/>
                <a:cs typeface="ＭＳ Ｐゴシック" charset="0"/>
              </a:rPr>
              <a:t>“</a:t>
            </a:r>
            <a:r>
              <a:rPr lang="en-US" altLang="ja-JP" sz="2000" dirty="0">
                <a:solidFill>
                  <a:srgbClr val="AD9F85"/>
                </a:solidFill>
                <a:cs typeface="Arial" charset="0"/>
              </a:rPr>
              <a:t>Shark Tank</a:t>
            </a:r>
            <a:r>
              <a:rPr lang="ja-JP" altLang="en-US" sz="2000" dirty="0">
                <a:solidFill>
                  <a:srgbClr val="AD9F85"/>
                </a:solidFill>
                <a:ea typeface="ＭＳ Ｐゴシック" charset="0"/>
                <a:cs typeface="ＭＳ Ｐゴシック" charset="0"/>
              </a:rPr>
              <a:t>”</a:t>
            </a:r>
            <a:r>
              <a:rPr lang="en-US" altLang="ja-JP" sz="2000" dirty="0">
                <a:solidFill>
                  <a:srgbClr val="AD9F85"/>
                </a:solidFill>
                <a:cs typeface="Arial" charset="0"/>
              </a:rPr>
              <a:t> Analogy</a:t>
            </a:r>
          </a:p>
          <a:p>
            <a:pPr marL="39688"/>
            <a:r>
              <a:rPr lang="en-US" sz="1800" dirty="0">
                <a:solidFill>
                  <a:schemeClr val="tx1"/>
                </a:solidFill>
                <a:cs typeface="Arial" charset="0"/>
              </a:rPr>
              <a:t>To illustrate the differences between a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defense of property</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and a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defense of person,</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many instructors use the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shark tank</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analogy.  The analogy asks us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What would it take for me to jump into a shark tank?  How about if my child fell in?</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For most parents, it wouldn</a:t>
            </a:r>
            <a:r>
              <a:rPr lang="en-US" altLang="ja-JP" sz="1800" dirty="0">
                <a:solidFill>
                  <a:schemeClr val="tx1"/>
                </a:solidFill>
                <a:ea typeface="ＭＳ Ｐゴシック" charset="0"/>
                <a:cs typeface="ＭＳ Ｐゴシック" charset="0"/>
              </a:rPr>
              <a:t>’</a:t>
            </a:r>
            <a:r>
              <a:rPr lang="en-US" altLang="ja-JP" sz="1800" dirty="0">
                <a:solidFill>
                  <a:schemeClr val="tx1"/>
                </a:solidFill>
                <a:cs typeface="Arial" charset="0"/>
              </a:rPr>
              <a:t>t even be a </a:t>
            </a:r>
            <a:r>
              <a:rPr lang="en-US" altLang="ja-JP" sz="1800" dirty="0" smtClean="0">
                <a:solidFill>
                  <a:schemeClr val="tx1"/>
                </a:solidFill>
                <a:cs typeface="Arial" charset="0"/>
              </a:rPr>
              <a:t>question—they</a:t>
            </a:r>
            <a:r>
              <a:rPr lang="en-US" altLang="ja-JP" sz="1800" dirty="0" smtClean="0">
                <a:solidFill>
                  <a:schemeClr val="tx1"/>
                </a:solidFill>
                <a:ea typeface="ＭＳ Ｐゴシック" charset="0"/>
                <a:cs typeface="Arial" charset="0"/>
              </a:rPr>
              <a:t>’</a:t>
            </a:r>
            <a:r>
              <a:rPr lang="en-US" altLang="ja-JP" sz="1800" dirty="0" smtClean="0">
                <a:solidFill>
                  <a:schemeClr val="tx1"/>
                </a:solidFill>
                <a:cs typeface="Arial" charset="0"/>
              </a:rPr>
              <a:t>d </a:t>
            </a:r>
            <a:r>
              <a:rPr lang="en-US" altLang="ja-JP" sz="1800" dirty="0">
                <a:solidFill>
                  <a:schemeClr val="tx1"/>
                </a:solidFill>
                <a:cs typeface="Arial" charset="0"/>
              </a:rPr>
              <a:t>jump into the tank in an attempt to rescue their child, even if they knew it could mean their death.  The analogy goes on to ask,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Would I jump in to save an expensive watch?</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You get the difference?  If it isn</a:t>
            </a:r>
            <a:r>
              <a:rPr lang="en-US" altLang="ja-JP" sz="1800" dirty="0">
                <a:solidFill>
                  <a:schemeClr val="tx1"/>
                </a:solidFill>
                <a:ea typeface="ＭＳ Ｐゴシック" charset="0"/>
                <a:cs typeface="ＭＳ Ｐゴシック" charset="0"/>
              </a:rPr>
              <a:t>’</a:t>
            </a:r>
            <a:r>
              <a:rPr lang="en-US" altLang="ja-JP" sz="1800" dirty="0">
                <a:solidFill>
                  <a:schemeClr val="tx1"/>
                </a:solidFill>
                <a:cs typeface="Arial" charset="0"/>
              </a:rPr>
              <a:t>t worth dying over, it isn</a:t>
            </a:r>
            <a:r>
              <a:rPr lang="en-US" altLang="ja-JP" sz="1800" dirty="0">
                <a:solidFill>
                  <a:schemeClr val="tx1"/>
                </a:solidFill>
                <a:ea typeface="ＭＳ Ｐゴシック" charset="0"/>
                <a:cs typeface="ＭＳ Ｐゴシック" charset="0"/>
              </a:rPr>
              <a:t>’</a:t>
            </a:r>
            <a:r>
              <a:rPr lang="en-US" altLang="ja-JP" sz="1800" dirty="0">
                <a:solidFill>
                  <a:schemeClr val="tx1"/>
                </a:solidFill>
                <a:cs typeface="Arial" charset="0"/>
              </a:rPr>
              <a:t>t worth killing over.  Dial 911, and stay safe.</a:t>
            </a:r>
            <a:endParaRPr lang="en-US" sz="1800" dirty="0">
              <a:solidFill>
                <a:schemeClr val="tx1"/>
              </a:solidFill>
              <a:cs typeface="Arial" charset="0"/>
            </a:endParaRPr>
          </a:p>
        </p:txBody>
      </p:sp>
      <p:sp>
        <p:nvSpPr>
          <p:cNvPr id="2" name="Title 1"/>
          <p:cNvSpPr>
            <a:spLocks noGrp="1"/>
          </p:cNvSpPr>
          <p:nvPr>
            <p:ph type="title" idx="4294967295"/>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Using Force to Defend Property</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p:cNvSpPr>
          <p:nvPr/>
        </p:nvSpPr>
        <p:spPr bwMode="auto">
          <a:xfrm>
            <a:off x="365760" y="1051560"/>
            <a:ext cx="4053840" cy="51968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25437" indent="-285750">
              <a:spcBef>
                <a:spcPts val="750"/>
              </a:spcBef>
              <a:buClr>
                <a:srgbClr val="000000"/>
              </a:buClr>
              <a:buSzPct val="100000"/>
              <a:buFont typeface="Wingdings" charset="2"/>
              <a:buChar char="§"/>
              <a:defRPr/>
            </a:pPr>
            <a:r>
              <a:rPr lang="en-US" sz="1800" dirty="0">
                <a:solidFill>
                  <a:schemeClr val="tx1"/>
                </a:solidFill>
                <a:ea typeface="ＭＳ Ｐゴシック" charset="0"/>
                <a:cs typeface="Arial" charset="0"/>
              </a:rPr>
              <a:t>Although laws vary from state to state when defining our legal right to use force to protect ourselves, others, our homes, and our property, at their heart, most states’ laws require that any use of force be “reasonable for the circumstances.”  That is, in addition to any specific rules outlined in statutory or case law, we must also pass the “reasonable person” test described in Lesson One.</a:t>
            </a:r>
          </a:p>
          <a:p>
            <a:pPr marL="325437" indent="-285750">
              <a:spcBef>
                <a:spcPts val="750"/>
              </a:spcBef>
              <a:buClr>
                <a:srgbClr val="000000"/>
              </a:buClr>
              <a:buSzPct val="100000"/>
              <a:buFont typeface="Wingdings" charset="2"/>
              <a:buChar char="§"/>
              <a:defRPr/>
            </a:pPr>
            <a:r>
              <a:rPr lang="en-US" sz="1800" dirty="0">
                <a:solidFill>
                  <a:schemeClr val="tx1"/>
                </a:solidFill>
                <a:ea typeface="ＭＳ Ｐゴシック" charset="0"/>
                <a:cs typeface="Arial" charset="0"/>
              </a:rPr>
              <a:t>When deadly force has been used, we’ll not only need to pass the “reasonable” test, we’ll also need to pass other test criteria, as explained in the Use of Force Continuum </a:t>
            </a:r>
            <a:r>
              <a:rPr lang="en-US" sz="1800" dirty="0" smtClean="0">
                <a:solidFill>
                  <a:schemeClr val="tx1"/>
                </a:solidFill>
                <a:ea typeface="ＭＳ Ｐゴシック" charset="0"/>
                <a:cs typeface="Arial" charset="0"/>
              </a:rPr>
              <a:t>which we’ll discuss next.</a:t>
            </a:r>
            <a:endParaRPr lang="en-US" sz="1800" dirty="0">
              <a:solidFill>
                <a:schemeClr val="tx1"/>
              </a:solidFill>
              <a:ea typeface="ＭＳ Ｐゴシック" charset="0"/>
              <a:cs typeface="Arial" charset="0"/>
            </a:endParaRPr>
          </a:p>
        </p:txBody>
      </p:sp>
      <p:sp>
        <p:nvSpPr>
          <p:cNvPr id="5" name="TextBox 4"/>
          <p:cNvSpPr txBox="1"/>
          <p:nvPr/>
        </p:nvSpPr>
        <p:spPr>
          <a:xfrm>
            <a:off x="4636008" y="4407694"/>
            <a:ext cx="4507992" cy="1415772"/>
          </a:xfrm>
          <a:prstGeom prst="rect">
            <a:avLst/>
          </a:prstGeom>
          <a:noFill/>
        </p:spPr>
        <p:txBody>
          <a:bodyPr wrap="square" rtlCol="0">
            <a:spAutoFit/>
          </a:bodyPr>
          <a:lstStyle/>
          <a:p>
            <a:r>
              <a:rPr lang="en-US" sz="1600" b="1" dirty="0" smtClean="0">
                <a:solidFill>
                  <a:srgbClr val="E10A0A"/>
                </a:solidFill>
                <a:latin typeface="+mn-lt"/>
              </a:rPr>
              <a:t>Interactive 4.1 </a:t>
            </a:r>
            <a:r>
              <a:rPr lang="en-US" sz="1600" b="1" dirty="0" smtClean="0">
                <a:latin typeface="+mn-lt"/>
              </a:rPr>
              <a:t>The Use of Force Continuum</a:t>
            </a:r>
          </a:p>
          <a:p>
            <a:r>
              <a:rPr lang="en-US" sz="1400" i="1" dirty="0">
                <a:latin typeface="+mn-lt"/>
              </a:rPr>
              <a:t>The Use of Force Continuum visually explains the rules that must followed when using force, up to and including deadly force.  As you’ll see in the continuum, the bad guy doesn’t actually have to die, for you to be viewed under the “deadly force” rules.</a:t>
            </a:r>
            <a:endParaRPr lang="en-US" sz="1400" dirty="0">
              <a:latin typeface="+mn-lt"/>
            </a:endParaRPr>
          </a:p>
        </p:txBody>
      </p:sp>
      <p:sp>
        <p:nvSpPr>
          <p:cNvPr id="3" name="Title 2"/>
          <p:cNvSpPr>
            <a:spLocks noGrp="1"/>
          </p:cNvSpPr>
          <p:nvPr>
            <p:ph type="title" idx="4294967295"/>
          </p:nvPr>
        </p:nvSpPr>
        <p:spPr/>
        <p:txBody>
          <a:bodyPr/>
          <a:lstStyle/>
          <a:p>
            <a:r>
              <a:rPr lang="en-US" dirty="0" smtClean="0"/>
              <a:t>Reasonable Force and Deadly Force</a:t>
            </a:r>
            <a:endParaRPr lang="en-US" dirty="0"/>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24400" y="1552880"/>
            <a:ext cx="3794760" cy="2840513"/>
          </a:xfrm>
          <a:prstGeom prst="rect">
            <a:avLst/>
          </a:prstGeom>
        </p:spPr>
      </p:pic>
    </p:spTree>
    <p:custDataLst>
      <p:tags r:id="rId1"/>
    </p:custDataLst>
    <p:extLst>
      <p:ext uri="{BB962C8B-B14F-4D97-AF65-F5344CB8AC3E}">
        <p14:creationId xmlns:p14="http://schemas.microsoft.com/office/powerpoint/2010/main" val="39792206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04800" y="1066800"/>
            <a:ext cx="7772400" cy="2930033"/>
          </a:xfrm>
          <a:prstGeom prst="rect">
            <a:avLst/>
          </a:prstGeom>
          <a:noFill/>
        </p:spPr>
        <p:txBody>
          <a:bodyPr wrap="square" rtlCol="0">
            <a:spAutoFit/>
          </a:bodyPr>
          <a:lstStyle>
            <a:defPPr>
              <a:defRPr lang="en-US"/>
            </a:defPPr>
            <a:lvl1pPr marL="342900" indent="-342900">
              <a:lnSpc>
                <a:spcPct val="110000"/>
              </a:lnSpc>
              <a:buFont typeface="+mj-lt"/>
              <a:buAutoNum type="arabicPeriod"/>
              <a:defRPr>
                <a:solidFill>
                  <a:srgbClr val="E10A0A"/>
                </a:solidFill>
                <a:latin typeface="Palatino-Roman"/>
              </a:defRPr>
            </a:lvl1pPr>
          </a:lstStyle>
          <a:p>
            <a:r>
              <a:rPr lang="en-US" dirty="0"/>
              <a:t>Reasonable force.</a:t>
            </a:r>
          </a:p>
          <a:p>
            <a:r>
              <a:rPr lang="en-US" dirty="0"/>
              <a:t>Deadly force.</a:t>
            </a:r>
          </a:p>
          <a:p>
            <a:r>
              <a:rPr lang="en-US" dirty="0"/>
              <a:t>The “Use of Force Continuum.”</a:t>
            </a:r>
          </a:p>
          <a:p>
            <a:r>
              <a:rPr lang="en-US" dirty="0"/>
              <a:t>How will a prosecutor evaluate your case?</a:t>
            </a:r>
          </a:p>
          <a:p>
            <a:r>
              <a:rPr lang="en-US" dirty="0"/>
              <a:t>Defense of the home.</a:t>
            </a:r>
          </a:p>
          <a:p>
            <a:r>
              <a:rPr lang="en-US" dirty="0"/>
              <a:t>Defense of property.</a:t>
            </a:r>
          </a:p>
          <a:p>
            <a:endParaRPr lang="en-US" dirty="0"/>
          </a:p>
        </p:txBody>
      </p:sp>
      <p:sp>
        <p:nvSpPr>
          <p:cNvPr id="15" name="TextBox 14"/>
          <p:cNvSpPr txBox="1"/>
          <p:nvPr/>
        </p:nvSpPr>
        <p:spPr>
          <a:xfrm>
            <a:off x="294290" y="304800"/>
            <a:ext cx="7782910" cy="584776"/>
          </a:xfrm>
          <a:prstGeom prst="rect">
            <a:avLst/>
          </a:prstGeom>
          <a:noFill/>
        </p:spPr>
        <p:txBody>
          <a:bodyPr wrap="square" rtlCol="0">
            <a:spAutoFit/>
          </a:bodyPr>
          <a:lstStyle/>
          <a:p>
            <a:r>
              <a:rPr lang="en-US" sz="3200" b="1" dirty="0" smtClean="0"/>
              <a:t>Key Topics Covered in Lesson Four</a:t>
            </a:r>
            <a:endParaRPr lang="en-US" sz="3200" b="1" dirty="0"/>
          </a:p>
        </p:txBody>
      </p:sp>
      <p:cxnSp>
        <p:nvCxnSpPr>
          <p:cNvPr id="16" name="Straight Connector 15"/>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24940915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Stock_000006165882_Medium.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5" name="TextBox 4"/>
          <p:cNvSpPr txBox="1"/>
          <p:nvPr/>
        </p:nvSpPr>
        <p:spPr>
          <a:xfrm>
            <a:off x="990600" y="-110192"/>
            <a:ext cx="7086600" cy="1938992"/>
          </a:xfrm>
          <a:prstGeom prst="rect">
            <a:avLst/>
          </a:prstGeom>
          <a:noFill/>
        </p:spPr>
        <p:txBody>
          <a:bodyPr wrap="square" rtlCol="0">
            <a:spAutoFit/>
          </a:bodyPr>
          <a:lstStyle/>
          <a:p>
            <a:pPr algn="ctr"/>
            <a:r>
              <a:rPr lang="en-US" sz="12000" dirty="0" smtClean="0">
                <a:solidFill>
                  <a:schemeClr val="bg1"/>
                </a:solidFill>
                <a:latin typeface="Goudy Old Style"/>
              </a:rPr>
              <a:t>Questions?</a:t>
            </a:r>
            <a:endParaRPr lang="en-US" sz="12000" dirty="0">
              <a:solidFill>
                <a:schemeClr val="bg1"/>
              </a:solidFill>
              <a:latin typeface="Goudy Old Style"/>
            </a:endParaRPr>
          </a:p>
        </p:txBody>
      </p:sp>
      <p:sp>
        <p:nvSpPr>
          <p:cNvPr id="7" name="TextBox 6"/>
          <p:cNvSpPr txBox="1"/>
          <p:nvPr/>
        </p:nvSpPr>
        <p:spPr>
          <a:xfrm>
            <a:off x="990600" y="1828800"/>
            <a:ext cx="7086600" cy="1200329"/>
          </a:xfrm>
          <a:prstGeom prst="rect">
            <a:avLst/>
          </a:prstGeom>
          <a:noFill/>
        </p:spPr>
        <p:txBody>
          <a:bodyPr wrap="square" rtlCol="0">
            <a:spAutoFit/>
          </a:bodyPr>
          <a:lstStyle/>
          <a:p>
            <a:pPr algn="ctr"/>
            <a:r>
              <a:rPr lang="en-US" sz="7200" dirty="0" smtClean="0">
                <a:solidFill>
                  <a:schemeClr val="bg1"/>
                </a:solidFill>
                <a:latin typeface="Goudy Old Style"/>
              </a:rPr>
              <a:t>Ten Minute Break</a:t>
            </a:r>
            <a:endParaRPr lang="en-US" sz="7200" dirty="0">
              <a:solidFill>
                <a:schemeClr val="bg1"/>
              </a:solidFill>
              <a:latin typeface="Goudy Old Style"/>
            </a:endParaRPr>
          </a:p>
        </p:txBody>
      </p:sp>
      <p:cxnSp>
        <p:nvCxnSpPr>
          <p:cNvPr id="9" name="Straight Connector 8"/>
          <p:cNvCxnSpPr/>
          <p:nvPr/>
        </p:nvCxnSpPr>
        <p:spPr bwMode="auto">
          <a:xfrm>
            <a:off x="1143000" y="1905000"/>
            <a:ext cx="6781800" cy="0"/>
          </a:xfrm>
          <a:prstGeom prst="line">
            <a:avLst/>
          </a:prstGeom>
          <a:solidFill>
            <a:srgbClr val="4F81BD"/>
          </a:solidFill>
          <a:ln w="57150" cap="flat" cmpd="thinThick" algn="ctr">
            <a:solidFill>
              <a:schemeClr val="bg1"/>
            </a:solidFill>
            <a:prstDash val="solid"/>
            <a:round/>
            <a:headEnd type="oval" w="med" len="med"/>
            <a:tailEnd type="oval"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19081955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 name="Shape 70"/>
          <p:cNvSpPr/>
          <p:nvPr/>
        </p:nvSpPr>
        <p:spPr>
          <a:xfrm>
            <a:off x="312460" y="165855"/>
            <a:ext cx="473687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Force Continuum</a:t>
            </a:r>
          </a:p>
        </p:txBody>
      </p:sp>
      <p:sp>
        <p:nvSpPr>
          <p:cNvPr id="71" name="Shape 71"/>
          <p:cNvSpPr/>
          <p:nvPr/>
        </p:nvSpPr>
        <p:spPr>
          <a:xfrm>
            <a:off x="464344" y="2143125"/>
            <a:ext cx="1366242" cy="267891"/>
          </a:xfrm>
          <a:prstGeom prst="rect">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a:solidFill>
                  <a:srgbClr val="000000"/>
                </a:solidFill>
                <a:effectLst/>
              </a:defRPr>
            </a:pPr>
            <a:r>
              <a:rPr sz="1266">
                <a:solidFill>
                  <a:schemeClr val="bg1"/>
                </a:solidFill>
              </a:rPr>
              <a:t>No Force</a:t>
            </a:r>
          </a:p>
        </p:txBody>
      </p:sp>
      <p:sp>
        <p:nvSpPr>
          <p:cNvPr id="72" name="Shape 72"/>
          <p:cNvSpPr/>
          <p:nvPr/>
        </p:nvSpPr>
        <p:spPr>
          <a:xfrm>
            <a:off x="1839516" y="1723430"/>
            <a:ext cx="6804422" cy="267891"/>
          </a:xfrm>
          <a:prstGeom prst="rect">
            <a:avLst/>
          </a:prstGeom>
          <a:solidFill>
            <a:srgbClr val="FF9E0B"/>
          </a:solidFill>
          <a:ln w="254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000000"/>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a:effectLst/>
              </a:defRPr>
            </a:pPr>
            <a:r>
              <a:rPr sz="1266">
                <a:solidFill>
                  <a:schemeClr val="tx1"/>
                </a:solidFill>
              </a:rPr>
              <a:t>Reasonable Force</a:t>
            </a:r>
          </a:p>
        </p:txBody>
      </p:sp>
      <p:sp>
        <p:nvSpPr>
          <p:cNvPr id="73" name="Shape 73"/>
          <p:cNvSpPr/>
          <p:nvPr/>
        </p:nvSpPr>
        <p:spPr>
          <a:xfrm>
            <a:off x="4572000" y="1303734"/>
            <a:ext cx="4071938" cy="267891"/>
          </a:xfrm>
          <a:prstGeom prst="rect">
            <a:avLst/>
          </a:prstGeom>
          <a:solidFill>
            <a:srgbClr val="FF2600"/>
          </a:solidFill>
          <a:ln w="254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a:solidFill>
                  <a:srgbClr val="000000"/>
                </a:solidFill>
                <a:effectLst/>
              </a:defRPr>
            </a:pPr>
            <a:r>
              <a:rPr sz="1266">
                <a:solidFill>
                  <a:schemeClr val="tx1"/>
                </a:solidFill>
              </a:rPr>
              <a:t>Deadly Force</a:t>
            </a:r>
          </a:p>
        </p:txBody>
      </p:sp>
      <p:sp>
        <p:nvSpPr>
          <p:cNvPr id="74" name="Shape 74"/>
          <p:cNvSpPr/>
          <p:nvPr/>
        </p:nvSpPr>
        <p:spPr>
          <a:xfrm>
            <a:off x="562571" y="2409007"/>
            <a:ext cx="1187648" cy="59150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sz="1125" b="1" dirty="0">
                <a:solidFill>
                  <a:schemeClr val="tx1"/>
                </a:solidFill>
                <a:latin typeface="Gill Sans"/>
                <a:ea typeface="Gill Sans"/>
                <a:cs typeface="Gill Sans"/>
                <a:sym typeface="Gill Sans"/>
              </a:rPr>
              <a:t>Retreating</a:t>
            </a:r>
          </a:p>
          <a:p>
            <a:pPr lvl="0" algn="ctr">
              <a:defRPr sz="1800" cap="none">
                <a:solidFill>
                  <a:srgbClr val="000000"/>
                </a:solidFill>
              </a:defRPr>
            </a:pPr>
            <a:r>
              <a:rPr sz="1125" b="1" dirty="0">
                <a:solidFill>
                  <a:schemeClr val="tx1"/>
                </a:solidFill>
                <a:latin typeface="Gill Sans"/>
                <a:ea typeface="Gill Sans"/>
                <a:cs typeface="Gill Sans"/>
                <a:sym typeface="Gill Sans"/>
              </a:rPr>
              <a:t>- Or -</a:t>
            </a:r>
          </a:p>
          <a:p>
            <a:pPr lvl="0" algn="ctr">
              <a:defRPr sz="1800" cap="none">
                <a:solidFill>
                  <a:srgbClr val="000000"/>
                </a:solidFill>
              </a:defRPr>
            </a:pPr>
            <a:r>
              <a:rPr sz="1125" b="1" dirty="0">
                <a:solidFill>
                  <a:schemeClr val="tx1"/>
                </a:solidFill>
                <a:latin typeface="Gill Sans"/>
                <a:ea typeface="Gill Sans"/>
                <a:cs typeface="Gill Sans"/>
                <a:sym typeface="Gill Sans"/>
              </a:rPr>
              <a:t>De-Escalating</a:t>
            </a:r>
          </a:p>
        </p:txBody>
      </p:sp>
      <p:sp>
        <p:nvSpPr>
          <p:cNvPr id="79" name="Shape 79"/>
          <p:cNvSpPr/>
          <p:nvPr/>
        </p:nvSpPr>
        <p:spPr>
          <a:xfrm>
            <a:off x="151805" y="3214688"/>
            <a:ext cx="1448395" cy="1053703"/>
          </a:xfrm>
          <a:prstGeom prst="rightArrow">
            <a:avLst>
              <a:gd name="adj1" fmla="val 52620"/>
              <a:gd name="adj2" fmla="val 46261"/>
            </a:avLst>
          </a:prstGeom>
          <a:solidFill>
            <a:srgbClr val="DDCB75"/>
          </a:solidFill>
          <a:ln w="12700">
            <a:miter lim="400000"/>
          </a:ln>
          <a:extLst>
            <a:ext uri="{C572A759-6A51-4108-AA02-DFA0A04FC94B}">
              <ma14:wrappingTextBoxFlag xmlns:ma14="http://schemas.microsoft.com/office/mac/drawingml/2011/main" val="1"/>
            </a:ext>
          </a:extLst>
        </p:spPr>
        <p:txBody>
          <a:bodyPr lIns="91440" tIns="0" rIns="0" bIns="0" anchor="ctr"/>
          <a:lstStyle>
            <a:lvl1pPr>
              <a:defRPr sz="1400" cap="none">
                <a:solidFill>
                  <a:srgbClr val="000000"/>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sz="1800">
                <a:effectLst/>
              </a:defRPr>
            </a:pPr>
            <a:r>
              <a:rPr sz="1100" b="1">
                <a:solidFill>
                  <a:schemeClr val="tx1"/>
                </a:solidFill>
              </a:rPr>
              <a:t>The Rules You Must Follow</a:t>
            </a:r>
          </a:p>
        </p:txBody>
      </p:sp>
      <p:sp>
        <p:nvSpPr>
          <p:cNvPr id="80" name="Shape 80"/>
          <p:cNvSpPr/>
          <p:nvPr/>
        </p:nvSpPr>
        <p:spPr>
          <a:xfrm>
            <a:off x="151805" y="4446984"/>
            <a:ext cx="1448395" cy="1053703"/>
          </a:xfrm>
          <a:prstGeom prst="rightArrow">
            <a:avLst>
              <a:gd name="adj1" fmla="val 52620"/>
              <a:gd name="adj2" fmla="val 46261"/>
            </a:avLst>
          </a:prstGeom>
          <a:solidFill>
            <a:srgbClr val="DDCB75"/>
          </a:solidFill>
          <a:ln w="12700">
            <a:miter lim="400000"/>
          </a:ln>
          <a:extLst>
            <a:ext uri="{C572A759-6A51-4108-AA02-DFA0A04FC94B}">
              <ma14:wrappingTextBoxFlag xmlns:ma14="http://schemas.microsoft.com/office/mac/drawingml/2011/main" val="1"/>
            </a:ext>
          </a:extLst>
        </p:spPr>
        <p:txBody>
          <a:bodyPr lIns="91440" tIns="0" rIns="0" bIns="0" anchor="ctr"/>
          <a:lstStyle>
            <a:lvl1pPr>
              <a:defRPr sz="1400" cap="none">
                <a:solidFill>
                  <a:srgbClr val="000000"/>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sz="1800">
                <a:effectLst/>
              </a:defRPr>
            </a:pPr>
            <a:r>
              <a:rPr sz="1100" b="1" dirty="0">
                <a:solidFill>
                  <a:schemeClr val="tx1"/>
                </a:solidFill>
              </a:rPr>
              <a:t>If You Don’t Follow the Rules</a:t>
            </a:r>
          </a:p>
        </p:txBody>
      </p:sp>
      <p:sp>
        <p:nvSpPr>
          <p:cNvPr id="81" name="Shape 81"/>
          <p:cNvSpPr/>
          <p:nvPr/>
        </p:nvSpPr>
        <p:spPr>
          <a:xfrm>
            <a:off x="2286000" y="4630945"/>
            <a:ext cx="1634134" cy="810799"/>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marL="107152" indent="-107152">
              <a:buSzPct val="125000"/>
              <a:buChar char="•"/>
              <a:defRPr sz="1800" cap="none">
                <a:solidFill>
                  <a:srgbClr val="000000"/>
                </a:solidFill>
              </a:defRPr>
            </a:pPr>
            <a:r>
              <a:rPr sz="1200" dirty="0">
                <a:solidFill>
                  <a:schemeClr val="tx1"/>
                </a:solidFill>
                <a:latin typeface="Gill Sans"/>
                <a:ea typeface="Gill Sans"/>
                <a:cs typeface="Gill Sans"/>
                <a:sym typeface="Gill Sans"/>
              </a:rPr>
              <a:t>Misdemeanor or gross misdemeanor assault.</a:t>
            </a:r>
          </a:p>
          <a:p>
            <a:pPr marL="107152" indent="-107152">
              <a:buSzPct val="125000"/>
              <a:buChar char="•"/>
              <a:defRPr sz="1800" cap="none">
                <a:solidFill>
                  <a:srgbClr val="000000"/>
                </a:solidFill>
              </a:defRPr>
            </a:pPr>
            <a:r>
              <a:rPr sz="1200" dirty="0">
                <a:solidFill>
                  <a:schemeClr val="tx1"/>
                </a:solidFill>
                <a:latin typeface="Gill Sans"/>
                <a:ea typeface="Gill Sans"/>
                <a:cs typeface="Gill Sans"/>
                <a:sym typeface="Gill Sans"/>
              </a:rPr>
              <a:t>Terroristic threats.</a:t>
            </a:r>
          </a:p>
          <a:p>
            <a:pPr marL="107152" indent="-107152">
              <a:buSzPct val="125000"/>
              <a:buChar char="•"/>
              <a:defRPr sz="1800" cap="none">
                <a:solidFill>
                  <a:srgbClr val="000000"/>
                </a:solidFill>
              </a:defRPr>
            </a:pPr>
            <a:r>
              <a:rPr sz="1200" dirty="0">
                <a:solidFill>
                  <a:schemeClr val="tx1"/>
                </a:solidFill>
                <a:latin typeface="Gill Sans"/>
                <a:ea typeface="Gill Sans"/>
                <a:cs typeface="Gill Sans"/>
                <a:sym typeface="Gill Sans"/>
              </a:rPr>
              <a:t>Brandishing a firearm.</a:t>
            </a:r>
          </a:p>
        </p:txBody>
      </p:sp>
      <p:sp>
        <p:nvSpPr>
          <p:cNvPr id="82" name="Shape 82"/>
          <p:cNvSpPr/>
          <p:nvPr/>
        </p:nvSpPr>
        <p:spPr>
          <a:xfrm>
            <a:off x="4563071" y="4723278"/>
            <a:ext cx="1187648" cy="6261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Felony assault.</a:t>
            </a:r>
          </a:p>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Attempted murder.</a:t>
            </a:r>
          </a:p>
        </p:txBody>
      </p:sp>
      <p:sp>
        <p:nvSpPr>
          <p:cNvPr id="83" name="Shape 83"/>
          <p:cNvSpPr/>
          <p:nvPr/>
        </p:nvSpPr>
        <p:spPr>
          <a:xfrm>
            <a:off x="6393656" y="4630945"/>
            <a:ext cx="2178844" cy="81079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Manslaughter in the 1st or 2nd degree.</a:t>
            </a:r>
          </a:p>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Murder in the 1st, 2nd or 3rd degree.</a:t>
            </a:r>
          </a:p>
        </p:txBody>
      </p:sp>
      <p:sp>
        <p:nvSpPr>
          <p:cNvPr id="84" name="Shape 84"/>
          <p:cNvSpPr/>
          <p:nvPr/>
        </p:nvSpPr>
        <p:spPr>
          <a:xfrm>
            <a:off x="2357437" y="3336142"/>
            <a:ext cx="2443163" cy="810799"/>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Reasonably in fear of a threat against yourself or another person.</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Any force used must be reasonable for the circumstances.</a:t>
            </a:r>
          </a:p>
        </p:txBody>
      </p:sp>
      <p:sp>
        <p:nvSpPr>
          <p:cNvPr id="85" name="Shape 85"/>
          <p:cNvSpPr/>
          <p:nvPr/>
        </p:nvSpPr>
        <p:spPr>
          <a:xfrm>
            <a:off x="5384603" y="3151475"/>
            <a:ext cx="3683197" cy="1180131"/>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Reasonably in immediate fear of death or great/grave bodily harm for yourself or another person.</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Must be an innocent party.</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No </a:t>
            </a:r>
            <a:r>
              <a:rPr lang="en-US" sz="1200" dirty="0" smtClean="0">
                <a:solidFill>
                  <a:schemeClr val="tx1"/>
                </a:solidFill>
                <a:latin typeface="Gill Sans"/>
                <a:ea typeface="Gill Sans"/>
                <a:cs typeface="Gill Sans"/>
                <a:sym typeface="Gill Sans"/>
              </a:rPr>
              <a:t>lesser</a:t>
            </a:r>
            <a:r>
              <a:rPr sz="1200" dirty="0" smtClean="0">
                <a:solidFill>
                  <a:schemeClr val="tx1"/>
                </a:solidFill>
                <a:latin typeface="Gill Sans"/>
                <a:ea typeface="Gill Sans"/>
                <a:cs typeface="Gill Sans"/>
                <a:sym typeface="Gill Sans"/>
              </a:rPr>
              <a:t> </a:t>
            </a:r>
            <a:r>
              <a:rPr sz="1200" dirty="0">
                <a:solidFill>
                  <a:schemeClr val="tx1"/>
                </a:solidFill>
                <a:latin typeface="Gill Sans"/>
                <a:ea typeface="Gill Sans"/>
                <a:cs typeface="Gill Sans"/>
                <a:sym typeface="Gill Sans"/>
              </a:rPr>
              <a:t>force is sufficient or available to stop the threat.</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Must have no reasonable means of retreat or escape.</a:t>
            </a:r>
          </a:p>
        </p:txBody>
      </p:sp>
      <p:sp>
        <p:nvSpPr>
          <p:cNvPr id="87" name="Shape 87"/>
          <p:cNvSpPr/>
          <p:nvPr/>
        </p:nvSpPr>
        <p:spPr>
          <a:xfrm>
            <a:off x="381000" y="520277"/>
            <a:ext cx="8429625" cy="85132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tx1"/>
                </a:solidFill>
              </a:rPr>
              <a:t>The diagram below provides examples of different types of force and the level of force that they might be viewed under.  It also shows the rules that must typically be followed, and the types of crimes you might be charged with if the rules aren’t followed.  For more detail on “Reasonable Force” or “Deadly Force,” tap on the appropriate information icon.</a:t>
            </a:r>
          </a:p>
        </p:txBody>
      </p:sp>
      <p:pic>
        <p:nvPicPr>
          <p:cNvPr id="88" name="Information-icon.png">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4143375" y="1250156"/>
            <a:ext cx="375047" cy="375047"/>
          </a:xfrm>
          <a:prstGeom prst="rect">
            <a:avLst/>
          </a:prstGeom>
          <a:ln w="12700">
            <a:miter lim="400000"/>
          </a:ln>
        </p:spPr>
      </p:pic>
      <p:pic>
        <p:nvPicPr>
          <p:cNvPr id="89" name="Information-icon.png">
            <a:hlinkClick r:id="rId7"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1410891" y="1669852"/>
            <a:ext cx="375047" cy="375047"/>
          </a:xfrm>
          <a:prstGeom prst="rect">
            <a:avLst/>
          </a:prstGeom>
          <a:ln w="12700">
            <a:miter lim="400000"/>
          </a:ln>
        </p:spPr>
      </p:pic>
      <p:sp>
        <p:nvSpPr>
          <p:cNvPr id="21" name="Shape 74"/>
          <p:cNvSpPr/>
          <p:nvPr/>
        </p:nvSpPr>
        <p:spPr>
          <a:xfrm>
            <a:off x="2210696" y="2495569"/>
            <a:ext cx="1187648"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Exposing</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Firearm</a:t>
            </a:r>
            <a:endParaRPr sz="1125" b="1" dirty="0">
              <a:solidFill>
                <a:schemeClr val="tx1"/>
              </a:solidFill>
              <a:latin typeface="Gill Sans"/>
              <a:ea typeface="Gill Sans"/>
              <a:cs typeface="Gill Sans"/>
              <a:sym typeface="Gill Sans"/>
            </a:endParaRPr>
          </a:p>
        </p:txBody>
      </p:sp>
      <p:sp>
        <p:nvSpPr>
          <p:cNvPr id="22" name="Shape 74"/>
          <p:cNvSpPr/>
          <p:nvPr/>
        </p:nvSpPr>
        <p:spPr>
          <a:xfrm>
            <a:off x="3993952" y="2409007"/>
            <a:ext cx="1187648" cy="59150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Pointing the</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Firearm at</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Another Person</a:t>
            </a:r>
            <a:endParaRPr sz="1125" b="1" dirty="0">
              <a:solidFill>
                <a:schemeClr val="tx1"/>
              </a:solidFill>
              <a:latin typeface="Gill Sans"/>
              <a:ea typeface="Gill Sans"/>
              <a:cs typeface="Gill Sans"/>
              <a:sym typeface="Gill Sans"/>
            </a:endParaRPr>
          </a:p>
        </p:txBody>
      </p:sp>
      <p:sp>
        <p:nvSpPr>
          <p:cNvPr id="23" name="Shape 74"/>
          <p:cNvSpPr/>
          <p:nvPr/>
        </p:nvSpPr>
        <p:spPr>
          <a:xfrm>
            <a:off x="5670352" y="2495569"/>
            <a:ext cx="1187648"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Shooting at</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Someone</a:t>
            </a:r>
            <a:endParaRPr sz="1125" b="1" dirty="0">
              <a:solidFill>
                <a:schemeClr val="tx1"/>
              </a:solidFill>
              <a:latin typeface="Gill Sans"/>
              <a:ea typeface="Gill Sans"/>
              <a:cs typeface="Gill Sans"/>
              <a:sym typeface="Gill Sans"/>
            </a:endParaRPr>
          </a:p>
        </p:txBody>
      </p:sp>
      <p:sp>
        <p:nvSpPr>
          <p:cNvPr id="24" name="Shape 74"/>
          <p:cNvSpPr/>
          <p:nvPr/>
        </p:nvSpPr>
        <p:spPr>
          <a:xfrm>
            <a:off x="7379409" y="2409007"/>
            <a:ext cx="1187648" cy="59150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Shooting and Killing Someone</a:t>
            </a:r>
            <a:endParaRPr sz="1125" b="1" dirty="0">
              <a:solidFill>
                <a:schemeClr val="tx1"/>
              </a:solidFill>
              <a:latin typeface="Gill Sans"/>
              <a:ea typeface="Gill Sans"/>
              <a:cs typeface="Gill Sans"/>
              <a:sym typeface="Gill Sans"/>
            </a:endParaRPr>
          </a:p>
        </p:txBody>
      </p:sp>
      <p:sp>
        <p:nvSpPr>
          <p:cNvPr id="25" name="Shape 133">
            <a:hlinkClick r:id="rId8"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31640592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 name="Shape 70"/>
          <p:cNvSpPr/>
          <p:nvPr/>
        </p:nvSpPr>
        <p:spPr>
          <a:xfrm>
            <a:off x="312460" y="165855"/>
            <a:ext cx="473687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Force Continuum</a:t>
            </a:r>
          </a:p>
        </p:txBody>
      </p:sp>
      <p:sp>
        <p:nvSpPr>
          <p:cNvPr id="71" name="Shape 71"/>
          <p:cNvSpPr/>
          <p:nvPr/>
        </p:nvSpPr>
        <p:spPr>
          <a:xfrm>
            <a:off x="464344" y="2143125"/>
            <a:ext cx="1366242" cy="267891"/>
          </a:xfrm>
          <a:prstGeom prst="rect">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a:solidFill>
                  <a:srgbClr val="000000"/>
                </a:solidFill>
                <a:effectLst/>
              </a:defRPr>
            </a:pPr>
            <a:r>
              <a:rPr sz="1266">
                <a:solidFill>
                  <a:schemeClr val="bg1"/>
                </a:solidFill>
              </a:rPr>
              <a:t>No Force</a:t>
            </a:r>
          </a:p>
        </p:txBody>
      </p:sp>
      <p:sp>
        <p:nvSpPr>
          <p:cNvPr id="72" name="Shape 72"/>
          <p:cNvSpPr/>
          <p:nvPr/>
        </p:nvSpPr>
        <p:spPr>
          <a:xfrm>
            <a:off x="1839516" y="1723430"/>
            <a:ext cx="6804422" cy="267891"/>
          </a:xfrm>
          <a:prstGeom prst="rect">
            <a:avLst/>
          </a:prstGeom>
          <a:solidFill>
            <a:srgbClr val="FF9E0B"/>
          </a:solidFill>
          <a:ln w="254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000000"/>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a:effectLst/>
              </a:defRPr>
            </a:pPr>
            <a:r>
              <a:rPr sz="1266"/>
              <a:t>Reasonable Force</a:t>
            </a:r>
          </a:p>
        </p:txBody>
      </p:sp>
      <p:sp>
        <p:nvSpPr>
          <p:cNvPr id="73" name="Shape 73"/>
          <p:cNvSpPr/>
          <p:nvPr/>
        </p:nvSpPr>
        <p:spPr>
          <a:xfrm>
            <a:off x="4572000" y="1303734"/>
            <a:ext cx="4071938" cy="267891"/>
          </a:xfrm>
          <a:prstGeom prst="rect">
            <a:avLst/>
          </a:prstGeom>
          <a:solidFill>
            <a:srgbClr val="FF2600"/>
          </a:solidFill>
          <a:ln w="254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a:solidFill>
                  <a:srgbClr val="000000"/>
                </a:solidFill>
                <a:effectLst/>
              </a:defRPr>
            </a:pPr>
            <a:r>
              <a:rPr sz="1266"/>
              <a:t>Deadly Force</a:t>
            </a:r>
          </a:p>
        </p:txBody>
      </p:sp>
      <p:sp>
        <p:nvSpPr>
          <p:cNvPr id="87" name="Shape 87"/>
          <p:cNvSpPr/>
          <p:nvPr/>
        </p:nvSpPr>
        <p:spPr>
          <a:xfrm>
            <a:off x="381000" y="520277"/>
            <a:ext cx="8429625" cy="85132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The diagram below provides examples of different types of force and the level of force that they might be viewed under.  It also shows the rules that must typically be followed, and the types of crimes you might be charged with if the rules aren’t followed.  For more detail on “Reasonable Force” or “Deadly Force,” tap on the appropriate information icon.</a:t>
            </a:r>
          </a:p>
        </p:txBody>
      </p:sp>
      <p:pic>
        <p:nvPicPr>
          <p:cNvPr id="23" name="Information-icon.png">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4143375" y="1250156"/>
            <a:ext cx="375047" cy="375047"/>
          </a:xfrm>
          <a:prstGeom prst="rect">
            <a:avLst/>
          </a:prstGeom>
          <a:ln w="12700">
            <a:miter lim="400000"/>
          </a:ln>
        </p:spPr>
      </p:pic>
      <p:pic>
        <p:nvPicPr>
          <p:cNvPr id="24" name="Information-icon.png"/>
          <p:cNvPicPr/>
          <p:nvPr/>
        </p:nvPicPr>
        <p:blipFill>
          <a:blip r:embed="rId6" cstate="print">
            <a:extLst>
              <a:ext uri="{28A0092B-C50C-407E-A947-70E740481C1C}">
                <a14:useLocalDpi xmlns:a14="http://schemas.microsoft.com/office/drawing/2010/main"/>
              </a:ext>
            </a:extLst>
          </a:blip>
          <a:stretch>
            <a:fillRect/>
          </a:stretch>
        </p:blipFill>
        <p:spPr>
          <a:xfrm>
            <a:off x="1410891" y="1669852"/>
            <a:ext cx="375047" cy="375047"/>
          </a:xfrm>
          <a:prstGeom prst="rect">
            <a:avLst/>
          </a:prstGeom>
          <a:ln w="12700">
            <a:miter lim="400000"/>
          </a:ln>
        </p:spPr>
      </p:pic>
      <p:sp>
        <p:nvSpPr>
          <p:cNvPr id="25" name="Shape 74"/>
          <p:cNvSpPr/>
          <p:nvPr/>
        </p:nvSpPr>
        <p:spPr>
          <a:xfrm>
            <a:off x="562571" y="2409007"/>
            <a:ext cx="1187648" cy="59150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sz="1125" b="1" dirty="0">
                <a:solidFill>
                  <a:schemeClr val="tx1"/>
                </a:solidFill>
                <a:latin typeface="Gill Sans"/>
                <a:ea typeface="Gill Sans"/>
                <a:cs typeface="Gill Sans"/>
                <a:sym typeface="Gill Sans"/>
              </a:rPr>
              <a:t>Retreating</a:t>
            </a:r>
          </a:p>
          <a:p>
            <a:pPr lvl="0" algn="ctr">
              <a:defRPr sz="1800" cap="none">
                <a:solidFill>
                  <a:srgbClr val="000000"/>
                </a:solidFill>
              </a:defRPr>
            </a:pPr>
            <a:r>
              <a:rPr sz="1125" b="1" dirty="0">
                <a:solidFill>
                  <a:schemeClr val="tx1"/>
                </a:solidFill>
                <a:latin typeface="Gill Sans"/>
                <a:ea typeface="Gill Sans"/>
                <a:cs typeface="Gill Sans"/>
                <a:sym typeface="Gill Sans"/>
              </a:rPr>
              <a:t>- Or -</a:t>
            </a:r>
          </a:p>
          <a:p>
            <a:pPr lvl="0" algn="ctr">
              <a:defRPr sz="1800" cap="none">
                <a:solidFill>
                  <a:srgbClr val="000000"/>
                </a:solidFill>
              </a:defRPr>
            </a:pPr>
            <a:r>
              <a:rPr sz="1125" b="1" dirty="0">
                <a:solidFill>
                  <a:schemeClr val="tx1"/>
                </a:solidFill>
                <a:latin typeface="Gill Sans"/>
                <a:ea typeface="Gill Sans"/>
                <a:cs typeface="Gill Sans"/>
                <a:sym typeface="Gill Sans"/>
              </a:rPr>
              <a:t>De-Escalating</a:t>
            </a:r>
          </a:p>
        </p:txBody>
      </p:sp>
      <p:sp>
        <p:nvSpPr>
          <p:cNvPr id="26" name="Shape 79"/>
          <p:cNvSpPr/>
          <p:nvPr/>
        </p:nvSpPr>
        <p:spPr>
          <a:xfrm>
            <a:off x="151805" y="3214688"/>
            <a:ext cx="1448395" cy="1053703"/>
          </a:xfrm>
          <a:prstGeom prst="rightArrow">
            <a:avLst>
              <a:gd name="adj1" fmla="val 52620"/>
              <a:gd name="adj2" fmla="val 46261"/>
            </a:avLst>
          </a:prstGeom>
          <a:solidFill>
            <a:srgbClr val="DDCB75"/>
          </a:solidFill>
          <a:ln w="12700">
            <a:miter lim="400000"/>
          </a:ln>
          <a:extLst>
            <a:ext uri="{C572A759-6A51-4108-AA02-DFA0A04FC94B}">
              <ma14:wrappingTextBoxFlag xmlns:ma14="http://schemas.microsoft.com/office/mac/drawingml/2011/main" val="1"/>
            </a:ext>
          </a:extLst>
        </p:spPr>
        <p:txBody>
          <a:bodyPr lIns="91440" tIns="0" rIns="0" bIns="0" anchor="ctr"/>
          <a:lstStyle>
            <a:lvl1pPr>
              <a:defRPr sz="1400" cap="none">
                <a:solidFill>
                  <a:srgbClr val="000000"/>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sz="1800">
                <a:effectLst/>
              </a:defRPr>
            </a:pPr>
            <a:r>
              <a:rPr sz="1100" b="1">
                <a:solidFill>
                  <a:schemeClr val="tx1"/>
                </a:solidFill>
              </a:rPr>
              <a:t>The Rules You Must Follow</a:t>
            </a:r>
          </a:p>
        </p:txBody>
      </p:sp>
      <p:sp>
        <p:nvSpPr>
          <p:cNvPr id="27" name="Shape 80"/>
          <p:cNvSpPr/>
          <p:nvPr/>
        </p:nvSpPr>
        <p:spPr>
          <a:xfrm>
            <a:off x="151805" y="4446984"/>
            <a:ext cx="1448395" cy="1053703"/>
          </a:xfrm>
          <a:prstGeom prst="rightArrow">
            <a:avLst>
              <a:gd name="adj1" fmla="val 52620"/>
              <a:gd name="adj2" fmla="val 46261"/>
            </a:avLst>
          </a:prstGeom>
          <a:solidFill>
            <a:srgbClr val="DDCB75"/>
          </a:solidFill>
          <a:ln w="12700">
            <a:miter lim="400000"/>
          </a:ln>
          <a:extLst>
            <a:ext uri="{C572A759-6A51-4108-AA02-DFA0A04FC94B}">
              <ma14:wrappingTextBoxFlag xmlns:ma14="http://schemas.microsoft.com/office/mac/drawingml/2011/main" val="1"/>
            </a:ext>
          </a:extLst>
        </p:spPr>
        <p:txBody>
          <a:bodyPr lIns="91440" tIns="0" rIns="0" bIns="0" anchor="ctr"/>
          <a:lstStyle>
            <a:lvl1pPr>
              <a:defRPr sz="1400" cap="none">
                <a:solidFill>
                  <a:srgbClr val="000000"/>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sz="1800">
                <a:effectLst/>
              </a:defRPr>
            </a:pPr>
            <a:r>
              <a:rPr sz="1100" b="1" dirty="0">
                <a:solidFill>
                  <a:schemeClr val="tx1"/>
                </a:solidFill>
              </a:rPr>
              <a:t>If You Don’t Follow the Rules</a:t>
            </a:r>
          </a:p>
        </p:txBody>
      </p:sp>
      <p:sp>
        <p:nvSpPr>
          <p:cNvPr id="28" name="Shape 81"/>
          <p:cNvSpPr/>
          <p:nvPr/>
        </p:nvSpPr>
        <p:spPr>
          <a:xfrm>
            <a:off x="2286000" y="4630945"/>
            <a:ext cx="1634134" cy="810799"/>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marL="107152" indent="-107152">
              <a:buSzPct val="125000"/>
              <a:buChar char="•"/>
              <a:defRPr sz="1800" cap="none">
                <a:solidFill>
                  <a:srgbClr val="000000"/>
                </a:solidFill>
              </a:defRPr>
            </a:pPr>
            <a:r>
              <a:rPr sz="1200" dirty="0">
                <a:solidFill>
                  <a:schemeClr val="tx1"/>
                </a:solidFill>
                <a:latin typeface="Gill Sans"/>
                <a:ea typeface="Gill Sans"/>
                <a:cs typeface="Gill Sans"/>
                <a:sym typeface="Gill Sans"/>
              </a:rPr>
              <a:t>Misdemeanor or gross misdemeanor assault.</a:t>
            </a:r>
          </a:p>
          <a:p>
            <a:pPr marL="107152" indent="-107152">
              <a:buSzPct val="125000"/>
              <a:buChar char="•"/>
              <a:defRPr sz="1800" cap="none">
                <a:solidFill>
                  <a:srgbClr val="000000"/>
                </a:solidFill>
              </a:defRPr>
            </a:pPr>
            <a:r>
              <a:rPr sz="1200" dirty="0">
                <a:solidFill>
                  <a:schemeClr val="tx1"/>
                </a:solidFill>
                <a:latin typeface="Gill Sans"/>
                <a:ea typeface="Gill Sans"/>
                <a:cs typeface="Gill Sans"/>
                <a:sym typeface="Gill Sans"/>
              </a:rPr>
              <a:t>Terroristic threats.</a:t>
            </a:r>
          </a:p>
          <a:p>
            <a:pPr marL="107152" indent="-107152">
              <a:buSzPct val="125000"/>
              <a:buChar char="•"/>
              <a:defRPr sz="1800" cap="none">
                <a:solidFill>
                  <a:srgbClr val="000000"/>
                </a:solidFill>
              </a:defRPr>
            </a:pPr>
            <a:r>
              <a:rPr sz="1200" dirty="0">
                <a:solidFill>
                  <a:schemeClr val="tx1"/>
                </a:solidFill>
                <a:latin typeface="Gill Sans"/>
                <a:ea typeface="Gill Sans"/>
                <a:cs typeface="Gill Sans"/>
                <a:sym typeface="Gill Sans"/>
              </a:rPr>
              <a:t>Brandishing a firearm.</a:t>
            </a:r>
          </a:p>
        </p:txBody>
      </p:sp>
      <p:sp>
        <p:nvSpPr>
          <p:cNvPr id="29" name="Shape 82"/>
          <p:cNvSpPr/>
          <p:nvPr/>
        </p:nvSpPr>
        <p:spPr>
          <a:xfrm>
            <a:off x="4563071" y="4723278"/>
            <a:ext cx="1187648" cy="6261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Felony assault.</a:t>
            </a:r>
          </a:p>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Attempted murder.</a:t>
            </a:r>
          </a:p>
        </p:txBody>
      </p:sp>
      <p:sp>
        <p:nvSpPr>
          <p:cNvPr id="30" name="Shape 83"/>
          <p:cNvSpPr/>
          <p:nvPr/>
        </p:nvSpPr>
        <p:spPr>
          <a:xfrm>
            <a:off x="6393656" y="4630945"/>
            <a:ext cx="2178844" cy="81079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Manslaughter in the 1st or 2nd degree.</a:t>
            </a:r>
          </a:p>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Murder in the 1st, 2nd or 3rd degree.</a:t>
            </a:r>
          </a:p>
        </p:txBody>
      </p:sp>
      <p:sp>
        <p:nvSpPr>
          <p:cNvPr id="31" name="Shape 84"/>
          <p:cNvSpPr/>
          <p:nvPr/>
        </p:nvSpPr>
        <p:spPr>
          <a:xfrm>
            <a:off x="2357437" y="3336142"/>
            <a:ext cx="2443163" cy="810799"/>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Reasonably in fear of a threat against yourself or another person.</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Any force used must be reasonable for the circumstances.</a:t>
            </a:r>
          </a:p>
        </p:txBody>
      </p:sp>
      <p:sp>
        <p:nvSpPr>
          <p:cNvPr id="32" name="Shape 85"/>
          <p:cNvSpPr/>
          <p:nvPr/>
        </p:nvSpPr>
        <p:spPr>
          <a:xfrm>
            <a:off x="5384603" y="3151475"/>
            <a:ext cx="3683197" cy="1180131"/>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Reasonably in immediate fear of death or great/grave bodily harm for yourself or another person.</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Must be an innocent party.</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No </a:t>
            </a:r>
            <a:r>
              <a:rPr lang="en-US" sz="1200" dirty="0">
                <a:solidFill>
                  <a:schemeClr val="tx1"/>
                </a:solidFill>
                <a:latin typeface="Gill Sans"/>
                <a:ea typeface="Gill Sans"/>
                <a:cs typeface="Gill Sans"/>
                <a:sym typeface="Gill Sans"/>
              </a:rPr>
              <a:t>lesser </a:t>
            </a:r>
            <a:r>
              <a:rPr sz="1200" dirty="0" smtClean="0">
                <a:solidFill>
                  <a:schemeClr val="tx1"/>
                </a:solidFill>
                <a:latin typeface="Gill Sans"/>
                <a:ea typeface="Gill Sans"/>
                <a:cs typeface="Gill Sans"/>
                <a:sym typeface="Gill Sans"/>
              </a:rPr>
              <a:t>force </a:t>
            </a:r>
            <a:r>
              <a:rPr sz="1200" dirty="0">
                <a:solidFill>
                  <a:schemeClr val="tx1"/>
                </a:solidFill>
                <a:latin typeface="Gill Sans"/>
                <a:ea typeface="Gill Sans"/>
                <a:cs typeface="Gill Sans"/>
                <a:sym typeface="Gill Sans"/>
              </a:rPr>
              <a:t>is sufficient or available to stop the threat.</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Must have no reasonable means of retreat or escape.</a:t>
            </a:r>
          </a:p>
        </p:txBody>
      </p:sp>
      <p:sp>
        <p:nvSpPr>
          <p:cNvPr id="33" name="Shape 74"/>
          <p:cNvSpPr/>
          <p:nvPr/>
        </p:nvSpPr>
        <p:spPr>
          <a:xfrm>
            <a:off x="2210696" y="2495569"/>
            <a:ext cx="1187648"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Exposing</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Firearm</a:t>
            </a:r>
            <a:endParaRPr sz="1125" b="1" dirty="0">
              <a:solidFill>
                <a:schemeClr val="tx1"/>
              </a:solidFill>
              <a:latin typeface="Gill Sans"/>
              <a:ea typeface="Gill Sans"/>
              <a:cs typeface="Gill Sans"/>
              <a:sym typeface="Gill Sans"/>
            </a:endParaRPr>
          </a:p>
        </p:txBody>
      </p:sp>
      <p:sp>
        <p:nvSpPr>
          <p:cNvPr id="34" name="Shape 74"/>
          <p:cNvSpPr/>
          <p:nvPr/>
        </p:nvSpPr>
        <p:spPr>
          <a:xfrm>
            <a:off x="3993952" y="2409007"/>
            <a:ext cx="1187648" cy="59150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Pointing the</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Firearm at</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Another Person</a:t>
            </a:r>
            <a:endParaRPr sz="1125" b="1" dirty="0">
              <a:solidFill>
                <a:schemeClr val="tx1"/>
              </a:solidFill>
              <a:latin typeface="Gill Sans"/>
              <a:ea typeface="Gill Sans"/>
              <a:cs typeface="Gill Sans"/>
              <a:sym typeface="Gill Sans"/>
            </a:endParaRPr>
          </a:p>
        </p:txBody>
      </p:sp>
      <p:sp>
        <p:nvSpPr>
          <p:cNvPr id="35" name="Shape 74"/>
          <p:cNvSpPr/>
          <p:nvPr/>
        </p:nvSpPr>
        <p:spPr>
          <a:xfrm>
            <a:off x="5670352" y="2495569"/>
            <a:ext cx="1187648"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Shooting at</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Someone</a:t>
            </a:r>
            <a:endParaRPr sz="1125" b="1" dirty="0">
              <a:solidFill>
                <a:schemeClr val="tx1"/>
              </a:solidFill>
              <a:latin typeface="Gill Sans"/>
              <a:ea typeface="Gill Sans"/>
              <a:cs typeface="Gill Sans"/>
              <a:sym typeface="Gill Sans"/>
            </a:endParaRPr>
          </a:p>
        </p:txBody>
      </p:sp>
      <p:sp>
        <p:nvSpPr>
          <p:cNvPr id="36" name="Shape 74"/>
          <p:cNvSpPr/>
          <p:nvPr/>
        </p:nvSpPr>
        <p:spPr>
          <a:xfrm>
            <a:off x="7379409" y="2409007"/>
            <a:ext cx="1187648" cy="59150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Shooting and Killing Someone</a:t>
            </a:r>
            <a:endParaRPr sz="1125" b="1" dirty="0">
              <a:solidFill>
                <a:schemeClr val="tx1"/>
              </a:solidFill>
              <a:latin typeface="Gill Sans"/>
              <a:ea typeface="Gill Sans"/>
              <a:cs typeface="Gill Sans"/>
              <a:sym typeface="Gill Sans"/>
            </a:endParaRPr>
          </a:p>
        </p:txBody>
      </p:sp>
      <p:sp>
        <p:nvSpPr>
          <p:cNvPr id="22" name="Shape 133"/>
          <p:cNvSpPr/>
          <p:nvPr/>
        </p:nvSpPr>
        <p:spPr>
          <a:xfrm>
            <a:off x="1919882" y="1678780"/>
            <a:ext cx="6614517" cy="3350419"/>
          </a:xfrm>
          <a:prstGeom prst="roundRect">
            <a:avLst>
              <a:gd name="adj" fmla="val 2879"/>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lstStyle/>
          <a:p>
            <a:pPr lvl="0" algn="l">
              <a:defRPr sz="1800" cap="none">
                <a:solidFill>
                  <a:srgbClr val="000000"/>
                </a:solidFill>
              </a:defRPr>
            </a:pPr>
            <a:r>
              <a:rPr sz="1400"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Reasonable Force</a:t>
            </a:r>
          </a:p>
          <a:p>
            <a:pPr marL="15359">
              <a:defRPr sz="1800" cap="none">
                <a:solidFill>
                  <a:srgbClr val="000000"/>
                </a:solidFill>
              </a:defRPr>
            </a:pPr>
            <a:r>
              <a:rPr sz="1400">
                <a:solidFill>
                  <a:srgbClr val="FFFFFF"/>
                </a:solidFill>
                <a:effectLst>
                  <a:outerShdw blurRad="25400" dist="42435" dir="2388334" rotWithShape="0">
                    <a:srgbClr val="000000">
                      <a:alpha val="48275"/>
                    </a:srgbClr>
                  </a:outerShdw>
                </a:effectLst>
                <a:latin typeface="Gill Sans"/>
                <a:ea typeface="Gill Sans"/>
                <a:cs typeface="Gill Sans"/>
                <a:sym typeface="Gill Sans"/>
              </a:rPr>
              <a:t>Although laws vary, most states will define “reasonable force” as the </a:t>
            </a:r>
            <a:r>
              <a:rPr sz="1400" i="1">
                <a:solidFill>
                  <a:srgbClr val="FFFFFF"/>
                </a:solidFill>
                <a:effectLst>
                  <a:outerShdw blurRad="25400" dist="42435" dir="2388334" rotWithShape="0">
                    <a:srgbClr val="000000">
                      <a:alpha val="48275"/>
                    </a:srgbClr>
                  </a:outerShdw>
                </a:effectLst>
                <a:latin typeface="Gill Sans"/>
                <a:ea typeface="Gill Sans"/>
                <a:cs typeface="Gill Sans"/>
                <a:sym typeface="Gill Sans"/>
              </a:rPr>
              <a:t>minimum</a:t>
            </a:r>
            <a:r>
              <a:rPr sz="1400">
                <a:solidFill>
                  <a:srgbClr val="FFFFFF"/>
                </a:solidFill>
                <a:effectLst>
                  <a:outerShdw blurRad="25400" dist="42435" dir="2388334" rotWithShape="0">
                    <a:srgbClr val="000000">
                      <a:alpha val="48275"/>
                    </a:srgbClr>
                  </a:outerShdw>
                </a:effectLst>
                <a:latin typeface="Gill Sans"/>
                <a:ea typeface="Gill Sans"/>
                <a:cs typeface="Gill Sans"/>
                <a:sym typeface="Gill Sans"/>
              </a:rPr>
              <a:t> level of force required to end a threat, without going beyond that level.  Said another way, reasonable force can be thought of as a level of force that does not </a:t>
            </a:r>
            <a:r>
              <a:rPr sz="1400" i="1">
                <a:solidFill>
                  <a:srgbClr val="FFFFFF"/>
                </a:solidFill>
                <a:effectLst>
                  <a:outerShdw blurRad="25400" dist="42435" dir="2388334" rotWithShape="0">
                    <a:srgbClr val="000000">
                      <a:alpha val="48275"/>
                    </a:srgbClr>
                  </a:outerShdw>
                </a:effectLst>
                <a:latin typeface="Gill Sans"/>
                <a:ea typeface="Gill Sans"/>
                <a:cs typeface="Gill Sans"/>
                <a:sym typeface="Gill Sans"/>
              </a:rPr>
              <a:t>exceed</a:t>
            </a:r>
            <a:r>
              <a:rPr sz="1400">
                <a:solidFill>
                  <a:srgbClr val="FFFFFF"/>
                </a:solidFill>
                <a:effectLst>
                  <a:outerShdw blurRad="25400" dist="42435" dir="2388334" rotWithShape="0">
                    <a:srgbClr val="000000">
                      <a:alpha val="48275"/>
                    </a:srgbClr>
                  </a:outerShdw>
                </a:effectLst>
                <a:latin typeface="Gill Sans"/>
                <a:ea typeface="Gill Sans"/>
                <a:cs typeface="Gill Sans"/>
                <a:sym typeface="Gill Sans"/>
              </a:rPr>
              <a:t> the threat.  For example, if a threat to you included the possibility that you’d be bruised or receive a bloody nose, it wouldn’t be considered “reasonable” for you to respond with a level of force that could break bones or permanently disfigure your attacker.</a:t>
            </a:r>
          </a:p>
          <a:p>
            <a:pPr marL="15359">
              <a:defRPr sz="1800" cap="none">
                <a:solidFill>
                  <a:srgbClr val="000000"/>
                </a:solidFill>
              </a:defRPr>
            </a:pPr>
            <a:endParaRPr sz="1400">
              <a:solidFill>
                <a:srgbClr val="FFFFFF"/>
              </a:solidFill>
              <a:effectLst>
                <a:outerShdw blurRad="25400" dist="42435" dir="2388334" rotWithShape="0">
                  <a:srgbClr val="000000">
                    <a:alpha val="48275"/>
                  </a:srgbClr>
                </a:outerShdw>
              </a:effectLst>
              <a:latin typeface="Gill Sans"/>
              <a:ea typeface="Gill Sans"/>
              <a:cs typeface="Gill Sans"/>
              <a:sym typeface="Gill Sans"/>
            </a:endParaRPr>
          </a:p>
          <a:p>
            <a:pPr marL="15359">
              <a:defRPr sz="1800" cap="none">
                <a:solidFill>
                  <a:srgbClr val="000000"/>
                </a:solidFill>
              </a:defRPr>
            </a:pPr>
            <a:r>
              <a:rPr sz="1400">
                <a:solidFill>
                  <a:srgbClr val="FFFFFF"/>
                </a:solidFill>
                <a:effectLst>
                  <a:outerShdw blurRad="25400" dist="42435" dir="2388334" rotWithShape="0">
                    <a:srgbClr val="000000">
                      <a:alpha val="48275"/>
                    </a:srgbClr>
                  </a:outerShdw>
                </a:effectLst>
                <a:latin typeface="Gill Sans"/>
                <a:ea typeface="Gill Sans"/>
                <a:cs typeface="Gill Sans"/>
                <a:sym typeface="Gill Sans"/>
              </a:rPr>
              <a:t>On the Use of Force Continuum above, you’ll notice that we’ve extended the “Reasonable Force” bar all the way to the right, overlapping with the “Deadly Force” bar.  That’s because regardless of what level of force you use to stop a threat (up to and including using deadly force), you’ll need to prove that the force you used was “reasonable for the circumstances.”</a:t>
            </a:r>
          </a:p>
        </p:txBody>
      </p:sp>
      <p:sp>
        <p:nvSpPr>
          <p:cNvPr id="37" name="Shape 86">
            <a:hlinkClick r:id="rId7" action="ppaction://hlinksldjump"/>
          </p:cNvPr>
          <p:cNvSpPr/>
          <p:nvPr/>
        </p:nvSpPr>
        <p:spPr>
          <a:xfrm>
            <a:off x="133944"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dirty="0">
                <a:solidFill>
                  <a:schemeClr val="bg1"/>
                </a:solidFill>
              </a:rPr>
              <a:t>Reset</a:t>
            </a:r>
          </a:p>
        </p:txBody>
      </p:sp>
      <p:sp>
        <p:nvSpPr>
          <p:cNvPr id="39" name="Shape 133">
            <a:hlinkClick r:id="rId8"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261106132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 name="Shape 85"/>
          <p:cNvSpPr/>
          <p:nvPr/>
        </p:nvSpPr>
        <p:spPr>
          <a:xfrm>
            <a:off x="5384603" y="3151475"/>
            <a:ext cx="3683197" cy="1180131"/>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Reasonably in immediate fear of death or great/grave bodily harm for yourself or another person.</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Must be an innocent party.</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No </a:t>
            </a:r>
            <a:r>
              <a:rPr lang="en-US" sz="1200" dirty="0" smtClean="0">
                <a:solidFill>
                  <a:schemeClr val="tx1"/>
                </a:solidFill>
                <a:latin typeface="Gill Sans"/>
                <a:ea typeface="Gill Sans"/>
                <a:cs typeface="Gill Sans"/>
                <a:sym typeface="Gill Sans"/>
              </a:rPr>
              <a:t>lesser</a:t>
            </a:r>
            <a:r>
              <a:rPr sz="1200" dirty="0" smtClean="0">
                <a:solidFill>
                  <a:schemeClr val="tx1"/>
                </a:solidFill>
                <a:latin typeface="Gill Sans"/>
                <a:ea typeface="Gill Sans"/>
                <a:cs typeface="Gill Sans"/>
                <a:sym typeface="Gill Sans"/>
              </a:rPr>
              <a:t> </a:t>
            </a:r>
            <a:r>
              <a:rPr sz="1200" dirty="0">
                <a:solidFill>
                  <a:schemeClr val="tx1"/>
                </a:solidFill>
                <a:latin typeface="Gill Sans"/>
                <a:ea typeface="Gill Sans"/>
                <a:cs typeface="Gill Sans"/>
                <a:sym typeface="Gill Sans"/>
              </a:rPr>
              <a:t>force is sufficient or available to stop the threat.</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Must have no reasonable means of retreat or escape.</a:t>
            </a:r>
          </a:p>
        </p:txBody>
      </p:sp>
      <p:sp>
        <p:nvSpPr>
          <p:cNvPr id="70" name="Shape 70"/>
          <p:cNvSpPr/>
          <p:nvPr/>
        </p:nvSpPr>
        <p:spPr>
          <a:xfrm>
            <a:off x="312460" y="165855"/>
            <a:ext cx="473687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Force Continuum</a:t>
            </a:r>
          </a:p>
        </p:txBody>
      </p:sp>
      <p:sp>
        <p:nvSpPr>
          <p:cNvPr id="71" name="Shape 71"/>
          <p:cNvSpPr/>
          <p:nvPr/>
        </p:nvSpPr>
        <p:spPr>
          <a:xfrm>
            <a:off x="464344" y="2143125"/>
            <a:ext cx="1366242" cy="267891"/>
          </a:xfrm>
          <a:prstGeom prst="rect">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a:solidFill>
                  <a:srgbClr val="000000"/>
                </a:solidFill>
                <a:effectLst/>
              </a:defRPr>
            </a:pPr>
            <a:r>
              <a:rPr sz="1266">
                <a:solidFill>
                  <a:schemeClr val="bg1"/>
                </a:solidFill>
              </a:rPr>
              <a:t>No Force</a:t>
            </a:r>
          </a:p>
        </p:txBody>
      </p:sp>
      <p:sp>
        <p:nvSpPr>
          <p:cNvPr id="72" name="Shape 72"/>
          <p:cNvSpPr/>
          <p:nvPr/>
        </p:nvSpPr>
        <p:spPr>
          <a:xfrm>
            <a:off x="1839516" y="1723430"/>
            <a:ext cx="6804422" cy="267891"/>
          </a:xfrm>
          <a:prstGeom prst="rect">
            <a:avLst/>
          </a:prstGeom>
          <a:solidFill>
            <a:srgbClr val="FF9E0B"/>
          </a:solidFill>
          <a:ln w="254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000000"/>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a:effectLst/>
              </a:defRPr>
            </a:pPr>
            <a:r>
              <a:rPr sz="1266"/>
              <a:t>Reasonable Force</a:t>
            </a:r>
          </a:p>
        </p:txBody>
      </p:sp>
      <p:sp>
        <p:nvSpPr>
          <p:cNvPr id="73" name="Shape 73"/>
          <p:cNvSpPr/>
          <p:nvPr/>
        </p:nvSpPr>
        <p:spPr>
          <a:xfrm>
            <a:off x="4572000" y="1303734"/>
            <a:ext cx="4071938" cy="267891"/>
          </a:xfrm>
          <a:prstGeom prst="rect">
            <a:avLst/>
          </a:prstGeom>
          <a:solidFill>
            <a:srgbClr val="FF2600"/>
          </a:solidFill>
          <a:ln w="254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a:solidFill>
                  <a:srgbClr val="000000"/>
                </a:solidFill>
                <a:effectLst/>
              </a:defRPr>
            </a:pPr>
            <a:r>
              <a:rPr sz="1266"/>
              <a:t>Deadly Force</a:t>
            </a:r>
          </a:p>
        </p:txBody>
      </p:sp>
      <p:sp>
        <p:nvSpPr>
          <p:cNvPr id="86" name="Shape 86">
            <a:hlinkClick r:id="rId5" action="ppaction://hlinksldjump"/>
          </p:cNvPr>
          <p:cNvSpPr/>
          <p:nvPr/>
        </p:nvSpPr>
        <p:spPr>
          <a:xfrm>
            <a:off x="133944"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rPr>
              <a:t>Reset</a:t>
            </a:r>
          </a:p>
        </p:txBody>
      </p:sp>
      <p:sp>
        <p:nvSpPr>
          <p:cNvPr id="87" name="Shape 87"/>
          <p:cNvSpPr/>
          <p:nvPr/>
        </p:nvSpPr>
        <p:spPr>
          <a:xfrm>
            <a:off x="381000" y="520277"/>
            <a:ext cx="8429625" cy="85132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The diagram below provides examples of different types of force and the level of force that they might be viewed under.  It also shows the rules that must typically be followed, and the types of crimes you might be charged with if the rules aren’t followed.  For more detail on “Reasonable Force” or “Deadly Force,” tap on the appropriate information icon.</a:t>
            </a:r>
          </a:p>
        </p:txBody>
      </p:sp>
      <p:pic>
        <p:nvPicPr>
          <p:cNvPr id="23" name="Information-icon.png"/>
          <p:cNvPicPr/>
          <p:nvPr/>
        </p:nvPicPr>
        <p:blipFill>
          <a:blip r:embed="rId6" cstate="print">
            <a:extLst>
              <a:ext uri="{28A0092B-C50C-407E-A947-70E740481C1C}">
                <a14:useLocalDpi xmlns:a14="http://schemas.microsoft.com/office/drawing/2010/main"/>
              </a:ext>
            </a:extLst>
          </a:blip>
          <a:stretch>
            <a:fillRect/>
          </a:stretch>
        </p:blipFill>
        <p:spPr>
          <a:xfrm>
            <a:off x="4143375" y="1250156"/>
            <a:ext cx="375047" cy="375047"/>
          </a:xfrm>
          <a:prstGeom prst="rect">
            <a:avLst/>
          </a:prstGeom>
          <a:ln w="12700">
            <a:miter lim="400000"/>
          </a:ln>
        </p:spPr>
      </p:pic>
      <p:pic>
        <p:nvPicPr>
          <p:cNvPr id="24" name="Information-icon.png">
            <a:hlinkClick r:id="rId7"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1410891" y="1669852"/>
            <a:ext cx="375047" cy="375047"/>
          </a:xfrm>
          <a:prstGeom prst="rect">
            <a:avLst/>
          </a:prstGeom>
          <a:ln w="12700">
            <a:miter lim="400000"/>
          </a:ln>
        </p:spPr>
      </p:pic>
      <p:sp>
        <p:nvSpPr>
          <p:cNvPr id="25" name="Shape 74"/>
          <p:cNvSpPr/>
          <p:nvPr/>
        </p:nvSpPr>
        <p:spPr>
          <a:xfrm>
            <a:off x="562571" y="2409007"/>
            <a:ext cx="1187648" cy="59150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sz="1125" b="1" dirty="0">
                <a:solidFill>
                  <a:schemeClr val="tx1"/>
                </a:solidFill>
                <a:latin typeface="Gill Sans"/>
                <a:ea typeface="Gill Sans"/>
                <a:cs typeface="Gill Sans"/>
                <a:sym typeface="Gill Sans"/>
              </a:rPr>
              <a:t>Retreating</a:t>
            </a:r>
          </a:p>
          <a:p>
            <a:pPr lvl="0" algn="ctr">
              <a:defRPr sz="1800" cap="none">
                <a:solidFill>
                  <a:srgbClr val="000000"/>
                </a:solidFill>
              </a:defRPr>
            </a:pPr>
            <a:r>
              <a:rPr sz="1125" b="1" dirty="0">
                <a:solidFill>
                  <a:schemeClr val="tx1"/>
                </a:solidFill>
                <a:latin typeface="Gill Sans"/>
                <a:ea typeface="Gill Sans"/>
                <a:cs typeface="Gill Sans"/>
                <a:sym typeface="Gill Sans"/>
              </a:rPr>
              <a:t>- Or -</a:t>
            </a:r>
          </a:p>
          <a:p>
            <a:pPr lvl="0" algn="ctr">
              <a:defRPr sz="1800" cap="none">
                <a:solidFill>
                  <a:srgbClr val="000000"/>
                </a:solidFill>
              </a:defRPr>
            </a:pPr>
            <a:r>
              <a:rPr sz="1125" b="1" dirty="0">
                <a:solidFill>
                  <a:schemeClr val="tx1"/>
                </a:solidFill>
                <a:latin typeface="Gill Sans"/>
                <a:ea typeface="Gill Sans"/>
                <a:cs typeface="Gill Sans"/>
                <a:sym typeface="Gill Sans"/>
              </a:rPr>
              <a:t>De-Escalating</a:t>
            </a:r>
          </a:p>
        </p:txBody>
      </p:sp>
      <p:sp>
        <p:nvSpPr>
          <p:cNvPr id="26" name="Shape 79"/>
          <p:cNvSpPr/>
          <p:nvPr/>
        </p:nvSpPr>
        <p:spPr>
          <a:xfrm>
            <a:off x="151805" y="3214688"/>
            <a:ext cx="1448395" cy="1053703"/>
          </a:xfrm>
          <a:prstGeom prst="rightArrow">
            <a:avLst>
              <a:gd name="adj1" fmla="val 52620"/>
              <a:gd name="adj2" fmla="val 46261"/>
            </a:avLst>
          </a:prstGeom>
          <a:solidFill>
            <a:srgbClr val="DDCB75"/>
          </a:solidFill>
          <a:ln w="12700">
            <a:miter lim="400000"/>
          </a:ln>
          <a:extLst>
            <a:ext uri="{C572A759-6A51-4108-AA02-DFA0A04FC94B}">
              <ma14:wrappingTextBoxFlag xmlns:ma14="http://schemas.microsoft.com/office/mac/drawingml/2011/main" val="1"/>
            </a:ext>
          </a:extLst>
        </p:spPr>
        <p:txBody>
          <a:bodyPr lIns="91440" tIns="0" rIns="0" bIns="0" anchor="ctr"/>
          <a:lstStyle>
            <a:lvl1pPr>
              <a:defRPr sz="1400" cap="none">
                <a:solidFill>
                  <a:srgbClr val="000000"/>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sz="1800">
                <a:effectLst/>
              </a:defRPr>
            </a:pPr>
            <a:r>
              <a:rPr sz="1100" b="1">
                <a:solidFill>
                  <a:schemeClr val="tx1"/>
                </a:solidFill>
              </a:rPr>
              <a:t>The Rules You Must Follow</a:t>
            </a:r>
          </a:p>
        </p:txBody>
      </p:sp>
      <p:sp>
        <p:nvSpPr>
          <p:cNvPr id="27" name="Shape 80"/>
          <p:cNvSpPr/>
          <p:nvPr/>
        </p:nvSpPr>
        <p:spPr>
          <a:xfrm>
            <a:off x="151805" y="4446984"/>
            <a:ext cx="1448395" cy="1053703"/>
          </a:xfrm>
          <a:prstGeom prst="rightArrow">
            <a:avLst>
              <a:gd name="adj1" fmla="val 52620"/>
              <a:gd name="adj2" fmla="val 46261"/>
            </a:avLst>
          </a:prstGeom>
          <a:solidFill>
            <a:srgbClr val="DDCB75"/>
          </a:solidFill>
          <a:ln w="12700">
            <a:miter lim="400000"/>
          </a:ln>
          <a:extLst>
            <a:ext uri="{C572A759-6A51-4108-AA02-DFA0A04FC94B}">
              <ma14:wrappingTextBoxFlag xmlns:ma14="http://schemas.microsoft.com/office/mac/drawingml/2011/main" val="1"/>
            </a:ext>
          </a:extLst>
        </p:spPr>
        <p:txBody>
          <a:bodyPr lIns="91440" tIns="0" rIns="0" bIns="0" anchor="ctr"/>
          <a:lstStyle>
            <a:lvl1pPr>
              <a:defRPr sz="1400" cap="none">
                <a:solidFill>
                  <a:srgbClr val="000000"/>
                </a:solidFill>
                <a:effectLst>
                  <a:outerShdw blurRad="25400" dist="42435" dir="2388334" rotWithShape="0">
                    <a:srgbClr val="000000">
                      <a:alpha val="48275"/>
                    </a:srgbClr>
                  </a:outerShdw>
                </a:effectLst>
                <a:latin typeface="Helvetica Neue"/>
                <a:ea typeface="Helvetica Neue"/>
                <a:cs typeface="Helvetica Neue"/>
                <a:sym typeface="Helvetica Neue"/>
              </a:defRPr>
            </a:lvl1pPr>
          </a:lstStyle>
          <a:p>
            <a:pPr lvl="0" algn="ctr">
              <a:defRPr sz="1800">
                <a:effectLst/>
              </a:defRPr>
            </a:pPr>
            <a:r>
              <a:rPr sz="1100" b="1" dirty="0">
                <a:solidFill>
                  <a:schemeClr val="tx1"/>
                </a:solidFill>
              </a:rPr>
              <a:t>If You Don’t Follow the Rules</a:t>
            </a:r>
          </a:p>
        </p:txBody>
      </p:sp>
      <p:sp>
        <p:nvSpPr>
          <p:cNvPr id="28" name="Shape 81"/>
          <p:cNvSpPr/>
          <p:nvPr/>
        </p:nvSpPr>
        <p:spPr>
          <a:xfrm>
            <a:off x="2286000" y="4630945"/>
            <a:ext cx="1634134" cy="810799"/>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marL="107152" indent="-107152">
              <a:buSzPct val="125000"/>
              <a:buChar char="•"/>
              <a:defRPr sz="1800" cap="none">
                <a:solidFill>
                  <a:srgbClr val="000000"/>
                </a:solidFill>
              </a:defRPr>
            </a:pPr>
            <a:r>
              <a:rPr sz="1200" dirty="0">
                <a:solidFill>
                  <a:schemeClr val="tx1"/>
                </a:solidFill>
                <a:latin typeface="Gill Sans"/>
                <a:ea typeface="Gill Sans"/>
                <a:cs typeface="Gill Sans"/>
                <a:sym typeface="Gill Sans"/>
              </a:rPr>
              <a:t>Misdemeanor or gross misdemeanor assault.</a:t>
            </a:r>
          </a:p>
          <a:p>
            <a:pPr marL="107152" indent="-107152">
              <a:buSzPct val="125000"/>
              <a:buChar char="•"/>
              <a:defRPr sz="1800" cap="none">
                <a:solidFill>
                  <a:srgbClr val="000000"/>
                </a:solidFill>
              </a:defRPr>
            </a:pPr>
            <a:r>
              <a:rPr sz="1200" dirty="0">
                <a:solidFill>
                  <a:schemeClr val="tx1"/>
                </a:solidFill>
                <a:latin typeface="Gill Sans"/>
                <a:ea typeface="Gill Sans"/>
                <a:cs typeface="Gill Sans"/>
                <a:sym typeface="Gill Sans"/>
              </a:rPr>
              <a:t>Terroristic threats.</a:t>
            </a:r>
          </a:p>
          <a:p>
            <a:pPr marL="107152" indent="-107152">
              <a:buSzPct val="125000"/>
              <a:buChar char="•"/>
              <a:defRPr sz="1800" cap="none">
                <a:solidFill>
                  <a:srgbClr val="000000"/>
                </a:solidFill>
              </a:defRPr>
            </a:pPr>
            <a:r>
              <a:rPr sz="1200" dirty="0">
                <a:solidFill>
                  <a:schemeClr val="tx1"/>
                </a:solidFill>
                <a:latin typeface="Gill Sans"/>
                <a:ea typeface="Gill Sans"/>
                <a:cs typeface="Gill Sans"/>
                <a:sym typeface="Gill Sans"/>
              </a:rPr>
              <a:t>Brandishing a firearm.</a:t>
            </a:r>
          </a:p>
        </p:txBody>
      </p:sp>
      <p:sp>
        <p:nvSpPr>
          <p:cNvPr id="29" name="Shape 82"/>
          <p:cNvSpPr/>
          <p:nvPr/>
        </p:nvSpPr>
        <p:spPr>
          <a:xfrm>
            <a:off x="4563071" y="4723278"/>
            <a:ext cx="1187648" cy="6261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Felony assault.</a:t>
            </a:r>
          </a:p>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Attempted murder.</a:t>
            </a:r>
          </a:p>
        </p:txBody>
      </p:sp>
      <p:sp>
        <p:nvSpPr>
          <p:cNvPr id="30" name="Shape 83"/>
          <p:cNvSpPr/>
          <p:nvPr/>
        </p:nvSpPr>
        <p:spPr>
          <a:xfrm>
            <a:off x="6393656" y="4630945"/>
            <a:ext cx="2178844" cy="81079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Manslaughter in the 1st or 2nd degree.</a:t>
            </a:r>
          </a:p>
          <a:p>
            <a:pPr marL="107152" indent="-107152">
              <a:buSzPct val="125000"/>
              <a:buChar char="•"/>
              <a:defRPr sz="1800" cap="none">
                <a:solidFill>
                  <a:srgbClr val="000000"/>
                </a:solidFill>
              </a:defRPr>
            </a:pPr>
            <a:r>
              <a:rPr sz="1200">
                <a:solidFill>
                  <a:schemeClr val="tx1"/>
                </a:solidFill>
                <a:latin typeface="Gill Sans"/>
                <a:ea typeface="Gill Sans"/>
                <a:cs typeface="Gill Sans"/>
                <a:sym typeface="Gill Sans"/>
              </a:rPr>
              <a:t>Murder in the 1st, 2nd or 3rd degree.</a:t>
            </a:r>
          </a:p>
        </p:txBody>
      </p:sp>
      <p:sp>
        <p:nvSpPr>
          <p:cNvPr id="31" name="Shape 84"/>
          <p:cNvSpPr/>
          <p:nvPr/>
        </p:nvSpPr>
        <p:spPr>
          <a:xfrm>
            <a:off x="2357437" y="3336142"/>
            <a:ext cx="2443163" cy="810799"/>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Reasonably in fear of a threat against yourself or another person.</a:t>
            </a:r>
          </a:p>
          <a:p>
            <a:pPr marL="174625" indent="-174625">
              <a:buSzPct val="100000"/>
              <a:buAutoNum type="arabicPeriod"/>
              <a:defRPr sz="1800" cap="none">
                <a:solidFill>
                  <a:srgbClr val="000000"/>
                </a:solidFill>
              </a:defRPr>
            </a:pPr>
            <a:r>
              <a:rPr sz="1200" dirty="0">
                <a:solidFill>
                  <a:schemeClr val="tx1"/>
                </a:solidFill>
                <a:latin typeface="Gill Sans"/>
                <a:ea typeface="Gill Sans"/>
                <a:cs typeface="Gill Sans"/>
                <a:sym typeface="Gill Sans"/>
              </a:rPr>
              <a:t>Any force used must be reasonable for the circumstances.</a:t>
            </a:r>
          </a:p>
        </p:txBody>
      </p:sp>
      <p:sp>
        <p:nvSpPr>
          <p:cNvPr id="33" name="Shape 74"/>
          <p:cNvSpPr/>
          <p:nvPr/>
        </p:nvSpPr>
        <p:spPr>
          <a:xfrm>
            <a:off x="2210696" y="2495569"/>
            <a:ext cx="1187648"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Exposing</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Firearm</a:t>
            </a:r>
            <a:endParaRPr sz="1125" b="1" dirty="0">
              <a:solidFill>
                <a:schemeClr val="tx1"/>
              </a:solidFill>
              <a:latin typeface="Gill Sans"/>
              <a:ea typeface="Gill Sans"/>
              <a:cs typeface="Gill Sans"/>
              <a:sym typeface="Gill Sans"/>
            </a:endParaRPr>
          </a:p>
        </p:txBody>
      </p:sp>
      <p:sp>
        <p:nvSpPr>
          <p:cNvPr id="34" name="Shape 74"/>
          <p:cNvSpPr/>
          <p:nvPr/>
        </p:nvSpPr>
        <p:spPr>
          <a:xfrm>
            <a:off x="3993952" y="2409007"/>
            <a:ext cx="1187648" cy="59150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Pointing the</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Firearm at</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Another Person</a:t>
            </a:r>
            <a:endParaRPr sz="1125" b="1" dirty="0">
              <a:solidFill>
                <a:schemeClr val="tx1"/>
              </a:solidFill>
              <a:latin typeface="Gill Sans"/>
              <a:ea typeface="Gill Sans"/>
              <a:cs typeface="Gill Sans"/>
              <a:sym typeface="Gill Sans"/>
            </a:endParaRPr>
          </a:p>
        </p:txBody>
      </p:sp>
      <p:sp>
        <p:nvSpPr>
          <p:cNvPr id="35" name="Shape 74"/>
          <p:cNvSpPr/>
          <p:nvPr/>
        </p:nvSpPr>
        <p:spPr>
          <a:xfrm>
            <a:off x="5670352" y="2495569"/>
            <a:ext cx="1187648"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Shooting at</a:t>
            </a:r>
          </a:p>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Someone</a:t>
            </a:r>
            <a:endParaRPr sz="1125" b="1" dirty="0">
              <a:solidFill>
                <a:schemeClr val="tx1"/>
              </a:solidFill>
              <a:latin typeface="Gill Sans"/>
              <a:ea typeface="Gill Sans"/>
              <a:cs typeface="Gill Sans"/>
              <a:sym typeface="Gill Sans"/>
            </a:endParaRPr>
          </a:p>
        </p:txBody>
      </p:sp>
      <p:sp>
        <p:nvSpPr>
          <p:cNvPr id="36" name="Shape 74"/>
          <p:cNvSpPr/>
          <p:nvPr/>
        </p:nvSpPr>
        <p:spPr>
          <a:xfrm>
            <a:off x="7379409" y="2409007"/>
            <a:ext cx="1187648" cy="59150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ctr">
              <a:defRPr sz="1800" cap="none">
                <a:solidFill>
                  <a:srgbClr val="000000"/>
                </a:solidFill>
              </a:defRPr>
            </a:pPr>
            <a:r>
              <a:rPr lang="en-US" sz="1125" b="1" dirty="0" smtClean="0">
                <a:solidFill>
                  <a:schemeClr val="tx1"/>
                </a:solidFill>
                <a:latin typeface="Gill Sans"/>
                <a:ea typeface="Gill Sans"/>
                <a:cs typeface="Gill Sans"/>
                <a:sym typeface="Gill Sans"/>
              </a:rPr>
              <a:t>Shooting and Killing Someone</a:t>
            </a:r>
            <a:endParaRPr sz="1125" b="1" dirty="0">
              <a:solidFill>
                <a:schemeClr val="tx1"/>
              </a:solidFill>
              <a:latin typeface="Gill Sans"/>
              <a:ea typeface="Gill Sans"/>
              <a:cs typeface="Gill Sans"/>
              <a:sym typeface="Gill Sans"/>
            </a:endParaRPr>
          </a:p>
        </p:txBody>
      </p:sp>
      <p:sp>
        <p:nvSpPr>
          <p:cNvPr id="22" name="Shape 111"/>
          <p:cNvSpPr/>
          <p:nvPr/>
        </p:nvSpPr>
        <p:spPr>
          <a:xfrm>
            <a:off x="4587478" y="1219200"/>
            <a:ext cx="3946922" cy="4428530"/>
          </a:xfrm>
          <a:prstGeom prst="roundRect">
            <a:avLst>
              <a:gd name="adj" fmla="val 2117"/>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lstStyle/>
          <a:p>
            <a:pPr lvl="0" algn="l">
              <a:defRPr sz="1800" cap="none">
                <a:solidFill>
                  <a:srgbClr val="000000"/>
                </a:solidFill>
              </a:defRPr>
            </a:pPr>
            <a:r>
              <a:rPr sz="1125" b="1"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The Rules Governing the Use of Deadly Force Outside the Home</a:t>
            </a:r>
          </a:p>
          <a:p>
            <a:pPr marL="133941" indent="-133941">
              <a:buSzPct val="100000"/>
              <a:buAutoNum type="arabicPeriod"/>
              <a:defRPr sz="1800" cap="none">
                <a:solidFill>
                  <a:srgbClr val="000000"/>
                </a:solidFill>
              </a:defRPr>
            </a:pPr>
            <a:r>
              <a:rPr lang="en-US"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Must be in immediate fear of death or great/grave bodily harm for yourself or another person.  The threat must be immediate and must be so serious that a reasonable person would have also feared death or great/grave bodily harm in the same circumstances.  Great or grave bodily harm is a significant or life-threatening injury.</a:t>
            </a:r>
          </a:p>
          <a:p>
            <a:pPr marL="133941" indent="-133941">
              <a:buSzPct val="100000"/>
              <a:buAutoNum type="arabicPeriod"/>
              <a:defRPr sz="1800" cap="none">
                <a:solidFill>
                  <a:srgbClr val="000000"/>
                </a:solidFill>
              </a:defRPr>
            </a:pPr>
            <a:r>
              <a:rPr sz="1125" dirty="0" smtClean="0">
                <a:solidFill>
                  <a:srgbClr val="FFFFFF"/>
                </a:solidFill>
                <a:effectLst>
                  <a:outerShdw blurRad="25400" dist="42435" dir="2388334" rotWithShape="0">
                    <a:srgbClr val="000000">
                      <a:alpha val="48275"/>
                    </a:srgbClr>
                  </a:outerShdw>
                </a:effectLst>
                <a:latin typeface="Gill Sans"/>
                <a:ea typeface="Gill Sans"/>
                <a:cs typeface="Gill Sans"/>
                <a:sym typeface="Gill Sans"/>
              </a:rPr>
              <a:t>Must </a:t>
            </a:r>
            <a:r>
              <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be an innocent party.  You cannot be seen as the person who started </a:t>
            </a:r>
            <a:r>
              <a:rPr sz="1125" i="1"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or</a:t>
            </a:r>
            <a:r>
              <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 escalated the conflict.  </a:t>
            </a:r>
          </a:p>
          <a:p>
            <a:pPr marL="133941" indent="-133941">
              <a:buSzPct val="100000"/>
              <a:buAutoNum type="arabicPeriod"/>
              <a:defRPr sz="1800" cap="none">
                <a:solidFill>
                  <a:srgbClr val="000000"/>
                </a:solidFill>
              </a:defRPr>
            </a:pPr>
            <a:r>
              <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No lessor force is sufficient or available to stop the threat.  In other words, if you have the skills or tools at your </a:t>
            </a:r>
            <a:r>
              <a:rPr sz="1125" i="1"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immediate</a:t>
            </a:r>
            <a:r>
              <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 disposal which can stop the threat without escalating to deadly force, then you must choose those alternatives.</a:t>
            </a:r>
          </a:p>
          <a:p>
            <a:pPr marL="133941" indent="-133941">
              <a:buSzPct val="100000"/>
              <a:buAutoNum type="arabicPeriod"/>
              <a:defRPr sz="1800" cap="none">
                <a:solidFill>
                  <a:srgbClr val="000000"/>
                </a:solidFill>
              </a:defRPr>
            </a:pPr>
            <a:r>
              <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Must have no reasonable means of retreat or escape.  If you </a:t>
            </a:r>
            <a:r>
              <a:rPr sz="1125" i="1"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can</a:t>
            </a:r>
            <a:r>
              <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 escape, you </a:t>
            </a:r>
            <a:r>
              <a:rPr sz="1125" i="1"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must</a:t>
            </a:r>
            <a:r>
              <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  However, you are </a:t>
            </a:r>
            <a:r>
              <a:rPr sz="1125" i="1"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not</a:t>
            </a:r>
            <a:r>
              <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 required to place yourself or a loved one in greater danger by retreating.*</a:t>
            </a:r>
          </a:p>
          <a:p>
            <a:pPr lvl="0" algn="l">
              <a:defRPr sz="1800" cap="none">
                <a:solidFill>
                  <a:srgbClr val="000000"/>
                </a:solidFill>
              </a:defRPr>
            </a:pPr>
            <a:endPar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endParaRPr>
          </a:p>
          <a:p>
            <a:pPr marL="70006" indent="-70006">
              <a:defRPr sz="1800" cap="none">
                <a:solidFill>
                  <a:srgbClr val="000000"/>
                </a:solidFill>
              </a:defRPr>
            </a:pPr>
            <a:r>
              <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*The obligation to retreat has been removed in a number of states through enhanced “Castle Doctrine” or “Stand your Ground” laws, however, it is </a:t>
            </a:r>
            <a:r>
              <a:rPr sz="1125" i="1"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your</a:t>
            </a:r>
            <a:r>
              <a:rPr sz="1125"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 obligation to understand your rights and obligations under your state’s laws.</a:t>
            </a:r>
          </a:p>
        </p:txBody>
      </p:sp>
      <p:sp>
        <p:nvSpPr>
          <p:cNvPr id="37" name="Shape 133">
            <a:hlinkClick r:id="rId8"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
        <p:nvSpPr>
          <p:cNvPr id="38" name="Shape 111"/>
          <p:cNvSpPr/>
          <p:nvPr/>
        </p:nvSpPr>
        <p:spPr>
          <a:xfrm>
            <a:off x="4587478" y="1219200"/>
            <a:ext cx="4480322" cy="5410200"/>
          </a:xfrm>
          <a:prstGeom prst="roundRect">
            <a:avLst>
              <a:gd name="adj" fmla="val 2117"/>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lstStyle/>
          <a:p>
            <a:pPr lvl="0" algn="l">
              <a:defRPr sz="1800" cap="none">
                <a:solidFill>
                  <a:srgbClr val="000000"/>
                </a:solidFill>
              </a:defRPr>
            </a:pPr>
            <a:r>
              <a:rPr lang="en-US" sz="1400" b="1" dirty="0" smtClean="0">
                <a:solidFill>
                  <a:srgbClr val="FFFFFF"/>
                </a:solidFill>
                <a:effectLst>
                  <a:outerShdw blurRad="25400" dist="42435" dir="2388334" rotWithShape="0">
                    <a:srgbClr val="000000">
                      <a:alpha val="48275"/>
                    </a:srgbClr>
                  </a:outerShdw>
                </a:effectLst>
                <a:latin typeface="Gill Sans"/>
                <a:ea typeface="Gill Sans"/>
                <a:cs typeface="Gill Sans"/>
                <a:sym typeface="Gill Sans"/>
              </a:rPr>
              <a:t>Deadly Force Definition</a:t>
            </a:r>
            <a:endParaRPr sz="1400" b="1" dirty="0">
              <a:solidFill>
                <a:srgbClr val="FFFFFF"/>
              </a:solidFill>
              <a:effectLst>
                <a:outerShdw blurRad="25400" dist="42435" dir="2388334" rotWithShape="0">
                  <a:srgbClr val="000000">
                    <a:alpha val="48275"/>
                  </a:srgbClr>
                </a:outerShdw>
              </a:effectLst>
              <a:latin typeface="Gill Sans"/>
              <a:ea typeface="Gill Sans"/>
              <a:cs typeface="Gill Sans"/>
              <a:sym typeface="Gill Sans"/>
            </a:endParaRPr>
          </a:p>
          <a:p>
            <a:pPr>
              <a:buSzPct val="100000"/>
              <a:defRPr sz="1800" cap="none">
                <a:solidFill>
                  <a:srgbClr val="000000"/>
                </a:solidFill>
              </a:defRPr>
            </a:pPr>
            <a:r>
              <a:rPr lang="en-US" sz="1400"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Each state’s laws also define when it is permissible to use what is generally referred to as “deadly force,” “lethal force,” or “the justifiable taking of a life.”  To simplify this topic, we’ll refer to this level of force as “deadly force.”  While specific state laws vary, a common standard for the use of deadly force exists, which is: </a:t>
            </a:r>
          </a:p>
          <a:p>
            <a:pPr>
              <a:buSzPct val="100000"/>
              <a:defRPr sz="1800" cap="none">
                <a:solidFill>
                  <a:srgbClr val="000000"/>
                </a:solidFill>
              </a:defRPr>
            </a:pPr>
            <a:endParaRPr lang="en-US" sz="1400" dirty="0">
              <a:solidFill>
                <a:srgbClr val="FFFFFF"/>
              </a:solidFill>
              <a:effectLst>
                <a:outerShdw blurRad="25400" dist="42435" dir="2388334" rotWithShape="0">
                  <a:srgbClr val="000000">
                    <a:alpha val="48275"/>
                  </a:srgbClr>
                </a:outerShdw>
              </a:effectLst>
              <a:latin typeface="Gill Sans"/>
              <a:ea typeface="Gill Sans"/>
              <a:cs typeface="Gill Sans"/>
              <a:sym typeface="Gill Sans"/>
            </a:endParaRPr>
          </a:p>
          <a:p>
            <a:pPr>
              <a:buSzPct val="100000"/>
              <a:defRPr sz="1800" cap="none">
                <a:solidFill>
                  <a:srgbClr val="000000"/>
                </a:solidFill>
              </a:defRPr>
            </a:pPr>
            <a:r>
              <a:rPr lang="en-US" sz="1400" i="1"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Deadly force may only be used when there is an immediate, and unavoidable danger of death or great/grave bodily harm to an innocent person, where no other option exists other than the use of deadly force</a:t>
            </a:r>
            <a:r>
              <a:rPr lang="en-US" sz="1400" i="1" dirty="0" smtClean="0">
                <a:solidFill>
                  <a:srgbClr val="FFFFFF"/>
                </a:solidFill>
                <a:effectLst>
                  <a:outerShdw blurRad="25400" dist="42435" dir="2388334" rotWithShape="0">
                    <a:srgbClr val="000000">
                      <a:alpha val="48275"/>
                    </a:srgbClr>
                  </a:outerShdw>
                </a:effectLst>
                <a:latin typeface="Gill Sans"/>
                <a:ea typeface="Gill Sans"/>
                <a:cs typeface="Gill Sans"/>
                <a:sym typeface="Gill Sans"/>
              </a:rPr>
              <a:t>.</a:t>
            </a:r>
          </a:p>
          <a:p>
            <a:pPr>
              <a:buSzPct val="100000"/>
              <a:defRPr sz="1800" cap="none">
                <a:solidFill>
                  <a:srgbClr val="000000"/>
                </a:solidFill>
              </a:defRPr>
            </a:pPr>
            <a:endParaRPr lang="en-US" sz="1400" i="1" dirty="0">
              <a:solidFill>
                <a:srgbClr val="FFFFFF"/>
              </a:solidFill>
              <a:effectLst>
                <a:outerShdw blurRad="25400" dist="42435" dir="2388334" rotWithShape="0">
                  <a:srgbClr val="000000">
                    <a:alpha val="48275"/>
                  </a:srgbClr>
                </a:outerShdw>
              </a:effectLst>
              <a:latin typeface="Gill Sans"/>
              <a:ea typeface="Gill Sans"/>
              <a:cs typeface="Gill Sans"/>
              <a:sym typeface="Gill Sans"/>
            </a:endParaRPr>
          </a:p>
          <a:p>
            <a:pPr>
              <a:buSzPct val="100000"/>
              <a:defRPr sz="1800" cap="none">
                <a:solidFill>
                  <a:srgbClr val="000000"/>
                </a:solidFill>
              </a:defRPr>
            </a:pPr>
            <a:r>
              <a:rPr lang="en-US" sz="1400"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As simple as that statement may sound, each state will provide further legal definitions or interpretations for each component of that statement, including what it means to be “innocent,” what “immediate” means, and what “great” (or “grave”) bodily harm means. </a:t>
            </a:r>
            <a:r>
              <a:rPr lang="en-US" sz="1400" dirty="0" smtClean="0">
                <a:solidFill>
                  <a:srgbClr val="FFFFFF"/>
                </a:solidFill>
                <a:effectLst>
                  <a:outerShdw blurRad="25400" dist="42435" dir="2388334" rotWithShape="0">
                    <a:srgbClr val="000000">
                      <a:alpha val="48275"/>
                    </a:srgbClr>
                  </a:outerShdw>
                </a:effectLst>
                <a:latin typeface="Gill Sans"/>
                <a:ea typeface="Gill Sans"/>
                <a:cs typeface="Gill Sans"/>
                <a:sym typeface="Gill Sans"/>
              </a:rPr>
              <a:t> After </a:t>
            </a:r>
            <a:r>
              <a:rPr lang="en-US" sz="1400" dirty="0">
                <a:solidFill>
                  <a:srgbClr val="FFFFFF"/>
                </a:solidFill>
                <a:effectLst>
                  <a:outerShdw blurRad="25400" dist="42435" dir="2388334" rotWithShape="0">
                    <a:srgbClr val="000000">
                      <a:alpha val="48275"/>
                    </a:srgbClr>
                  </a:outerShdw>
                </a:effectLst>
                <a:latin typeface="Gill Sans"/>
                <a:ea typeface="Gill Sans"/>
                <a:cs typeface="Gill Sans"/>
                <a:sym typeface="Gill Sans"/>
              </a:rPr>
              <a:t>any use of deadly force, the prosecutor and/or jury will get a chance to determine whether or not they agree with your interpretation of those definitions, and of course, they’ll get to conduct their thought experiment over the course of hours or days, and in the relative safety of a courtroom, while you’ll need to make your decision in seconds, while under attack. </a:t>
            </a:r>
            <a:endParaRPr sz="1400" b="1" i="1" dirty="0">
              <a:solidFill>
                <a:srgbClr val="FFFFFF"/>
              </a:solidFill>
              <a:effectLst>
                <a:outerShdw blurRad="25400" dist="42435" dir="2388334" rotWithShape="0">
                  <a:srgbClr val="000000">
                    <a:alpha val="48275"/>
                  </a:srgbClr>
                </a:outerShdw>
              </a:effectLst>
              <a:latin typeface="Gill Sans"/>
              <a:ea typeface="Gill Sans"/>
              <a:cs typeface="Gill Sans"/>
              <a:sym typeface="Gill Sans"/>
            </a:endParaRPr>
          </a:p>
        </p:txBody>
      </p:sp>
    </p:spTree>
    <p:custDataLst>
      <p:tags r:id="rId1"/>
    </p:custDataLst>
    <p:extLst>
      <p:ext uri="{BB962C8B-B14F-4D97-AF65-F5344CB8AC3E}">
        <p14:creationId xmlns:p14="http://schemas.microsoft.com/office/powerpoint/2010/main" val="891783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59000"/>
                                  </p:stCondLst>
                                  <p:childTnLst>
                                    <p:animEffect transition="out" filter="fade">
                                      <p:cBhvr>
                                        <p:cTn id="6" dur="500"/>
                                        <p:tgtEl>
                                          <p:spTgt spid="38"/>
                                        </p:tgtEl>
                                      </p:cBhvr>
                                    </p:animEffect>
                                    <p:set>
                                      <p:cBhvr>
                                        <p:cTn id="7"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4" action="ppaction://hlinksldjump"/>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27448" y="1556415"/>
            <a:ext cx="3794760" cy="2840513"/>
          </a:xfrm>
          <a:prstGeom prst="rect">
            <a:avLst/>
          </a:prstGeom>
        </p:spPr>
      </p:pic>
      <p:sp>
        <p:nvSpPr>
          <p:cNvPr id="7" name="Title 6"/>
          <p:cNvSpPr>
            <a:spLocks noGrp="1"/>
          </p:cNvSpPr>
          <p:nvPr>
            <p:ph type="title" idx="4294967295"/>
          </p:nvPr>
        </p:nvSpPr>
        <p:spPr/>
        <p:txBody>
          <a:bodyPr/>
          <a:lstStyle/>
          <a:p>
            <a:r>
              <a:rPr lang="en-US" dirty="0" smtClean="0"/>
              <a:t>Where Does Deadly Force Begin?</a:t>
            </a:r>
            <a:endParaRPr lang="en-US" dirty="0"/>
          </a:p>
        </p:txBody>
      </p:sp>
      <p:sp>
        <p:nvSpPr>
          <p:cNvPr id="4" name="Rectangle 4"/>
          <p:cNvSpPr>
            <a:spLocks/>
          </p:cNvSpPr>
          <p:nvPr/>
        </p:nvSpPr>
        <p:spPr bwMode="auto">
          <a:xfrm>
            <a:off x="365760" y="1295400"/>
            <a:ext cx="4140200" cy="40061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7">
              <a:spcBef>
                <a:spcPts val="750"/>
              </a:spcBef>
              <a:defRPr/>
            </a:pPr>
            <a:r>
              <a:rPr lang="en-US" sz="1800" dirty="0" smtClean="0">
                <a:solidFill>
                  <a:schemeClr val="tx1"/>
                </a:solidFill>
                <a:ea typeface="ＭＳ Ｐゴシック" charset="0"/>
                <a:cs typeface="Arial" charset="0"/>
              </a:rPr>
              <a:t>Typically, the term, “Deadly Force” means a level of force which is likely to cause, or </a:t>
            </a:r>
            <a:r>
              <a:rPr lang="en-US" sz="1800" i="1" dirty="0" smtClean="0">
                <a:solidFill>
                  <a:schemeClr val="tx1"/>
                </a:solidFill>
                <a:ea typeface="ＭＳ Ｐゴシック" charset="0"/>
                <a:cs typeface="Arial" charset="0"/>
              </a:rPr>
              <a:t>could</a:t>
            </a:r>
            <a:r>
              <a:rPr lang="en-US" sz="1800" dirty="0" smtClean="0">
                <a:solidFill>
                  <a:schemeClr val="tx1"/>
                </a:solidFill>
                <a:ea typeface="ＭＳ Ｐゴシック" charset="0"/>
                <a:cs typeface="Arial" charset="0"/>
              </a:rPr>
              <a:t> cause the death of another person, regardless of whether they actually did die.  Therefore, the prosecutor gets to decide whether he or she thinks death </a:t>
            </a:r>
            <a:r>
              <a:rPr lang="en-US" sz="1800" i="1" dirty="0" smtClean="0">
                <a:solidFill>
                  <a:schemeClr val="tx1"/>
                </a:solidFill>
                <a:ea typeface="ＭＳ Ｐゴシック" charset="0"/>
                <a:cs typeface="Arial" charset="0"/>
              </a:rPr>
              <a:t>could</a:t>
            </a:r>
            <a:r>
              <a:rPr lang="en-US" sz="1800" dirty="0" smtClean="0">
                <a:solidFill>
                  <a:schemeClr val="tx1"/>
                </a:solidFill>
                <a:ea typeface="ＭＳ Ｐゴシック" charset="0"/>
                <a:cs typeface="Arial" charset="0"/>
              </a:rPr>
              <a:t> have resulted, and whether the deadly force rules should apply.</a:t>
            </a:r>
          </a:p>
          <a:p>
            <a:pPr marL="39687">
              <a:spcBef>
                <a:spcPts val="750"/>
              </a:spcBef>
              <a:defRPr/>
            </a:pPr>
            <a:r>
              <a:rPr lang="en-US" sz="1800" dirty="0" smtClean="0">
                <a:solidFill>
                  <a:schemeClr val="tx1"/>
                </a:solidFill>
                <a:ea typeface="ＭＳ Ｐゴシック" charset="0"/>
                <a:cs typeface="Arial" charset="0"/>
              </a:rPr>
              <a:t>Finally, it’s important to understand that for us to use deadly force, each of the deadly force rules must be in place and must </a:t>
            </a:r>
            <a:r>
              <a:rPr lang="en-US" sz="1800" i="1" dirty="0" smtClean="0">
                <a:solidFill>
                  <a:schemeClr val="tx1"/>
                </a:solidFill>
                <a:ea typeface="ＭＳ Ｐゴシック" charset="0"/>
                <a:cs typeface="Arial" charset="0"/>
              </a:rPr>
              <a:t>remain</a:t>
            </a:r>
            <a:r>
              <a:rPr lang="en-US" sz="1800" dirty="0" smtClean="0">
                <a:solidFill>
                  <a:schemeClr val="tx1"/>
                </a:solidFill>
                <a:ea typeface="ＭＳ Ｐゴシック" charset="0"/>
                <a:cs typeface="Arial" charset="0"/>
              </a:rPr>
              <a:t> in place at every single moment when we used, or attempted to use deadly force.</a:t>
            </a:r>
            <a:endParaRPr lang="en-US" sz="1800" dirty="0">
              <a:solidFill>
                <a:schemeClr val="tx1"/>
              </a:solidFill>
              <a:ea typeface="ＭＳ Ｐゴシック" charset="0"/>
              <a:cs typeface="Arial" charset="0"/>
            </a:endParaRPr>
          </a:p>
        </p:txBody>
      </p:sp>
      <p:sp>
        <p:nvSpPr>
          <p:cNvPr id="8" name="TextBox 7"/>
          <p:cNvSpPr txBox="1"/>
          <p:nvPr/>
        </p:nvSpPr>
        <p:spPr>
          <a:xfrm>
            <a:off x="4636008" y="4376916"/>
            <a:ext cx="3974592" cy="1415772"/>
          </a:xfrm>
          <a:prstGeom prst="rect">
            <a:avLst/>
          </a:prstGeom>
          <a:noFill/>
        </p:spPr>
        <p:txBody>
          <a:bodyPr wrap="square" rtlCol="0">
            <a:spAutoFit/>
          </a:bodyPr>
          <a:lstStyle/>
          <a:p>
            <a:r>
              <a:rPr lang="en-US" sz="1600" b="1" dirty="0" smtClean="0">
                <a:solidFill>
                  <a:srgbClr val="E10A0A"/>
                </a:solidFill>
                <a:latin typeface="+mn-lt"/>
              </a:rPr>
              <a:t>Interactive 4.2 </a:t>
            </a:r>
            <a:r>
              <a:rPr lang="en-US" sz="1600" b="1" dirty="0">
                <a:latin typeface="+mn-lt"/>
              </a:rPr>
              <a:t>Deadly Force </a:t>
            </a:r>
            <a:r>
              <a:rPr lang="en-US" sz="1600" b="1" dirty="0" smtClean="0">
                <a:latin typeface="+mn-lt"/>
              </a:rPr>
              <a:t>Explained</a:t>
            </a:r>
          </a:p>
          <a:p>
            <a:r>
              <a:rPr lang="en-US" sz="1400" i="1" dirty="0">
                <a:latin typeface="+mn-lt"/>
              </a:rPr>
              <a:t>Check out the interactive widget above, to get a more detailed explanation of each deadly force rule, and to test out your knowledge on whether </a:t>
            </a:r>
            <a:r>
              <a:rPr lang="en-US" sz="1400" i="1" dirty="0" smtClean="0">
                <a:latin typeface="+mn-lt"/>
              </a:rPr>
              <a:t>you </a:t>
            </a:r>
            <a:r>
              <a:rPr lang="en-US" sz="1400" i="1" dirty="0">
                <a:latin typeface="+mn-lt"/>
              </a:rPr>
              <a:t>believe the permit holder in each scenario has followed, or broken the deadly force rules.</a:t>
            </a:r>
            <a:endParaRPr lang="en-US" sz="1400" dirty="0">
              <a:latin typeface="+mn-lt"/>
            </a:endParaRPr>
          </a:p>
        </p:txBody>
      </p:sp>
    </p:spTree>
    <p:custDataLst>
      <p:tags r:id="rId1"/>
    </p:custDataLst>
    <p:extLst>
      <p:ext uri="{BB962C8B-B14F-4D97-AF65-F5344CB8AC3E}">
        <p14:creationId xmlns:p14="http://schemas.microsoft.com/office/powerpoint/2010/main" val="13985230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71" name="Shape 71"/>
          <p:cNvSpPr/>
          <p:nvPr/>
        </p:nvSpPr>
        <p:spPr>
          <a:xfrm rot="16200000" flipH="1">
            <a:off x="1522512" y="1227832"/>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pic>
        <p:nvPicPr>
          <p:cNvPr id="72" name="iStock_000009913792Large.jpg"/>
          <p:cNvPicPr/>
          <p:nvPr/>
        </p:nvPicPr>
        <p:blipFill>
          <a:blip r:embed="rId4"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50800">
            <a:solidFill>
              <a:srgbClr val="FF9E0B"/>
            </a:solidFill>
            <a:miter lim="400000"/>
          </a:ln>
        </p:spPr>
      </p:pic>
      <p:sp>
        <p:nvSpPr>
          <p:cNvPr id="73" name="Shape 73"/>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pic>
        <p:nvPicPr>
          <p:cNvPr id="74" name="shutterstock_67756249.jpg">
            <a:hlinkClick r:id="rId5" action="ppaction://hlinksldjump"/>
          </p:cNvPr>
          <p:cNvPicPr/>
          <p:nvPr/>
        </p:nvPicPr>
        <p:blipFill>
          <a:blip r:embed="rId6"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12700">
            <a:miter lim="400000"/>
          </a:ln>
        </p:spPr>
      </p:pic>
      <p:sp>
        <p:nvSpPr>
          <p:cNvPr id="75" name="Shape 75"/>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pic>
        <p:nvPicPr>
          <p:cNvPr id="76" name="iStock_000010656732Large.jpg">
            <a:hlinkClick r:id="rId7" action="ppaction://hlinksldjump"/>
          </p:cNvPr>
          <p:cNvPicPr/>
          <p:nvPr/>
        </p:nvPicPr>
        <p:blipFill>
          <a:blip r:embed="rId8"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sp>
        <p:nvSpPr>
          <p:cNvPr id="77" name="Shape 77"/>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smtClean="0">
                <a:solidFill>
                  <a:schemeClr val="tx1"/>
                </a:solidFill>
              </a:rPr>
              <a:t>Lesser </a:t>
            </a:r>
            <a:r>
              <a:rPr sz="1125" dirty="0" smtClean="0">
                <a:solidFill>
                  <a:schemeClr val="tx1"/>
                </a:solidFill>
              </a:rPr>
              <a:t>Force </a:t>
            </a:r>
            <a:r>
              <a:rPr sz="1125" dirty="0">
                <a:solidFill>
                  <a:schemeClr val="tx1"/>
                </a:solidFill>
              </a:rPr>
              <a:t>Would Suffice</a:t>
            </a:r>
          </a:p>
        </p:txBody>
      </p:sp>
      <p:sp>
        <p:nvSpPr>
          <p:cNvPr id="78" name="Shape 78"/>
          <p:cNvSpPr/>
          <p:nvPr/>
        </p:nvSpPr>
        <p:spPr>
          <a:xfrm>
            <a:off x="1866305" y="884039"/>
            <a:ext cx="7027664" cy="5759648"/>
          </a:xfrm>
          <a:prstGeom prst="rect">
            <a:avLst/>
          </a:prstGeom>
          <a:blipFill>
            <a:blip r:embed="rId9"/>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p>
            <a:pPr lvl="0" algn="l">
              <a:defRPr sz="1800" cap="none">
                <a:solidFill>
                  <a:srgbClr val="000000"/>
                </a:solidFill>
              </a:defRPr>
            </a:pPr>
            <a:r>
              <a:rPr sz="1687" b="1" dirty="0">
                <a:solidFill>
                  <a:srgbClr val="FFFFFF"/>
                </a:solidFill>
                <a:latin typeface="Gill Sans"/>
                <a:ea typeface="Gill Sans"/>
                <a:cs typeface="Gill Sans"/>
                <a:sym typeface="Gill Sans"/>
              </a:rPr>
              <a:t>Reasonably in Immediate Fear of Death or Great/Grave Bodily Harm for Yourself or Another Person</a:t>
            </a:r>
            <a:endParaRPr sz="1266" b="1" dirty="0">
              <a:latin typeface="Gill Sans"/>
              <a:ea typeface="Gill Sans"/>
              <a:cs typeface="Gill Sans"/>
              <a:sym typeface="Gill Sans"/>
            </a:endParaRPr>
          </a:p>
          <a:p>
            <a:pPr lvl="0" algn="l">
              <a:defRPr sz="1800" cap="none">
                <a:solidFill>
                  <a:srgbClr val="000000"/>
                </a:solidFill>
              </a:defRPr>
            </a:pPr>
            <a:endParaRPr sz="1125" b="1" dirty="0">
              <a:latin typeface="Gill Sans"/>
              <a:ea typeface="Gill Sans"/>
              <a:cs typeface="Gill Sans"/>
              <a:sym typeface="Gill Sans"/>
            </a:endParaRPr>
          </a:p>
          <a:p>
            <a:pPr lvl="0" algn="l">
              <a:defRPr sz="1800" cap="none">
                <a:solidFill>
                  <a:srgbClr val="000000"/>
                </a:solidFill>
              </a:defRPr>
            </a:pPr>
            <a:r>
              <a:rPr sz="1200" b="1" dirty="0">
                <a:solidFill>
                  <a:srgbClr val="FFFFFF"/>
                </a:solidFill>
                <a:latin typeface="Gill Sans"/>
                <a:ea typeface="Gill Sans"/>
                <a:cs typeface="Gill Sans"/>
                <a:sym typeface="Gill Sans"/>
              </a:rPr>
              <a:t>What it Usually Means:</a:t>
            </a:r>
          </a:p>
          <a:p>
            <a:pPr marL="133941" indent="-133941">
              <a:buClr>
                <a:srgbClr val="FFFFFF"/>
              </a:buClr>
              <a:buSzPct val="125000"/>
              <a:buChar char="•"/>
              <a:defRPr sz="1800" cap="none">
                <a:solidFill>
                  <a:srgbClr val="000000"/>
                </a:solidFill>
              </a:defRPr>
            </a:pPr>
            <a:r>
              <a:rPr sz="1200" dirty="0">
                <a:solidFill>
                  <a:srgbClr val="FFFFFF"/>
                </a:solidFill>
                <a:latin typeface="Gill Sans"/>
                <a:ea typeface="Gill Sans"/>
                <a:cs typeface="Gill Sans"/>
                <a:sym typeface="Gill Sans"/>
              </a:rPr>
              <a:t>You must pass the reasonable person test.  The prosecutor must agree that a “reasonable person” would have also felt that he or she would have been in immediate fear of death or great/grave bodily harm in the same situation.</a:t>
            </a:r>
          </a:p>
          <a:p>
            <a:pPr marL="133941" indent="-133941">
              <a:buClr>
                <a:srgbClr val="FFFFFF"/>
              </a:buClr>
              <a:buSzPct val="125000"/>
              <a:buChar char="•"/>
              <a:defRPr sz="1800" cap="none">
                <a:solidFill>
                  <a:srgbClr val="000000"/>
                </a:solidFill>
              </a:defRPr>
            </a:pPr>
            <a:r>
              <a:rPr sz="1200" dirty="0">
                <a:solidFill>
                  <a:srgbClr val="FFFFFF"/>
                </a:solidFill>
                <a:latin typeface="Gill Sans"/>
                <a:ea typeface="Gill Sans"/>
                <a:cs typeface="Gill Sans"/>
                <a:sym typeface="Gill Sans"/>
              </a:rPr>
              <a:t>This rule applies whether protecting yourself or another person.</a:t>
            </a:r>
          </a:p>
          <a:p>
            <a:pPr marL="133941" indent="-133941">
              <a:buClr>
                <a:srgbClr val="FFFFFF"/>
              </a:buClr>
              <a:buSzPct val="125000"/>
              <a:buChar char="•"/>
              <a:defRPr sz="1800" cap="none">
                <a:solidFill>
                  <a:srgbClr val="000000"/>
                </a:solidFill>
              </a:defRPr>
            </a:pPr>
            <a:r>
              <a:rPr sz="1200" dirty="0">
                <a:solidFill>
                  <a:srgbClr val="FFFFFF"/>
                </a:solidFill>
                <a:latin typeface="Gill Sans"/>
                <a:ea typeface="Gill Sans"/>
                <a:cs typeface="Gill Sans"/>
                <a:sym typeface="Gill Sans"/>
              </a:rPr>
              <a:t>The threat must be </a:t>
            </a:r>
            <a:r>
              <a:rPr sz="1200" i="1" dirty="0">
                <a:solidFill>
                  <a:srgbClr val="FFFFFF"/>
                </a:solidFill>
                <a:latin typeface="Gill Sans"/>
                <a:ea typeface="Gill Sans"/>
                <a:cs typeface="Gill Sans"/>
                <a:sym typeface="Gill Sans"/>
              </a:rPr>
              <a:t>immediate</a:t>
            </a:r>
            <a:r>
              <a:rPr sz="1200" dirty="0">
                <a:solidFill>
                  <a:srgbClr val="FFFFFF"/>
                </a:solidFill>
                <a:latin typeface="Gill Sans"/>
                <a:ea typeface="Gill Sans"/>
                <a:cs typeface="Gill Sans"/>
                <a:sym typeface="Gill Sans"/>
              </a:rPr>
              <a:t>.  The attacker must have the immediate means and opportunity to carry out his threat.  A verbal threat to injure or kill you is not enough.</a:t>
            </a:r>
          </a:p>
          <a:p>
            <a:pPr marL="133941" indent="-133941">
              <a:buClr>
                <a:srgbClr val="FFFFFF"/>
              </a:buClr>
              <a:buSzPct val="125000"/>
              <a:buChar char="•"/>
              <a:defRPr sz="1800" cap="none">
                <a:solidFill>
                  <a:srgbClr val="000000"/>
                </a:solidFill>
              </a:defRPr>
            </a:pPr>
            <a:r>
              <a:rPr sz="1200" dirty="0">
                <a:solidFill>
                  <a:srgbClr val="FFFFFF"/>
                </a:solidFill>
                <a:latin typeface="Gill Sans"/>
                <a:ea typeface="Gill Sans"/>
                <a:cs typeface="Gill Sans"/>
                <a:sym typeface="Gill Sans"/>
              </a:rPr>
              <a:t>Great or grave bodily harm is a legal measurement that implies injuries so great that death is likely or possible, or that you’ll be disfigured or crippled permanently or for a significant period of time.  </a:t>
            </a:r>
          </a:p>
          <a:p>
            <a:pPr marL="133941" indent="-133941">
              <a:buClr>
                <a:srgbClr val="FFFFFF"/>
              </a:buClr>
              <a:buSzPct val="125000"/>
              <a:buChar char="•"/>
              <a:defRPr sz="1800" cap="none">
                <a:solidFill>
                  <a:srgbClr val="000000"/>
                </a:solidFill>
              </a:defRPr>
            </a:pPr>
            <a:r>
              <a:rPr sz="1200" dirty="0">
                <a:solidFill>
                  <a:srgbClr val="FFFFFF"/>
                </a:solidFill>
                <a:latin typeface="Gill Sans"/>
                <a:ea typeface="Gill Sans"/>
                <a:cs typeface="Gill Sans"/>
                <a:sym typeface="Gill Sans"/>
              </a:rPr>
              <a:t>The condition of the victim matters.  For example, in most cases, if a smaller man is punching a larger man in the chest, it would not be considered great/grave bodily harm.  However, if the larger man had a pacemaker, the criteria might be met, even though the attacker had no knowledge of the condition.</a:t>
            </a:r>
          </a:p>
          <a:p>
            <a:pPr lvl="0" algn="l">
              <a:defRPr sz="1800" cap="none">
                <a:solidFill>
                  <a:srgbClr val="000000"/>
                </a:solidFill>
              </a:defRPr>
            </a:pPr>
            <a:endParaRPr sz="1200" dirty="0">
              <a:solidFill>
                <a:srgbClr val="FFFFFF"/>
              </a:solidFill>
              <a:latin typeface="Gill Sans"/>
              <a:ea typeface="Gill Sans"/>
              <a:cs typeface="Gill Sans"/>
              <a:sym typeface="Gill Sans"/>
            </a:endParaRPr>
          </a:p>
          <a:p>
            <a:pPr lvl="0" algn="l">
              <a:defRPr sz="1800" cap="none">
                <a:solidFill>
                  <a:srgbClr val="000000"/>
                </a:solidFill>
              </a:defRPr>
            </a:pPr>
            <a:r>
              <a:rPr sz="1200" b="1" dirty="0">
                <a:solidFill>
                  <a:srgbClr val="FFFFFF"/>
                </a:solidFill>
                <a:latin typeface="Gill Sans"/>
                <a:ea typeface="Gill Sans"/>
                <a:cs typeface="Gill Sans"/>
                <a:sym typeface="Gill Sans"/>
              </a:rPr>
              <a:t>What it Usually Doesn’t Mean:</a:t>
            </a:r>
          </a:p>
          <a:p>
            <a:pPr marL="133941" indent="-133941">
              <a:buClr>
                <a:srgbClr val="FFFFFF"/>
              </a:buClr>
              <a:buSzPct val="125000"/>
              <a:buChar char="•"/>
              <a:defRPr sz="1800" cap="none">
                <a:solidFill>
                  <a:srgbClr val="000000"/>
                </a:solidFill>
              </a:defRPr>
            </a:pPr>
            <a:r>
              <a:rPr sz="1200" dirty="0">
                <a:solidFill>
                  <a:srgbClr val="FFFFFF"/>
                </a:solidFill>
                <a:latin typeface="Gill Sans"/>
                <a:ea typeface="Gill Sans"/>
                <a:cs typeface="Gill Sans"/>
                <a:sym typeface="Gill Sans"/>
              </a:rPr>
              <a:t>It is not necessary that the attacker(s) have a weapon.  Depending upon the relative number, size and/or strength of the attacker(s) and the victim (what would be called a “disparity of force”) the measurement of great/grave bodily harm might be met even though the attacker is unarmed.</a:t>
            </a:r>
          </a:p>
          <a:p>
            <a:pPr marL="133941" indent="-133941">
              <a:buClr>
                <a:srgbClr val="FFFFFF"/>
              </a:buClr>
              <a:buSzPct val="125000"/>
              <a:buChar char="•"/>
              <a:defRPr sz="1800" cap="none">
                <a:solidFill>
                  <a:srgbClr val="000000"/>
                </a:solidFill>
              </a:defRPr>
            </a:pPr>
            <a:r>
              <a:rPr sz="1200" dirty="0">
                <a:solidFill>
                  <a:srgbClr val="FFFFFF"/>
                </a:solidFill>
                <a:latin typeface="Gill Sans"/>
                <a:ea typeface="Gill Sans"/>
                <a:cs typeface="Gill Sans"/>
                <a:sym typeface="Gill Sans"/>
              </a:rPr>
              <a:t>Distance is not critical.  If you cannot escape, you are not required to wait until an attacker is close enough to injure or kill you before you are authorized to use deadly force.  Remember the “Tueller Drill” (and remind your lawyer about it).</a:t>
            </a:r>
          </a:p>
        </p:txBody>
      </p:sp>
      <p:sp>
        <p:nvSpPr>
          <p:cNvPr id="79" name="Shape 79"/>
          <p:cNvSpPr/>
          <p:nvPr/>
        </p:nvSpPr>
        <p:spPr>
          <a:xfrm>
            <a:off x="3920133" y="6036469"/>
            <a:ext cx="1232297" cy="392906"/>
          </a:xfrm>
          <a:prstGeom prst="roundRect">
            <a:avLst>
              <a:gd name="adj" fmla="val 14943"/>
            </a:avLst>
          </a:prstGeom>
          <a:blipFill>
            <a:blip r:embed="rId9"/>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pic>
        <p:nvPicPr>
          <p:cNvPr id="80" name="shutterstock_67109062.jpg">
            <a:hlinkClick r:id="rId10" action="ppaction://hlinksldjump"/>
          </p:cNvPr>
          <p:cNvPicPr/>
          <p:nvPr/>
        </p:nvPicPr>
        <p:blipFill>
          <a:blip r:embed="rId11"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sp>
        <p:nvSpPr>
          <p:cNvPr id="81" name="Shape 81">
            <a:hlinkClick r:id="rId12" action="ppaction://hlinksldjump"/>
          </p:cNvPr>
          <p:cNvSpPr/>
          <p:nvPr/>
        </p:nvSpPr>
        <p:spPr>
          <a:xfrm>
            <a:off x="5616773" y="6036469"/>
            <a:ext cx="1232297" cy="392906"/>
          </a:xfrm>
          <a:prstGeom prst="roundRect">
            <a:avLst>
              <a:gd name="adj" fmla="val 14943"/>
            </a:avLst>
          </a:prstGeom>
          <a:blipFill>
            <a:blip r:embed="rId9"/>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sp>
        <p:nvSpPr>
          <p:cNvPr id="82" name="Shape 82"/>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83"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16" name="Shape 133">
            <a:hlinkClick r:id="rId13" action="ppaction://hlinksldjump"/>
          </p:cNvPr>
          <p:cNvSpPr/>
          <p:nvPr/>
        </p:nvSpPr>
        <p:spPr>
          <a:xfrm>
            <a:off x="8142854" y="108300"/>
            <a:ext cx="848406" cy="411286"/>
          </a:xfrm>
          <a:prstGeom prst="roundRect">
            <a:avLst>
              <a:gd name="adj" fmla="val 13882"/>
            </a:avLst>
          </a:prstGeom>
          <a:blipFill>
            <a:blip r:embed="rId9"/>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30218054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 name="Shape 86"/>
          <p:cNvSpPr/>
          <p:nvPr/>
        </p:nvSpPr>
        <p:spPr>
          <a:xfrm rot="16200000" flipH="1">
            <a:off x="1522512" y="2754809"/>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87" name="Shape 87"/>
          <p:cNvSpPr/>
          <p:nvPr/>
        </p:nvSpPr>
        <p:spPr>
          <a:xfrm>
            <a:off x="1866305" y="884039"/>
            <a:ext cx="7027664" cy="5759648"/>
          </a:xfrm>
          <a:prstGeom prst="rect">
            <a:avLst/>
          </a:pr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91440" tIns="44648" rIns="91440" bIns="44648"/>
          <a:lstStyle/>
          <a:p>
            <a:pPr lvl="0" algn="l">
              <a:defRPr sz="1800" cap="none">
                <a:solidFill>
                  <a:srgbClr val="000000"/>
                </a:solidFill>
              </a:defRPr>
            </a:pPr>
            <a:r>
              <a:rPr sz="1687" b="1" dirty="0">
                <a:solidFill>
                  <a:schemeClr val="bg1"/>
                </a:solidFill>
                <a:latin typeface="Gill Sans"/>
                <a:ea typeface="Gill Sans"/>
                <a:cs typeface="Gill Sans"/>
                <a:sym typeface="Gill Sans"/>
              </a:rPr>
              <a:t>Must be an Innocent Party</a:t>
            </a:r>
            <a:endParaRPr sz="1266" b="1" dirty="0">
              <a:solidFill>
                <a:schemeClr val="bg1"/>
              </a:solidFill>
              <a:latin typeface="Gill Sans"/>
              <a:ea typeface="Gill Sans"/>
              <a:cs typeface="Gill Sans"/>
              <a:sym typeface="Gill Sans"/>
            </a:endParaRPr>
          </a:p>
          <a:p>
            <a:pPr lvl="0" algn="l">
              <a:defRPr sz="1800" cap="none">
                <a:solidFill>
                  <a:srgbClr val="000000"/>
                </a:solidFill>
              </a:defRPr>
            </a:pPr>
            <a:endParaRPr sz="1125" b="1" dirty="0">
              <a:solidFill>
                <a:schemeClr val="bg1"/>
              </a:solidFill>
              <a:latin typeface="Gill Sans"/>
              <a:ea typeface="Gill Sans"/>
              <a:cs typeface="Gill Sans"/>
              <a:sym typeface="Gill Sans"/>
            </a:endParaRPr>
          </a:p>
          <a:p>
            <a:pPr lvl="0" algn="l">
              <a:defRPr sz="1800" cap="none">
                <a:solidFill>
                  <a:srgbClr val="000000"/>
                </a:solidFill>
              </a:defRPr>
            </a:pPr>
            <a:r>
              <a:rPr sz="1200" b="1" dirty="0">
                <a:solidFill>
                  <a:schemeClr val="bg1"/>
                </a:solidFill>
                <a:latin typeface="Gill Sans"/>
                <a:ea typeface="Gill Sans"/>
                <a:cs typeface="Gill Sans"/>
                <a:sym typeface="Gill Sans"/>
              </a:rPr>
              <a:t>What it Usually Means:</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In a deadly force situation, you must be the innocent party—you </a:t>
            </a:r>
            <a:r>
              <a:rPr sz="1200" i="1" dirty="0">
                <a:solidFill>
                  <a:schemeClr val="bg1"/>
                </a:solidFill>
                <a:latin typeface="Gill Sans"/>
                <a:ea typeface="Gill Sans"/>
                <a:cs typeface="Gill Sans"/>
                <a:sym typeface="Gill Sans"/>
              </a:rPr>
              <a:t>cannot</a:t>
            </a:r>
            <a:r>
              <a:rPr sz="1200" dirty="0">
                <a:solidFill>
                  <a:schemeClr val="bg1"/>
                </a:solidFill>
                <a:latin typeface="Gill Sans"/>
                <a:ea typeface="Gill Sans"/>
                <a:cs typeface="Gill Sans"/>
                <a:sym typeface="Gill Sans"/>
              </a:rPr>
              <a:t> be seen as an aggressor.   That is, you must </a:t>
            </a:r>
            <a:r>
              <a:rPr sz="1200" i="1" dirty="0">
                <a:solidFill>
                  <a:schemeClr val="bg1"/>
                </a:solidFill>
                <a:latin typeface="Gill Sans"/>
                <a:ea typeface="Gill Sans"/>
                <a:cs typeface="Gill Sans"/>
                <a:sym typeface="Gill Sans"/>
              </a:rPr>
              <a:t>not</a:t>
            </a:r>
            <a:r>
              <a:rPr sz="1200" dirty="0">
                <a:solidFill>
                  <a:schemeClr val="bg1"/>
                </a:solidFill>
                <a:latin typeface="Gill Sans"/>
                <a:ea typeface="Gill Sans"/>
                <a:cs typeface="Gill Sans"/>
                <a:sym typeface="Gill Sans"/>
              </a:rPr>
              <a:t> be viewed as the person who started or escalated the conflict.</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Shoving someone at a bar obviously violates this rule, but how about flipping someone off on the freeway?  If the situation escalates, don’t be so sure what the prosecutor will think.</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The prosecutor will not only analyze the timeline of the incident itself, he or she will also want to go back in time before the incident occurred to understand whether or not you knew the attacker, whether there was bad blood between you, and if there are any witnesses or evidence (prior arrests, etc.) to suggest that you’re not as innocent as you claim to be.</a:t>
            </a:r>
          </a:p>
          <a:p>
            <a:pPr lvl="0" algn="l">
              <a:defRPr sz="1800" cap="none">
                <a:solidFill>
                  <a:srgbClr val="000000"/>
                </a:solidFill>
              </a:defRPr>
            </a:pPr>
            <a:endParaRPr sz="1200" dirty="0">
              <a:solidFill>
                <a:schemeClr val="bg1"/>
              </a:solidFill>
              <a:latin typeface="Gill Sans"/>
              <a:ea typeface="Gill Sans"/>
              <a:cs typeface="Gill Sans"/>
              <a:sym typeface="Gill Sans"/>
            </a:endParaRPr>
          </a:p>
          <a:p>
            <a:pPr lvl="0" algn="l">
              <a:defRPr sz="1800" cap="none">
                <a:solidFill>
                  <a:srgbClr val="000000"/>
                </a:solidFill>
              </a:defRPr>
            </a:pPr>
            <a:r>
              <a:rPr sz="1200" b="1" dirty="0">
                <a:solidFill>
                  <a:schemeClr val="bg1"/>
                </a:solidFill>
                <a:latin typeface="Gill Sans"/>
                <a:ea typeface="Gill Sans"/>
                <a:cs typeface="Gill Sans"/>
                <a:sym typeface="Gill Sans"/>
              </a:rPr>
              <a:t>What it Usually Doesn’t Mean:</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 It doesn’t mean that you are barred from everyday disagreements, but it </a:t>
            </a:r>
            <a:r>
              <a:rPr sz="1200" i="1" dirty="0">
                <a:solidFill>
                  <a:schemeClr val="bg1"/>
                </a:solidFill>
                <a:latin typeface="Gill Sans"/>
                <a:ea typeface="Gill Sans"/>
                <a:cs typeface="Gill Sans"/>
                <a:sym typeface="Gill Sans"/>
              </a:rPr>
              <a:t>does</a:t>
            </a:r>
            <a:r>
              <a:rPr sz="1200" dirty="0">
                <a:solidFill>
                  <a:schemeClr val="bg1"/>
                </a:solidFill>
                <a:latin typeface="Gill Sans"/>
                <a:ea typeface="Gill Sans"/>
                <a:cs typeface="Gill Sans"/>
                <a:sym typeface="Gill Sans"/>
              </a:rPr>
              <a:t> mean that if you see the situation escalating, you must disengage, allowing the situation to de-escalate.  </a:t>
            </a:r>
          </a:p>
          <a:p>
            <a:pPr marL="133941" indent="-133941">
              <a:buClr>
                <a:srgbClr val="FFFFFF"/>
              </a:buClr>
              <a:buSzPct val="125000"/>
              <a:buChar char="•"/>
              <a:defRPr sz="1800" cap="none">
                <a:solidFill>
                  <a:srgbClr val="000000"/>
                </a:solidFill>
              </a:defRPr>
            </a:pPr>
            <a:r>
              <a:rPr sz="1200" dirty="0">
                <a:solidFill>
                  <a:schemeClr val="bg1"/>
                </a:solidFill>
                <a:latin typeface="Gill Sans"/>
                <a:ea typeface="Gill Sans"/>
                <a:cs typeface="Gill Sans"/>
                <a:sym typeface="Gill Sans"/>
              </a:rPr>
              <a:t>You are not barred from coming to the defense of another person, but unless you can clearly identify who is the attacker and who is the innocent victim, a prudent course of action would be to call 911 and be a good witness.  Don’t assume that the guy who has the upper hand in the fight is the bad guy.</a:t>
            </a:r>
          </a:p>
        </p:txBody>
      </p:sp>
      <p:sp>
        <p:nvSpPr>
          <p:cNvPr id="88" name="Shape 88"/>
          <p:cNvSpPr/>
          <p:nvPr/>
        </p:nvSpPr>
        <p:spPr>
          <a:xfrm>
            <a:off x="3920133" y="6036469"/>
            <a:ext cx="1232297" cy="392906"/>
          </a:xfrm>
          <a:prstGeom prst="roundRect">
            <a:avLst>
              <a:gd name="adj" fmla="val 14943"/>
            </a:avLst>
          </a:pr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Explanation</a:t>
            </a:r>
          </a:p>
        </p:txBody>
      </p:sp>
      <p:sp>
        <p:nvSpPr>
          <p:cNvPr id="89" name="Shape 89">
            <a:hlinkClick r:id="rId5" action="ppaction://hlinksldjump"/>
          </p:cNvPr>
          <p:cNvSpPr/>
          <p:nvPr/>
        </p:nvSpPr>
        <p:spPr>
          <a:xfrm>
            <a:off x="5616773" y="6036469"/>
            <a:ext cx="1232297" cy="392906"/>
          </a:xfrm>
          <a:prstGeom prst="roundRect">
            <a:avLst>
              <a:gd name="adj" fmla="val 14943"/>
            </a:avLst>
          </a:prstGeom>
          <a:blipFill>
            <a:blip r:embed="rId4"/>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Scenario</a:t>
            </a:r>
          </a:p>
        </p:txBody>
      </p:sp>
      <p:pic>
        <p:nvPicPr>
          <p:cNvPr id="90" name="iStock_000009913792Large.jpg">
            <a:hlinkClick r:id="rId6" action="ppaction://hlinksldjump"/>
          </p:cNvPr>
          <p:cNvPicPr/>
          <p:nvPr/>
        </p:nvPicPr>
        <p:blipFill>
          <a:blip r:embed="rId7" cstate="print">
            <a:extLst>
              <a:ext uri="{28A0092B-C50C-407E-A947-70E740481C1C}">
                <a14:useLocalDpi xmlns:a14="http://schemas.microsoft.com/office/drawing/2010/main"/>
              </a:ext>
            </a:extLst>
          </a:blip>
          <a:srcRect/>
          <a:stretch>
            <a:fillRect/>
          </a:stretch>
        </p:blipFill>
        <p:spPr>
          <a:xfrm>
            <a:off x="178594" y="879927"/>
            <a:ext cx="1339453" cy="1047209"/>
          </a:xfrm>
          <a:prstGeom prst="rect">
            <a:avLst/>
          </a:prstGeom>
          <a:ln w="12700">
            <a:miter lim="400000"/>
          </a:ln>
        </p:spPr>
      </p:pic>
      <p:sp>
        <p:nvSpPr>
          <p:cNvPr id="91" name="Shape 91"/>
          <p:cNvSpPr/>
          <p:nvPr/>
        </p:nvSpPr>
        <p:spPr>
          <a:xfrm>
            <a:off x="133945" y="192500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Fear of Death or Great Bodily Harm</a:t>
            </a:r>
          </a:p>
        </p:txBody>
      </p:sp>
      <p:pic>
        <p:nvPicPr>
          <p:cNvPr id="92" name="shutterstock_67756249.jpg"/>
          <p:cNvPicPr/>
          <p:nvPr/>
        </p:nvPicPr>
        <p:blipFill>
          <a:blip r:embed="rId8" cstate="print">
            <a:extLst>
              <a:ext uri="{28A0092B-C50C-407E-A947-70E740481C1C}">
                <a14:useLocalDpi xmlns:a14="http://schemas.microsoft.com/office/drawing/2010/main"/>
              </a:ext>
            </a:extLst>
          </a:blip>
          <a:srcRect/>
          <a:stretch>
            <a:fillRect/>
          </a:stretch>
        </p:blipFill>
        <p:spPr>
          <a:xfrm>
            <a:off x="178594" y="2402086"/>
            <a:ext cx="1339453" cy="1047209"/>
          </a:xfrm>
          <a:prstGeom prst="rect">
            <a:avLst/>
          </a:prstGeom>
          <a:ln w="50800">
            <a:solidFill>
              <a:srgbClr val="FF9E0B"/>
            </a:solidFill>
            <a:miter lim="400000"/>
          </a:ln>
        </p:spPr>
      </p:pic>
      <p:sp>
        <p:nvSpPr>
          <p:cNvPr id="93" name="Shape 93"/>
          <p:cNvSpPr/>
          <p:nvPr/>
        </p:nvSpPr>
        <p:spPr>
          <a:xfrm>
            <a:off x="133945" y="3458175"/>
            <a:ext cx="142875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Innocent Party</a:t>
            </a:r>
          </a:p>
        </p:txBody>
      </p:sp>
      <p:pic>
        <p:nvPicPr>
          <p:cNvPr id="94" name="iStock_000010656732Large.jpg">
            <a:hlinkClick r:id="rId9" action="ppaction://hlinksldjump"/>
          </p:cNvPr>
          <p:cNvPicPr/>
          <p:nvPr/>
        </p:nvPicPr>
        <p:blipFill>
          <a:blip r:embed="rId10" cstate="print">
            <a:extLst>
              <a:ext uri="{28A0092B-C50C-407E-A947-70E740481C1C}">
                <a14:useLocalDpi xmlns:a14="http://schemas.microsoft.com/office/drawing/2010/main"/>
              </a:ext>
            </a:extLst>
          </a:blip>
          <a:srcRect/>
          <a:stretch>
            <a:fillRect/>
          </a:stretch>
        </p:blipFill>
        <p:spPr>
          <a:xfrm>
            <a:off x="178594" y="3768328"/>
            <a:ext cx="1339453" cy="1047209"/>
          </a:xfrm>
          <a:prstGeom prst="rect">
            <a:avLst/>
          </a:prstGeom>
          <a:ln w="12700">
            <a:miter lim="400000"/>
          </a:ln>
        </p:spPr>
      </p:pic>
      <p:sp>
        <p:nvSpPr>
          <p:cNvPr id="95" name="Shape 95"/>
          <p:cNvSpPr/>
          <p:nvPr/>
        </p:nvSpPr>
        <p:spPr>
          <a:xfrm>
            <a:off x="133945" y="4809294"/>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dirty="0">
                <a:solidFill>
                  <a:schemeClr val="tx1"/>
                </a:solidFill>
              </a:rPr>
              <a:t>No </a:t>
            </a:r>
            <a:r>
              <a:rPr lang="en-US" sz="1125" dirty="0">
                <a:solidFill>
                  <a:schemeClr val="tx1"/>
                </a:solidFill>
              </a:rPr>
              <a:t>Lesser </a:t>
            </a:r>
            <a:r>
              <a:rPr sz="1125" dirty="0" smtClean="0">
                <a:solidFill>
                  <a:schemeClr val="tx1"/>
                </a:solidFill>
              </a:rPr>
              <a:t>Force </a:t>
            </a:r>
            <a:r>
              <a:rPr sz="1125" dirty="0">
                <a:solidFill>
                  <a:schemeClr val="tx1"/>
                </a:solidFill>
              </a:rPr>
              <a:t>Would Suffice</a:t>
            </a:r>
          </a:p>
        </p:txBody>
      </p:sp>
      <p:pic>
        <p:nvPicPr>
          <p:cNvPr id="96" name="shutterstock_67109062.jpg">
            <a:hlinkClick r:id="rId11" action="ppaction://hlinksldjump"/>
          </p:cNvPr>
          <p:cNvPicPr/>
          <p:nvPr/>
        </p:nvPicPr>
        <p:blipFill>
          <a:blip r:embed="rId12" cstate="print">
            <a:extLst>
              <a:ext uri="{28A0092B-C50C-407E-A947-70E740481C1C}">
                <a14:useLocalDpi xmlns:a14="http://schemas.microsoft.com/office/drawing/2010/main"/>
              </a:ext>
            </a:extLst>
          </a:blip>
          <a:srcRect/>
          <a:stretch>
            <a:fillRect/>
          </a:stretch>
        </p:blipFill>
        <p:spPr>
          <a:xfrm>
            <a:off x="178594" y="5286375"/>
            <a:ext cx="1339453" cy="1047209"/>
          </a:xfrm>
          <a:prstGeom prst="rect">
            <a:avLst/>
          </a:prstGeom>
          <a:ln w="12700">
            <a:miter lim="400000"/>
          </a:ln>
        </p:spPr>
      </p:pic>
      <p:sp>
        <p:nvSpPr>
          <p:cNvPr id="97" name="Shape 97"/>
          <p:cNvSpPr/>
          <p:nvPr/>
        </p:nvSpPr>
        <p:spPr>
          <a:xfrm>
            <a:off x="133945" y="6322875"/>
            <a:ext cx="1428750"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a:ea typeface="Gill Sans"/>
                <a:cs typeface="Gill Sans"/>
                <a:sym typeface="Gill Sans"/>
              </a:defRPr>
            </a:lvl1pPr>
          </a:lstStyle>
          <a:p>
            <a:pPr lvl="0" algn="ctr">
              <a:defRPr sz="1800">
                <a:solidFill>
                  <a:srgbClr val="000000"/>
                </a:solidFill>
              </a:defRPr>
            </a:pPr>
            <a:r>
              <a:rPr sz="1125">
                <a:solidFill>
                  <a:schemeClr val="tx1"/>
                </a:solidFill>
              </a:rPr>
              <a:t>Escape was Not Possible</a:t>
            </a:r>
          </a:p>
        </p:txBody>
      </p:sp>
      <p:sp>
        <p:nvSpPr>
          <p:cNvPr id="16" name="Shape 70"/>
          <p:cNvSpPr/>
          <p:nvPr/>
        </p:nvSpPr>
        <p:spPr>
          <a:xfrm>
            <a:off x="312460" y="165855"/>
            <a:ext cx="4183340" cy="41838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rgbClr val="990033"/>
                </a:solidFill>
              </a:rPr>
              <a:t>THE USE OF DEADLY </a:t>
            </a:r>
            <a:r>
              <a:rPr sz="2250" cap="all" dirty="0" smtClean="0">
                <a:solidFill>
                  <a:srgbClr val="990033"/>
                </a:solidFill>
              </a:rPr>
              <a:t>FORCE</a:t>
            </a:r>
            <a:endParaRPr sz="2250" cap="all" dirty="0">
              <a:solidFill>
                <a:srgbClr val="990033"/>
              </a:solidFill>
            </a:endParaRPr>
          </a:p>
        </p:txBody>
      </p:sp>
      <p:sp>
        <p:nvSpPr>
          <p:cNvPr id="17" name="Shape 83"/>
          <p:cNvSpPr/>
          <p:nvPr/>
        </p:nvSpPr>
        <p:spPr>
          <a:xfrm>
            <a:off x="312539" y="482682"/>
            <a:ext cx="8831461"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tx1"/>
                </a:solidFill>
              </a:rPr>
              <a:t>Tap the selections below for a detailed explanation, and a real-world scenario to illustrate the deadly force rules.</a:t>
            </a:r>
          </a:p>
        </p:txBody>
      </p:sp>
      <p:sp>
        <p:nvSpPr>
          <p:cNvPr id="18" name="Shape 133">
            <a:hlinkClick r:id="rId13"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266445356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21AF80E8-1CCF-432A-8D42-D4D1411AA158}"/>
  <p:tag name="ISPRING_RESOURCE_FOLDER" val="W:\eLearning Projects\4. 2014 USCCA Classroom Presentation Lesson Four\"/>
  <p:tag name="ISPRING_PRESENTATION_PATH" val="W:\eLearning Projects\4. 2014 USCCA Classroom Presentation Lesson Four.pptx"/>
  <p:tag name="ISPRING_PROJECT_FOLDER_UPDATED" val="1"/>
  <p:tag name="ISPRING_ULTRA_SCORM_COURSE_ID" val="B395D1E7-C5F5-41F5-9CBE-93EEA641A745"/>
  <p:tag name="ISPRINGCLOUDFOLDERID" val="0"/>
  <p:tag name="ISPRINGCLOUDFOLDERPATH" val="Content List"/>
  <p:tag name="ISPRINGONLINEFOLDERID" val="4"/>
  <p:tag name="ISPRINGONLINEFOLDERPATH" val="Content List/Concealed Carry and Home Defense Fundamentals"/>
  <p:tag name="ISPRINGONLINEFOLDERDOMAIN" val="https://uscca.ispringlearn.com"/>
  <p:tag name="ISPRING_PRESENTATION_TITLE" val="4. The Legal Use of Force"/>
  <p:tag name="ISPRING_SCORM_RATE_SLIDES" val="0"/>
  <p:tag name="ISPRING_SCORM_SLIDES_WEIGHT" val="0.0000000000"/>
  <p:tag name="ISPRING_SCORM_PASSING_SCORE" val="80.0000000000"/>
  <p:tag name="ISPRING_PRESENTATION_INFO" val="&lt;?xml version=&quot;1.0&quot; encoding=&quot;UTF-8&quot; standalone=&quot;no&quot; ?&gt;&#10;&lt;presentation&gt;&#10;&#10;  &lt;slides&gt;&#10;    &lt;slide duration=&quot;1&quot; id=&quot;{1E1B8453-AB9E-4A94-A298-B4BECED5F4D1}&quot; pptId=&quot;325&quot; transitionDuration=&quot;0&quot;/&gt;&#10;    &lt;slide duration=&quot;175000&quot; id=&quot;{53157471-A8C1-4E1C-8C78-C39ABF297020}&quot; pptId=&quot;473&quot; transitionDuration=&quot;0&quot;/&gt;&#10;    &lt;slide duration=&quot;42342&quot; id=&quot;{4D29E034-E189-4643-8414-B6842DA1B5D5}&quot; pptId=&quot;498&quot; transitionDuration=&quot;0&quot;/&gt;&#10;    &lt;slide duration=&quot;20721&quot; id=&quot;{C5DD54C3-74C7-469B-B3D6-1774BC06A2CC}&quot; pptId=&quot;499&quot; transitionDuration=&quot;0&quot;/&gt;&#10;    &lt;slide duration=&quot;60830&quot; id=&quot;{818A0265-943A-4175-A6AA-53BBAB5E3A04}&quot; pptId=&quot;500&quot; transitionDuration=&quot;0&quot;/&gt;&#10;    &lt;slide duration=&quot;145112&quot; id=&quot;{08593824-E1B5-4656-BBFB-314FD9F66A97}&quot; pptId=&quot;501&quot; transitionDuration=&quot;0&quot;/&gt;&#10;    &lt;slide duration=&quot;137504&quot; id=&quot;{8EF529BC-345D-4025-A388-4C1B282C0538}&quot; pptId=&quot;497&quot; transitionDuration=&quot;0&quot;/&gt;&#10;    &lt;slide duration=&quot;102540&quot; id=&quot;{2042B605-BCD9-4E3D-BE80-CB4BD750A8AB}&quot; pptId=&quot;480&quot; transitionDuration=&quot;0&quot;/&gt;&#10;    &lt;slide duration=&quot;95930&quot; id=&quot;{44165420-427D-47F4-B3DE-D47E45E58DEE}&quot; pptId=&quot;481&quot; transitionDuration=&quot;0&quot;/&gt;&#10;    &lt;slide duration=&quot;71540&quot; id=&quot;{FD8C0E8D-B90A-43F5-A9A1-A669DAD9693D}&quot; pptId=&quot;482&quot; transitionDuration=&quot;0&quot;/&gt;&#10;    &lt;slide duration=&quot;122255&quot; id=&quot;{0B5631B8-3433-4835-B258-ABE4689AAE33}&quot; pptId=&quot;483&quot; transitionDuration=&quot;0&quot;/&gt;&#10;    &lt;slide duration=&quot;37640&quot; id=&quot;{35A2F3F6-2D54-46AC-9E46-EFCECD18DC0C}&quot; pptId=&quot;484&quot; transitionDuration=&quot;0&quot;/&gt;&#10;    &lt;slide duration=&quot;22260&quot; id=&quot;{8498A8CA-2960-47BE-BEE3-9FADB8BBF135}&quot; pptId=&quot;485&quot; transitionDuration=&quot;0&quot;/&gt;&#10;    &lt;slide duration=&quot;35370&quot; id=&quot;{3D86E490-B5EF-48A3-9808-72E55E5932E4}&quot; pptId=&quot;486&quot; transitionDuration=&quot;0&quot;/&gt;&#10;    &lt;slide duration=&quot;19353&quot; id=&quot;{5012764C-5B93-45D1-8378-DA54EAF6020E}&quot; pptId=&quot;487&quot; transitionDuration=&quot;0&quot;/&gt;&#10;    &lt;slide duration=&quot;11812&quot; id=&quot;{4944FEAA-5828-4317-819C-FBF07D022653}&quot; pptId=&quot;488&quot; transitionDuration=&quot;0&quot;/&gt;&#10;    &lt;slide duration=&quot;24260&quot; id=&quot;{6430B001-DA67-46DD-B3CF-107656DC68C9}&quot; pptId=&quot;489&quot; transitionDuration=&quot;0&quot;/&gt;&#10;    &lt;slide duration=&quot;60394&quot; id=&quot;{5785DF4B-6E21-427C-BB1D-89EE2E67FB2E}&quot; pptId=&quot;490&quot; transitionDuration=&quot;0&quot;/&gt;&#10;    &lt;slide duration=&quot;11780&quot; id=&quot;{27C3BAAA-1D99-466E-B85C-7F9FA13A882D}&quot; pptId=&quot;491&quot; transitionDuration=&quot;0&quot;/&gt;&#10;    &lt;slide duration=&quot;12850&quot; id=&quot;{629B7FDE-433E-4303-BD03-E1EA9022B192}&quot; pptId=&quot;492&quot; transitionDuration=&quot;0&quot;/&gt;&#10;    &lt;slide duration=&quot;17720&quot; id=&quot;{4D6B176C-A32B-4C67-AEAD-A85B3F474D02}&quot; pptId=&quot;493&quot; transitionDuration=&quot;0&quot;/&gt;&#10;    &lt;slide duration=&quot;49420&quot; id=&quot;{BE5E82E6-9C10-47AB-A817-3D9BBCCD0998}&quot; pptId=&quot;494&quot; transitionDuration=&quot;0&quot;/&gt;&#10;    &lt;slide duration=&quot;16820&quot; id=&quot;{07536AA0-F963-4E2C-B804-123633306E03}&quot; pptId=&quot;495&quot; transitionDuration=&quot;0&quot;/&gt;&#10;    &lt;slide duration=&quot;177811&quot; id=&quot;{98DB275D-811B-4559-B300-D29A15D2D47F}&quot; pptId=&quot;471&quot; transitionDuration=&quot;0&quot;/&gt;&#10;    &lt;slide duration=&quot;1&quot; id=&quot;{0F5971F9-8382-4471-812A-B6FA0485D627}&quot; pptId=&quot;504&quot; transitionDuration=&quot;0&quot;/&gt;&#10;    &lt;slide duration=&quot;187290&quot; id=&quot;{D51C0F8E-8563-44B9-B526-2F2FB64BAD7F}&quot; pptId=&quot;335&quot; transitionDuration=&quot;0&quot;/&gt;&#10;    &lt;slide duration=&quot;1&quot; id=&quot;{A4454A5A-1D69-466F-9693-1A5568C38576}&quot; pptId=&quot;505&quot; transitionDuration=&quot;0&quot;/&gt;&#10;    &lt;slide duration=&quot;63030&quot; id=&quot;{B0DB17CB-F320-461A-9C9D-CBA4D1C46536}&quot; pptId=&quot;336&quot; transitionDuration=&quot;0&quot;/&gt;&#10;    &lt;slide duration=&quot;69940&quot; id=&quot;{17707678-D4B0-40FC-8134-946FC72D3033}&quot; pptId=&quot;337&quot; transitionDuration=&quot;0&quot;/&gt;&#10;    &lt;slide duration=&quot;24690&quot; id=&quot;{06FB0C62-C5C9-4E4B-82EB-7BD6EE836E48}&quot; pptId=&quot;503&quot; transitionDuration=&quot;0&quot;/&gt;&#10;    &lt;slide duration=&quot;1&quot; id=&quot;{80AA53D3-84A8-4F71-8383-A73DE2F2E632}&quot; pptId=&quot;502&quot; transitionDuration=&quot;0&quot;/&gt;&#10;  &lt;/slides&gt;&#10;&#10;  &lt;narration&gt;&#10;    &lt;videoTracks&gt;&#10;      &lt;videoTrack duration=&quot;42342&quot; muted=&quot;false&quot; slideId=&quot;{4D29E034-E189-4643-8414-B6842DA1B5D5}&quot; startTime=&quot;0&quot; stepIndex=&quot;0&quot; volume=&quot;1&quot;&gt;&#10;        &lt;file modifyTime=&quot;2015-01-22T20:18:28&quot; size=&quot;8795178&quot;&gt;&#10;          &lt;path full=&quot;W:\eLearning Projects\4. 2014 USCCA Classroom Presentation Lesson Four\video\video27.mp4&quot; relative=&quot;4. 2014 USCCA Classroom Presentation Lesson Four\video\video27.mp4&quot; resource=&quot;video27.mp4&quot;/&gt;&#10;        &lt;/file&gt;&#10;        &lt;video height=&quot;480&quot; width=&quot;854&quot;/&gt;&#10;        &lt;audio channels=&quot;2&quot; sampleRate=&quot;48000&quot;/&gt;&#10;      &lt;/videoTrack&gt;&#10;      &lt;videoTrack duration=&quot;20721&quot; muted=&quot;false&quot; slideId=&quot;{C5DD54C3-74C7-469B-B3D6-1774BC06A2CC}&quot; startTime=&quot;0&quot; stepIndex=&quot;0&quot; volume=&quot;1&quot;&gt;&#10;        &lt;file modifyTime=&quot;2015-01-22T20:18:28&quot; size=&quot;4335069&quot;&gt;&#10;          &lt;path full=&quot;W:\eLearning Projects\4. 2014 USCCA Classroom Presentation Lesson Four\video\video28.mp4&quot; relative=&quot;4. 2014 USCCA Classroom Presentation Lesson Four\video\video28.mp4&quot; resource=&quot;video28.mp4&quot;/&gt;&#10;        &lt;/file&gt;&#10;        &lt;video height=&quot;480&quot; width=&quot;854&quot;/&gt;&#10;        &lt;audio channels=&quot;2&quot; sampleRate=&quot;48000&quot;/&gt;&#10;      &lt;/videoTrack&gt;&#10;      &lt;videoTrack duration=&quot;60827&quot; muted=&quot;false&quot; slideId=&quot;{818A0265-943A-4175-A6AA-53BBAB5E3A04}&quot; startTime=&quot;0&quot; stepIndex=&quot;0&quot; volume=&quot;1&quot;&gt;&#10;        &lt;file modifyTime=&quot;2015-01-22T20:18:28&quot; size=&quot;12572327&quot;&gt;&#10;          &lt;path full=&quot;W:\eLearning Projects\4. 2014 USCCA Classroom Presentation Lesson Four\video\video29.mp4&quot; relative=&quot;4. 2014 USCCA Classroom Presentation Lesson Four\video\video29.mp4&quot; resource=&quot;video29.mp4&quot;/&gt;&#10;        &lt;/file&gt;&#10;        &lt;video height=&quot;480&quot; width=&quot;854&quot;/&gt;&#10;        &lt;audio channels=&quot;2&quot; sampleRate=&quot;48000&quot;/&gt;&#10;      &lt;/videoTrack&gt;&#10;      &lt;videoTrack duration=&quot;145112&quot; muted=&quot;false&quot; slideId=&quot;{08593824-E1B5-4656-BBFB-314FD9F66A97}&quot; startTime=&quot;0&quot; stepIndex=&quot;0&quot; volume=&quot;1&quot;&gt;&#10;        &lt;file modifyTime=&quot;2015-01-22T20:18:29&quot; size=&quot;29026028&quot;&gt;&#10;          &lt;path full=&quot;W:\eLearning Projects\4. 2014 USCCA Classroom Presentation Lesson Four\video\video30.mp4&quot; relative=&quot;4. 2014 USCCA Classroom Presentation Lesson Four\video\video30.mp4&quot; resource=&quot;video30.mp4&quot;/&gt;&#10;        &lt;/file&gt;&#10;        &lt;video height=&quot;480&quot; width=&quot;854&quot;/&gt;&#10;        &lt;audio channels=&quot;2&quot; sampleRate=&quot;48000&quot;/&gt;&#10;      &lt;/videoTrack&gt;&#10;      &lt;videoTrack duration=&quot;137504&quot; muted=&quot;false&quot; slideId=&quot;{8EF529BC-345D-4025-A388-4C1B282C0538}&quot; startTime=&quot;0&quot; stepIndex=&quot;0&quot; volume=&quot;1&quot;&gt;&#10;        &lt;file modifyTime=&quot;2015-01-22T20:18:30&quot; size=&quot;27938652&quot;&gt;&#10;          &lt;path full=&quot;W:\eLearning Projects\4. 2014 USCCA Classroom Presentation Lesson Four\video\video31.mp4&quot; relative=&quot;4. 2014 USCCA Classroom Presentation Lesson Four\video\video31.mp4&quot; resource=&quot;video31.mp4&quot;/&gt;&#10;        &lt;/file&gt;&#10;        &lt;video height=&quot;480&quot; width=&quot;854&quot;/&gt;&#10;        &lt;audio channels=&quot;2&quot; sampleRate=&quot;48000&quot;/&gt;&#10;      &lt;/videoTrack&gt;&#10;      &lt;videoTrack duration=&quot;102536&quot; muted=&quot;false&quot; slideId=&quot;{2042B605-BCD9-4E3D-BE80-CB4BD750A8AB}&quot; startTime=&quot;0&quot; stepIndex=&quot;0&quot; volume=&quot;1&quot;&gt;&#10;        &lt;file modifyTime=&quot;2015-01-22T20:18:30&quot; size=&quot;21025378&quot;&gt;&#10;          &lt;path full=&quot;W:\eLearning Projects\4. 2014 USCCA Classroom Presentation Lesson Four\video\video32.mp4&quot; relative=&quot;4. 2014 USCCA Classroom Presentation Lesson Four\video\video32.mp4&quot; resource=&quot;video32.mp4&quot;/&gt;&#10;        &lt;/file&gt;&#10;        &lt;video height=&quot;480&quot; width=&quot;854&quot;/&gt;&#10;        &lt;audio channels=&quot;2&quot; sampleRate=&quot;48000&quot;/&gt;&#10;      &lt;/videoTrack&gt;&#10;      &lt;videoTrack duration=&quot;95929&quot; muted=&quot;false&quot; slideId=&quot;{44165420-427D-47F4-B3DE-D47E45E58DEE}&quot; startTime=&quot;0&quot; stepIndex=&quot;0&quot; volume=&quot;1&quot;&gt;&#10;        &lt;file modifyTime=&quot;2015-01-22T20:18:30&quot; size=&quot;19791227&quot;&gt;&#10;          &lt;path full=&quot;W:\eLearning Projects\4. 2014 USCCA Classroom Presentation Lesson Four\video\video33.mp4&quot; relative=&quot;4. 2014 USCCA Classroom Presentation Lesson Four\video\video33.mp4&quot; resource=&quot;video33.mp4&quot;/&gt;&#10;        &lt;/file&gt;&#10;        &lt;video height=&quot;480&quot; width=&quot;854&quot;/&gt;&#10;        &lt;audio channels=&quot;2&quot; sampleRate=&quot;48000&quot;/&gt;&#10;      &lt;/videoTrack&gt;&#10;      &lt;videoTrack duration=&quot;71538&quot; muted=&quot;false&quot; slideId=&quot;{FD8C0E8D-B90A-43F5-A9A1-A669DAD9693D}&quot; startTime=&quot;0&quot; stepIndex=&quot;0&quot; volume=&quot;1&quot;&gt;&#10;        &lt;file modifyTime=&quot;2015-01-22T20:18:31&quot; size=&quot;14808721&quot;&gt;&#10;          &lt;path full=&quot;W:\eLearning Projects\4. 2014 USCCA Classroom Presentation Lesson Four\video\video34.mp4&quot; relative=&quot;4. 2014 USCCA Classroom Presentation Lesson Four\video\video34.mp4&quot; resource=&quot;video34.mp4&quot;/&gt;&#10;        &lt;/file&gt;&#10;        &lt;video height=&quot;480&quot; width=&quot;854&quot;/&gt;&#10;        &lt;audio channels=&quot;2&quot; sampleRate=&quot;48000&quot;/&gt;&#10;      &lt;/videoTrack&gt;&#10;      &lt;videoTrack duration=&quot;122255&quot; muted=&quot;false&quot; slideId=&quot;{0B5631B8-3433-4835-B258-ABE4689AAE33}&quot; startTime=&quot;0&quot; stepIndex=&quot;0&quot; volume=&quot;1&quot;&gt;&#10;        &lt;file modifyTime=&quot;2015-01-22T20:18:31&quot; size=&quot;24975921&quot;&gt;&#10;          &lt;path full=&quot;W:\eLearning Projects\4. 2014 USCCA Classroom Presentation Lesson Four\video\video35.mp4&quot; relative=&quot;4. 2014 USCCA Classroom Presentation Lesson Four\video\video35.mp4&quot; resource=&quot;video35.mp4&quot;/&gt;&#10;        &lt;/file&gt;&#10;        &lt;video height=&quot;480&quot; width=&quot;854&quot;/&gt;&#10;        &lt;audio channels=&quot;2&quot; sampleRate=&quot;48000&quot;/&gt;&#10;      &lt;/videoTrack&gt;&#10;      &lt;videoTrack duration=&quot;37638&quot; muted=&quot;false&quot; slideId=&quot;{35A2F3F6-2D54-46AC-9E46-EFCECD18DC0C}&quot; startTime=&quot;0&quot; stepIndex=&quot;0&quot; volume=&quot;1&quot;&gt;&#10;        &lt;file modifyTime=&quot;2015-01-22T20:18:31&quot; size=&quot;7827829&quot;&gt;&#10;          &lt;path full=&quot;W:\eLearning Projects\4. 2014 USCCA Classroom Presentation Lesson Four\video\video36.mp4&quot; relative=&quot;4. 2014 USCCA Classroom Presentation Lesson Four\video\video36.mp4&quot; resource=&quot;video36.mp4&quot;/&gt;&#10;        &lt;/file&gt;&#10;        &lt;video height=&quot;480&quot; width=&quot;854&quot;/&gt;&#10;        &lt;audio channels=&quot;2&quot; sampleRate=&quot;48000&quot;/&gt;&#10;      &lt;/videoTrack&gt;&#10;      &lt;videoTrack duration=&quot;22256&quot; muted=&quot;false&quot; slideId=&quot;{8498A8CA-2960-47BE-BEE3-9FADB8BBF135}&quot; startTime=&quot;0&quot; stepIndex=&quot;0&quot; volume=&quot;1&quot;&gt;&#10;        &lt;file modifyTime=&quot;2015-01-22T20:18:31&quot; size=&quot;4685811&quot;&gt;&#10;          &lt;path full=&quot;W:\eLearning Projects\4. 2014 USCCA Classroom Presentation Lesson Four\video\video37.mp4&quot; relative=&quot;4. 2014 USCCA Classroom Presentation Lesson Four\video\video37.mp4&quot; resource=&quot;video37.mp4&quot;/&gt;&#10;        &lt;/file&gt;&#10;        &lt;video height=&quot;480&quot; width=&quot;854&quot;/&gt;&#10;        &lt;audio channels=&quot;2&quot; sampleRate=&quot;48000&quot;/&gt;&#10;      &lt;/videoTrack&gt;&#10;      &lt;videoTrack duration=&quot;35369&quot; muted=&quot;false&quot; slideId=&quot;{3D86E490-B5EF-48A3-9808-72E55E5932E4}&quot; startTime=&quot;0&quot; stepIndex=&quot;0&quot; volume=&quot;1&quot;&gt;&#10;        &lt;file modifyTime=&quot;2015-01-22T20:18:32&quot; size=&quot;7416698&quot;&gt;&#10;          &lt;path full=&quot;W:\eLearning Projects\4. 2014 USCCA Classroom Presentation Lesson Four\video\video38.mp4&quot; relative=&quot;4. 2014 USCCA Classroom Presentation Lesson Four\video\video38.mp4&quot; resource=&quot;video38.mp4&quot;/&gt;&#10;        &lt;/file&gt;&#10;        &lt;video height=&quot;480&quot; width=&quot;854&quot;/&gt;&#10;        &lt;audio channels=&quot;2&quot; sampleRate=&quot;48000&quot;/&gt;&#10;      &lt;/videoTrack&gt;&#10;      &lt;videoTrack duration=&quot;19353&quot; muted=&quot;false&quot; slideId=&quot;{5012764C-5B93-45D1-8378-DA54EAF6020E}&quot; startTime=&quot;0&quot; stepIndex=&quot;0&quot; volume=&quot;1&quot;&gt;&#10;        &lt;file modifyTime=&quot;2015-01-22T20:18:32&quot; size=&quot;4048386&quot;&gt;&#10;          &lt;path full=&quot;W:\eLearning Projects\4. 2014 USCCA Classroom Presentation Lesson Four\video\video39.mp4&quot; relative=&quot;4. 2014 USCCA Classroom Presentation Lesson Four\video\video39.mp4&quot; resource=&quot;video39.mp4&quot;/&gt;&#10;        &lt;/file&gt;&#10;        &lt;video height=&quot;480&quot; width=&quot;854&quot;/&gt;&#10;        &lt;audio channels=&quot;2&quot; sampleRate=&quot;48000&quot;/&gt;&#10;      &lt;/videoTrack&gt;&#10;      &lt;videoTrack duration=&quot;11812&quot; muted=&quot;false&quot; slideId=&quot;{4944FEAA-5828-4317-819C-FBF07D022653}&quot; startTime=&quot;0&quot; stepIndex=&quot;0&quot; volume=&quot;1&quot;&gt;&#10;        &lt;file modifyTime=&quot;2015-01-22T20:18:32&quot; size=&quot;2472689&quot;&gt;&#10;          &lt;path full=&quot;W:\eLearning Projects\4. 2014 USCCA Classroom Presentation Lesson Four\video\video40.mp4&quot; relative=&quot;4. 2014 USCCA Classroom Presentation Lesson Four\video\video40.mp4&quot; resource=&quot;video40.mp4&quot;/&gt;&#10;        &lt;/file&gt;&#10;        &lt;video height=&quot;480&quot; width=&quot;854&quot;/&gt;&#10;        &lt;audio channels=&quot;2&quot; sampleRate=&quot;48000&quot;/&gt;&#10;      &lt;/videoTrack&gt;&#10;      &lt;videoTrack duration=&quot;24258&quot; muted=&quot;false&quot; slideId=&quot;{6430B001-DA67-46DD-B3CF-107656DC68C9}&quot; startTime=&quot;0&quot; stepIndex=&quot;0&quot; volume=&quot;1&quot;&gt;&#10;        &lt;file modifyTime=&quot;2015-01-22T20:18:32&quot; size=&quot;5051753&quot;&gt;&#10;          &lt;path full=&quot;W:\eLearning Projects\4. 2014 USCCA Classroom Presentation Lesson Four\video\video41.mp4&quot; relative=&quot;4. 2014 USCCA Classroom Presentation Lesson Four\video\video41.mp4&quot; resource=&quot;video41.mp4&quot;/&gt;&#10;        &lt;/file&gt;&#10;        &lt;video height=&quot;480&quot; width=&quot;854&quot;/&gt;&#10;        &lt;audio channels=&quot;2&quot; sampleRate=&quot;48000&quot;/&gt;&#10;      &lt;/videoTrack&gt;&#10;      &lt;videoTrack duration=&quot;60394&quot; muted=&quot;false&quot; slideId=&quot;{5785DF4B-6E21-427C-BB1D-89EE2E67FB2E}&quot; startTime=&quot;0&quot; stepIndex=&quot;0&quot; volume=&quot;1&quot;&gt;&#10;        &lt;file modifyTime=&quot;2015-01-22T20:18:32&quot; size=&quot;12498439&quot;&gt;&#10;          &lt;path full=&quot;W:\eLearning Projects\4. 2014 USCCA Classroom Presentation Lesson Four\video\video42.mp4&quot; relative=&quot;4. 2014 USCCA Classroom Presentation Lesson Four\video\video42.mp4&quot; resource=&quot;video42.mp4&quot;/&gt;&#10;        &lt;/file&gt;&#10;        &lt;video height=&quot;480&quot; width=&quot;854&quot;/&gt;&#10;        &lt;audio channels=&quot;2&quot; sampleRate=&quot;48000&quot;/&gt;&#10;      &lt;/videoTrack&gt;&#10;      &lt;videoTrack duration=&quot;11778&quot; muted=&quot;false&quot; slideId=&quot;{27C3BAAA-1D99-466E-B85C-7F9FA13A882D}&quot; startTime=&quot;0&quot; stepIndex=&quot;0&quot; volume=&quot;1&quot;&gt;&#10;        &lt;file modifyTime=&quot;2015-01-22T20:18:32&quot; size=&quot;2489806&quot;&gt;&#10;          &lt;path full=&quot;W:\eLearning Projects\4. 2014 USCCA Classroom Presentation Lesson Four\video\video43.mp4&quot; relative=&quot;4. 2014 USCCA Classroom Presentation Lesson Four\video\video43.mp4&quot; resource=&quot;video43.mp4&quot;/&gt;&#10;        &lt;/file&gt;&#10;        &lt;video height=&quot;480&quot; width=&quot;854&quot;/&gt;&#10;        &lt;audio channels=&quot;2&quot; sampleRate=&quot;48000&quot;/&gt;&#10;      &lt;/videoTrack&gt;&#10;      &lt;videoTrack duration=&quot;12846&quot; muted=&quot;false&quot; slideId=&quot;{629B7FDE-433E-4303-BD03-E1EA9022B192}&quot; startTime=&quot;0&quot; stepIndex=&quot;0&quot; volume=&quot;1&quot;&gt;&#10;        &lt;file modifyTime=&quot;2015-01-22T20:18:32&quot; size=&quot;2714385&quot;&gt;&#10;          &lt;path full=&quot;W:\eLearning Projects\4. 2014 USCCA Classroom Presentation Lesson Four\video\video44.mp4&quot; relative=&quot;4. 2014 USCCA Classroom Presentation Lesson Four\video\video44.mp4&quot; resource=&quot;video44.mp4&quot;/&gt;&#10;        &lt;/file&gt;&#10;        &lt;video height=&quot;480&quot; width=&quot;854&quot;/&gt;&#10;        &lt;audio channels=&quot;2&quot; sampleRate=&quot;48000&quot;/&gt;&#10;      &lt;/videoTrack&gt;&#10;      &lt;videoTrack duration=&quot;17718&quot; muted=&quot;false&quot; slideId=&quot;{4D6B176C-A32B-4C67-AEAD-A85B3F474D02}&quot; startTime=&quot;0&quot; stepIndex=&quot;0&quot; volume=&quot;1&quot;&gt;&#10;        &lt;file modifyTime=&quot;2015-01-22T20:18:32&quot; size=&quot;3758054&quot;&gt;&#10;          &lt;path full=&quot;W:\eLearning Projects\4. 2014 USCCA Classroom Presentation Lesson Four\video\video45.mp4&quot; relative=&quot;4. 2014 USCCA Classroom Presentation Lesson Four\video\video45.mp4&quot; resource=&quot;video45.mp4&quot;/&gt;&#10;        &lt;/file&gt;&#10;        &lt;video height=&quot;480&quot; width=&quot;854&quot;/&gt;&#10;        &lt;audio channels=&quot;2&quot; sampleRate=&quot;48000&quot;/&gt;&#10;      &lt;/videoTrack&gt;&#10;      &lt;videoTrack duration=&quot;49416&quot; muted=&quot;false&quot; slideId=&quot;{BE5E82E6-9C10-47AB-A817-3D9BBCCD0998}&quot; startTime=&quot;0&quot; stepIndex=&quot;0&quot; volume=&quot;1&quot;&gt;&#10;        &lt;file modifyTime=&quot;2015-01-22T20:18:33&quot; size=&quot;10284831&quot;&gt;&#10;          &lt;path full=&quot;W:\eLearning Projects\4. 2014 USCCA Classroom Presentation Lesson Four\video\video46.mp4&quot; relative=&quot;4. 2014 USCCA Classroom Presentation Lesson Four\video\video46.mp4&quot; resource=&quot;video46.mp4&quot;/&gt;&#10;        &lt;/file&gt;&#10;        &lt;video height=&quot;480&quot; width=&quot;854&quot;/&gt;&#10;        &lt;audio channels=&quot;2&quot; sampleRate=&quot;48000&quot;/&gt;&#10;      &lt;/videoTrack&gt;&#10;      &lt;videoTrack duration=&quot;16817&quot; muted=&quot;false&quot; slideId=&quot;{07536AA0-F963-4E2C-B804-123633306E03}&quot; startTime=&quot;0&quot; stepIndex=&quot;0&quot; volume=&quot;1&quot;&gt;&#10;        &lt;file modifyTime=&quot;2015-01-22T20:18:33&quot; size=&quot;3528913&quot;&gt;&#10;          &lt;path full=&quot;W:\eLearning Projects\4. 2014 USCCA Classroom Presentation Lesson Four\video\video47.mp4&quot; relative=&quot;4. 2014 USCCA Classroom Presentation Lesson Four\video\video47.mp4&quot; resource=&quot;video47.mp4&quot;/&gt;&#10;        &lt;/file&gt;&#10;        &lt;video height=&quot;480&quot; width=&quot;854&quot;/&gt;&#10;        &lt;audio channels=&quot;2&quot; sampleRate=&quot;48000&quot;/&gt;&#10;      &lt;/videoTrack&gt;&#10;      &lt;videoTrack duration=&quot;177811&quot; muted=&quot;false&quot; slideId=&quot;{98DB275D-811B-4559-B300-D29A15D2D47F}&quot; startTime=&quot;0&quot; stepIndex=&quot;0&quot; volume=&quot;1&quot;&gt;&#10;        &lt;file modifyTime=&quot;2015-01-22T20:18:33&quot; size=&quot;35185616&quot;&gt;&#10;          &lt;path full=&quot;W:\eLearning Projects\4. 2014 USCCA Classroom Presentation Lesson Four\video\video48.mp4&quot; relative=&quot;4. 2014 USCCA Classroom Presentation Lesson Four\video\video48.mp4&quot; resource=&quot;video48.mp4&quot;/&gt;&#10;        &lt;/file&gt;&#10;        &lt;video height=&quot;480&quot; width=&quot;854&quot;/&gt;&#10;        &lt;audio channels=&quot;2&quot; sampleRate=&quot;48000&quot;/&gt;&#10;      &lt;/videoTrack&gt;&#10;      &lt;videoTrack duration=&quot;187287&quot; muted=&quot;false&quot; slideId=&quot;{D51C0F8E-8563-44B9-B526-2F2FB64BAD7F}&quot; startTime=&quot;0&quot; stepIndex=&quot;0&quot; volume=&quot;1&quot;&gt;&#10;        &lt;file modifyTime=&quot;2015-01-22T20:18:53&quot; size=&quot;36907871&quot;&gt;&#10;          &lt;path full=&quot;W:\eLearning Projects\4. 2014 USCCA Classroom Presentation Lesson Four\video\video49.mp4&quot; relative=&quot;4. 2014 USCCA Classroom Presentation Lesson Four\video\video49.mp4&quot; resource=&quot;video49.mp4&quot;/&gt;&#10;        &lt;/file&gt;&#10;        &lt;video height=&quot;480&quot; width=&quot;854&quot;/&gt;&#10;        &lt;audio channels=&quot;2&quot; sampleRate=&quot;48000&quot;/&gt;&#10;      &lt;/videoTrack&gt;&#10;      &lt;videoTrack duration=&quot;63030&quot; muted=&quot;false&quot; slideId=&quot;{B0DB17CB-F320-461A-9C9D-CBA4D1C46536}&quot; startTime=&quot;0&quot; stepIndex=&quot;0&quot; volume=&quot;1&quot;&gt;&#10;        &lt;file modifyTime=&quot;2015-01-22T20:19:06&quot; size=&quot;13070691&quot;&gt;&#10;          &lt;path full=&quot;W:\eLearning Projects\4. 2014 USCCA Classroom Presentation Lesson Four\video\video50.mp4&quot; relative=&quot;4. 2014 USCCA Classroom Presentation Lesson Four\video\video50.mp4&quot; resource=&quot;video50.mp4&quot;/&gt;&#10;        &lt;/file&gt;&#10;        &lt;video height=&quot;480&quot; width=&quot;854&quot;/&gt;&#10;        &lt;audio channels=&quot;2&quot; sampleRate=&quot;48000&quot;/&gt;&#10;      &lt;/videoTrack&gt;&#10;      &lt;videoTrack duration=&quot;69937&quot; muted=&quot;false&quot; slideId=&quot;{17707678-D4B0-40FC-8134-946FC72D3033}&quot; startTime=&quot;0&quot; stepIndex=&quot;0&quot; volume=&quot;1&quot;&gt;&#10;        &lt;file modifyTime=&quot;2015-01-22T20:19:06&quot; size=&quot;14396281&quot;&gt;&#10;          &lt;path full=&quot;W:\eLearning Projects\4. 2014 USCCA Classroom Presentation Lesson Four\video\video51.mp4&quot; relative=&quot;4. 2014 USCCA Classroom Presentation Lesson Four\video\video51.mp4&quot; resource=&quot;video51.mp4&quot;/&gt;&#10;        &lt;/file&gt;&#10;        &lt;video height=&quot;480&quot; width=&quot;854&quot;/&gt;&#10;        &lt;audio channels=&quot;2&quot; sampleRate=&quot;48000&quot;/&gt;&#10;      &lt;/videoTrack&gt;&#10;      &lt;videoTrack duration=&quot;24591&quot; muted=&quot;false&quot; slideId=&quot;{06FB0C62-C5C9-4E4B-82EB-7BD6EE836E48}&quot; startTime=&quot;0&quot; stepIndex=&quot;0&quot; volume=&quot;1&quot;&gt;&#10;        &lt;file modifyTime=&quot;2015-01-22T20:19:06&quot; size=&quot;5054588&quot;&gt;&#10;          &lt;path full=&quot;W:\eLearning Projects\4. 2014 USCCA Classroom Presentation Lesson Four\video\video52.mp4&quot; relative=&quot;4. 2014 USCCA Classroom Presentation Lesson Four\video\video52.mp4&quot; resource=&quot;video52.mp4&quot;/&gt;&#10;        &lt;/file&gt;&#10;        &lt;video height=&quot;480&quot; width=&quot;854&quot;/&gt;&#10;        &lt;audio channels=&quot;2&quot; sampleRate=&quot;48000&quot;/&gt;&#10;      &lt;/videoTrack&gt;&#10;    &lt;/videoTracks&gt;&#10;  &lt;/narration&gt;&#10;&#10;&lt;/presentation&gt;&#10;"/>
  <p:tag name="ISPRING_RESOURCE_PATHS_HASH_PRESENTER" val="21316b98554a8e0269fd735aeca18057df2a86"/>
  <p:tag name="ISPRING_OUTPUT_FOLDER" val="\\psf\Dropbox\eLearning Projects\SCORM 1.2"/>
  <p:tag name="ISPRING_PLAYERS_CUSTOMIZATION" val="UEsDBBQAAgAIAECBUEaCBSrZYQQAABEQAAAdAAAAdW5pdmVyc2FsL2NvbW1vbl9tZXNzYWdlcy5sbmetV/9u2zYQ/r9A34EQUGADNrcd0KIYEgeyxNhEZMmR6DjZMAiMxNhEKDHTD7fZX3uaPdieZEdKbuykg6SkgG1YtO+74913H49HJ18yiba8KIXKj633o3cW4nmiUpGvj60lPf35k4XKiuUpkyrnx1auLHQyfv3qSLJ8XbM1h++vXyF0lPGyhMdyrJ8enpFIj63FJHaC+cL2r2IvmAbxhEytsaOyO5bfI0+t1Q+/fPz05f2Hjz8evW3t+sBEc9vzDoGQQfrwrgeQT8PAiwENe7GPL6k11p/D7IIl9YiPrXH7ZZj1IsQX1lh/dtotwxD7NI484uKYRLEfUJMLD1PsWuMrVaMN23JUKbQV/DOqNhzqWImCo1KK1PyQKFjIa97lzA3mNvHjEEc0JA4lgW+NI1UU9z8ZWFZXG1WAuxKlomTXkqfGJzDG/H5X8BJcswoYheBVbQT8U2VM5KNO16G9Iv40pkHgRTH23d2KNcZ5ityCaTcDUUI7wiEAFKzkxTNsY8MyY45sKYchzMh05sGb6hBmYr2R8K6GxrHAUIMFz7usgCM4BHZF0SoIXZ00cIUYumNl+VkV6QE/9gvVBUx8JwAKOnQPnGqMHTDUWIBuFAVPqi6wOY4ie4rjSXAJRIa+C4ZYBGfQbmdDLK5wBC2Coy4b374gU1sTXrfYjv+7/kqYprO8RyxJwE6nbytUXcKKTil0gem0cpiXCJ8voWrE9r7RxQ0gJNbUay22HEIo0m72gKY42NX8OV+S3+JTm3jYjYFQbrCKqRE77YyBPOSqQkxKpTcAflm6ZXnC0TVPWA2Ev4e/pSI1f9PFNpH8WYu/EKtaaXnTqpLv4ss3o5eFRqgHarpiRd6jzx9BHWji081mdQk7rSqe3VVdu9jLxOi7RPHSfemu+99N9anLC3f0yP/Q7USNME0IdPtEqP4WGI4iLb5wesj+VsQ/BUeLRt9AAEl+M8CnH7QAvkLPxbiAzB+EcAEVGWC/wpOIUJ1jfl2KqvPMNoVq6v1tjiQwJEle8QeeXPMbBf0vOds2RzdIuCHO6BnOBhFib7I40OkWxYeA1s34ACFJkcH+0x6YyzneZbCR14NMrFQtUyNnUtwaiYXa1Bl/OrPcFCozq5KVu15qFP7kJVE0mwsbp4sBZ2+E7dCZxY7tO1iPu7qHZU8j4LKOyaNR7NkTbQ6kzliVbOBcuVF1nvYEaiZWF5/aANamNOKsSDb//v1PT4xHkTSrqF39dRAIdKjWJfwV7HdfVbz8owuE2pNDO/PQx6qd8Hd2sORhFJwiPdJDrbsxCBDju8zUrDm+MpXB0qjbL/CuLZ9Nqe3M5jpcw0RVF0n3wLKPMLfDM5AnM5Va4zkrbkHbqFJyEIpJuqZiNcz7w3WrrqTI+RDbx6fDec1Lnc6ys6n1ZilZxLbrmnsntKAUyW1zoqYwXSftBVTCBbQvmDOzfZC9R3g8FdVAQHPS7EQG2r15fmj27dOD5+tTaS7vR2/37vL/AVBLAwQUAAIACABAgVBGJmaZcXkEAACHFAAAJwAAAHVuaXZlcnNhbC9mbGFzaF9wdWJsaXNoaW5nX3NldHRpbmdzLnhtbNVY3XLaOBS+5yk03ullY8hPm2QMGZKYCVMCFLvbdnZ2MsIWWBtZci2ZlF7t0+yD7ZPskZUYCCERu0MnO1yA5fN95+jo/CHv7HvK0IzkkgredBp7dQcRHomY8mnT+RR23h47SCrMY8wEJ02HCwedtWpeVowZlUlAlAJRiYCGy9NMNZ1EqezUde/u7vaozHL9VrBCAb/ci0TqZjmRhCuSuxnDc/hS84xIp1WrIeSZpWsRF4wgGoMJnGrrMOswLBPHNWJjHN1Oc1Hw+EIwkaN8Om46vxy39edBxlBd0pRwvTnZgkW9rE5xHFNtD2YB/UFQQug0AcMb9UMH3dFYJU3noL6veUDeXecp2c0usOa5ELAdru4VpEThGCtsHo1GRb4r+bBgluI5xymNQniDtAeazmV4E/S6l/5NfxD6wc1VeN0zNmwBCv0v4RagsBv2/G3kbemHIz/w+6E/ujnvDrZE2Bu1wPjX7W5vS8xn/zzohttq6revt4UMrwZ9O8zV16E/6nX7H27CwaAXdocLFATiShx57mqgeRCQosgjUsWZp5IiHXNMGWTpo+iTREGeM5xPSSg6FKJ/gpkkDvojI9OPBWZUzXVGQDm4JSRry4xEaqSjvemovCDOgs4QgmGQAlUuHZ1UqfT+eGXrrtG+2NaTVnpVlRgmQomfbH2jflSZf3L4vPkbDPVmNCaij/O8LBHrG3jRhP1FNWocvHv3vBUbtHlYKRwlULrAtaWPPHd56UFsIvhKhOhnNBYsrjxL0jGJ+zglSyU5uKW8A5INB00glhn4vJ1TzBxEFZxBVIFlMZaKqrIJdJYlEXBBsyHoOlg7kyjBuVwJ3Mp7uuxGrd/6QhH5u3GGWdok+rEgsnTMmY20n0I02gh+JmNJFbERPafCilEULEZzUSBGbwlSAkF4FSn8Sgha7jlokou0XIW+qJBkEABoRskdia32+BVUpAUgoSVnjCij4VtBf6AxmYgceAmeQfOGdSoN/95WxBmWckGKH2x8YzpJt3/pf3mjN4jjGebRluQQxCTN1C74MeydC1DBmABvLlGAZyJcSFKeT0zjUsxmm9a6EzwrD10fZEkKx03BHsMJLyJIN8oLYksYYY4EZ3OEI+gMUofQjIpCwooJFkMt/5WBBoooL02dQlUAZXlMchu2emP/4PDo3fvjk9M99+8//3r7LOi+Ww4Z1tpMu7zYOMXYoR7NMi+ANk401rhtzXxmurFGPjHjWGMfTzrWwLV55wXkM1PPGrYj8lQnf7x2nk8PwPfNcr2ZeK5uck/3vHJGeI0tL/Dbo4srBJ7+1AuDU5s86wsEDosSSNSJ/sNkiSkHChvZsH3e89Gggy4GcPj9MLBSoM/KRhCC6lcrQjh2qxrmW9pnIzX4YCM1Mg18uNS8rUyA7js1rR76L6MpDBrx/6KwbkrEXdbkndWqn1Jv/tOMbYrVjuoNwXmUQBDtLPBefT3fpXtfk8fMU3W5sHKbUP3LXb3u0m9SymkKftSjYHVH1jo6rHvu069qNWBbvTxs1f4BUEsDBBQAAgAIAECBUEZiT9ynswIAAFEKAAAhAAAAdW5pdmVyc2FsL2ZsYXNoX3NraW5fc2V0dGluZ3MueG1slVbbbtswDH3fVwTZe91d0wFqgDbNgALdWqxF32WbsYXIkiHJ6fL3E22plpI49kIUiMhzxItIpkRvmVh+mM1IJrlUz2AME4VGjdfNWH49TxtjpLjIpDAgzIWQqqJ8vvz4s/2QpEWOseQO1FTOhmbQu1m0nykU5+PbAmWIkMmqpmL/IAt5kdJsWyjZiHw0tHJfg+JMbC3y8sditR50wJk29waqKKb1Fco0Sq1Aa8CQvq9RRlmcpsC9p8v2M5HTuzqf/QFtxzQzLe3mE8oQraYFxEW+ukEZxgt7e/wqC5TzBAN/jYV++YwyCOV0Dyq+/O4ryiBD1k39Pz1SK1lgQWPO+Ud853BJczt+GNUlyigBE0JHo6/gytPmeheA3Ndw7gmOq5L8Cet6sBDw0VMOS6MaIIk/dTZdyrfHxtj5gOWGcm0BoaoHPdmgn2ij/TWxrsf9gTcm8gDkFD3iVfKmglUXbwCM9T1+tbptV0UY37suCFDBzimDCHtlj/xty3qEDJQ98pmzHB4F3x/BDy0dxz/xLXWPeb761gqC2qOvlz95K3p6wMHVYfJO40GVzGGpMZ4XVgE+G0laXRdTchQUEXTHCmqYFL8Ql+7bbDRJDgyu1U43FjHMcDjVb22MdktHMeN5vB27H4U+t+48M3aHX8+pMTQrK/ujpOczx7uet07myWkKrkmLB3UvNjIgoe8hTkXVFtSLlHyyGyENTAbLbraG4CQJikCS01Um7pJT5RdNlYJa21djoF2VY12HK1lRcvtnXhm8QR4TBowd05T2OkEZ9+hA4VoAqMpKPy/dobNUDTeMww786AeKNuGhzIi2PTrUbjfmATYmmE+nmNSQblH0jRLiYsMJwqsNS8YrJzSM97yhqW7zisbeb+D+4mgn+1WGjReG2ylcI0U3W/txAa0S/5X8B1BLAwQUAAIACABAgVBGaMdFL0wEAACYEwAAJgAAAHVuaXZlcnNhbC9odG1sX3B1Ymxpc2hpbmdfc2V0dGluZ3MueG1s1Vjdcto4FL7PU2i808tiyF8TxpAhiRmYEqDgbtvZ2WGELbA2suS1ZCi92qfpg/VJ9shKIIRAxE6T3Z1cEORzvvOdo/NnvIuvCUMzkkkqeM2plMoOIjwUEeXTmvMxaL49c5BUmEeYCU5qDhcOuqgfeGk+ZlTGQ6IUiEoEMFxWU1VzYqXSquvO5/MSlWmmnwqWK8CXpVAkbpoRSbgimZsyvIAPtUiJdOoHBwh55uhGRDkjiEZAgVPNDrOWSpjjGqkxDm+nmch5dCWYyFA2HdecX84a+u9exiBd04Rw7Zusw6E+VlUcRVTTwWxIvxEUEzqNgXelfOygOY1UXHOOyocaB+TdTZwC3TiBNc6VAG+4ujOQEIUjrLD5aiwq8lXJ+wNzFC04TmgYwBOkA1BzroPRsNO+9kfdXuAPR63gpmM47KEU+J+DPZSCdtDx95G3he8P/KHfDfzB6LLd21PDntRKx79ptDt76nzyL4ftYF9L3cbNvir9Vq9rp9P60vcHnXb3/Sjo9TpBu7/SgkRcyyPPXU80DxJS5FlIlnnmqThPxhxTBkX6KPskUVDmDGdTEogmheyfYCaJg/5IyfRDjhlVC10R0A1uCUkbMiWhGuhsrzkqy4mzgjOAQAxKYFlLJ+fLUnp3tua6a6yv3HqSpbdsEv1YKPHK7CvlkyX98+Pd9LcQ9WY0IqKLs6xoEZsOPEvhcNWNKkenp7tZbLHmYaVwGEPrgtAWMfLch0f3YhPB1zJEf0djwaJlZCeQrAyC2sgoZg6iCoIcLp8qfRWqSRmksdatlCZcbUQ5jHEm11JxGQ/dSMP6b12hiPzduGeOtol+yIksXL2wkfYTyC8bwU9kLKkiNqKXVFghipxFaCFyxOgtQUogSJg8gf9igh5OETTJRFKcMiwVkgyuFM0omZPIyscvYCLJQRNmbMqIMhb+zOk3NCYTkQEuwTOYxnBOpcEv7QWcYilXoPie4xszG9rda//zG+0gjmaYh3uCQ1qSJFUvgY/Bdy7ABGMCovkAAiIT4lyS4n4iGhViNm5a247xrLh0fZEFKFw3BT4GEx6EUC6U58QWMMQcCc4WCIfQ66VOoRkVuYQTkywGWv4jgkYVUV5QncLmBcayiGQ2aOXK4dHxyem7s/Nqyf3x1/e3O5Xu5l+fYW3NDMCrrXuJndaj7eQZpa07irXevjR37CvWmk9sLda6j3cXa8WNDeYZzR17zIZuU2SJLv5o4z6fXmnvxt/mMPFcPXqenmLF1H+dITb0G4OrFoLYfewEw6pN5XQFghCEMZTeRL/UWOoUQ99GNmhcdnzUa6KrHlxnNxhaGdDRtxGENPnVChAu0qor+Zb8bKR6722kBmYk9x+MYysKME+nZnjDRGU0gdUh+l+0ym2l9ZJd9sW6z6t0kN17sOkvP6uDEJyFMaTFi6XSv99zf2rA/ksxMN+WL+lrb+XLt8X1n40O4Hz917T6wd9QSwMEFAACAAgAQIFQRlfvtFeQAQAADgYAAB8AAAB1bml2ZXJzYWwvaHRtbF9za2luX3NldHRpbmdzLmpzjZTLbsIwEEX3fAVytxWiz7TdoUIlJBaV2l3VhQlDiHBsy3ZSUsS/N+PwiB2n4NnENyd3PBONt71+tUhM+i/9rX22+3d3bzVAzagcrl2dob6kTPsvMnxBNEsX8JlmwFIOxEOKg+dR3p2I2tnNSLg1nZcfaKsbfkQEzkFkwEIFNB3QioD2E9A2ocS/TmX7quqKGn2e58YIPogFN8DNgAuVUcuQqze7mgV6sChAnUGXNAbHNLKrizw5PkQYTS4WmaS8nIlEDOY0XidK5HzRlX9VSlDVD1/XwPA5ep04dizVZmog8xNPnjC6SalAa9jnfZxgBGFG58AavkO7/kEd43ZBHl2kOjUHenSD0aQlTaDVpacRhovxyqvVzQijzRnYmJq4u8VwCEZLUC2r8T2GAwqZywt+oFQiwY600HbPjygTdJHyZJ96iBHk8LBo29W9U6H2+GPijJDwRmgVmMis6+K4YOpNcHC1l3UW+DJ0EdZpfVEEvpYhsAgexvi3CO6/sMOgq5sB1JQvqxTf587mufd2f1BLAwQUAAIACABAgVBG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QIFQRr/Q0NtwAAAAfAAAABwAAAB1bml2ZXJzYWwvbG9jYWxfc2V0dGluZ3MueG1sNYwxDsIwDAD3vsLywlQoG0PTbmztQnmAlbglkmNXTYTg92RhO51O14+fJPDmI0dTh9dzh8DqLUTdHD6Xe3tDyIU0kJiyQzWEcWh6MU/y4FJqmGEX+vKxcKpQeKZUyyn6F7GcMvw9tDDV8xo54GVoflBLAwQUAAIACACUlrREzoIJN+wCAACICAAAFAAAAHVuaXZlcnNhbC9wbGF5ZXIueG1srVVNb9swDD2nwP6DoXutpF3XNJBbdAWKHdahQNZtt0C1GVuLbXmSXDf99aP8bc/pVmAHAzbF90jxkTS7ek5i5wmUFjL1yMKdEwdSXwYiDT3y8PX2eEmuLt8dsSzme1COCDySp8ICeEycALSvRGYQfM9N5JGewUVm4mRKSCXMHrnPkLuLtCTvjmbokmqPRMZkK0qLonCFRkQaahnnlkS7vkxopkBDakDRKg3iNNiV+Tsan0Sm1Owz0D1kZt4euCZpOZ61GJAUp65UIT2Zzxf0x93ntR9Bwo9Fqg1PfSAOVnJWlvKR+7s7GeQxaGubsSrJNRhjkyhtM2ZWYrFMHa18j1QOmwS05iFoN05DQissnQCzbcx1VPPoAa3l1TtR85Z+G/u9adxK5WjnnOWPsdARHvUhnXUSyOgwKkvK65Yd9NB00K1lIo6CX7lQEJSf39oWmS9IFbDtuDJPVxc+HuDbLfeNVPsbhGEX1Qq6rWhuJZpbgloOt42+7ihIc9stcJMraEo1Y08iAPmFK8VtW1walQOjI2ONpUMwo9WVa5E6QVhkkvjsH7SxfiNpfurXlCkB/0OYT0jU1kSkATzfCvQxkGBNDWCxrc01WezamF1OOn9Men09MFU51qLgRRzDVQg4hgE3nHZ2eggKimt08XM1wvYODoIjEUYxPmaSYXx6kCbhajfJ0Ds4CI6lv5uAtua2jHRcx1EztR3E6MQ6YX6ujUzES9megz1jVmUfvjZyzdF1JtqD8/kfoziI0QzmlkysLvvW21fN4b2dU6M7n01WWQbdivMAJs8qr2YW8mzkE8CW57G56efU7MMedJTz1HRMc33HfpfFWryAU4jA/ukWp7YmEdie8ciH5WmPAfXE7TIIX5qmIjJaS1KpeUg5hrV5ElBUmGpWPqLqoZJ5Goy0cbPu56Bj3FXXCrgTwxYzXZxg88nMI+/xpb7LxdlFd5XzxUWDLfO6rwJXubxhVdcJd51B635tL8LqmcfX31BLAwQUAAIACABAgVBGn/amu74HAADxHQAAKQAAAHVuaXZlcnNhbC9za2luX2N1c3RvbWl6YXRpb25fc2V0dGluZ3MueG1srVnrcuI4Fv6/T6Fiamp3/oSLuWWLZssXkbgaDIOdpHu3tigBSnDFthhb0J0pfuzT7IPNk8yRbAfbEGJ3Bleo+Oh8n450LrowiJ7dQN9FnPnu74S7LLAp527wFA3/htBgxTwWzkIaUR7Vj5IHN1izb2bwyIQMpBEnwZqEa120RsMGGskP6vfUvtGHt7bWbqFeG7dwHxm4o0PbtWJcKzq0Ga2mPqgXKGLekK5owM+zDuq51lOAGUQ05Gawpt+HSl4725QfwU1I1i7oRcNuWzyHtNeD0RYPajc7vQ4+tFRFUbpI7xhNo3Ho9a57ahPhRrvTUA5av6W0FNTsdJrX3UOz1+oo8Da67gJLG193UbvXbreMQwu3AI1UVTNa+qGnXDebKvSG+9f6YTTSeo0GajabSts4dLrKSGsg0FaAQ1X6YgIVQ9GU7kHV1GZfQSN9pI3aB2zgrt5B/RbuNhqHtqYpjcZxco+jy07XUVp6OOl0vkN41gVnW0Vs1c8E12C1C0NQdqi/9QinaEkiahGffqpN3NWGUO/vEUoba0mMynhOhalpeWksBHEAXMNTqkFdNqRa0rJsamTlyF1/qi13nLPgasUCDuZeBSz0iVcb/hRHTzK2Mki2p2EV3CNZ0WN3PfkpC0v6goiG5xJoxfwtCV7G7IldLcnq+Slku2BdyszNy5aGnhs8g3bjuqfjix15bsRNTv2cfbgvnvKwLVSsiArzulg8pZAeWVIv7bEhPxVwxy7fn5ECdO9GLpdQtSmeS9AteaJ5B/RV8VzGBNBL3ms98bwP4vQ7B3VFFIDWRXWPvNAw30lcMC+i2Ha3rRpP25A9icnO49539CvOY1B/gidhYUM8pUBigKLDUl5Kpk2O3ygoJq/FWjLwoRdwbra4JCJJOdMW+nQyU62vi/H0ZrrQzJvaUI+zEom0/Eer2//e7HR/GdQTXEkme6KOx3kuJMk6jXJcljOfjhdAiMcLC39xakPxXRk6vXPGpoVrw+SfygSzOb6vDcV3GejdfI4tZ2GPTQMvTHthTR05L2PsYKM2/Mp2aEP2FHGG9i79hviGIijPbkhR5Llr2SBKthvsaIn+jLn6YFo3C2c6HdsLbBmppDbEwRoZIfkG4VCdaK7aeA4cISyL4Y/BF9L/kgGpnleZ5Na8uR3DnyMMuXWfNh788R+wZoYt8B8NSgAn2LbVG7zQpl/AcxBx04qg6WcItM8VQV+xDZGB7RIwS703b1THnFoiuObYduam/hpZKxIgFngviKxWgEOweuxdtotAIoKNruMYiyp3ZONf7yCsTXV8JoRjTuQGMpif3D0FK8J1KU9BWunYEL769c7892KkmmNsLMB5xvRh4cisF/0RSI+AcUQ8j4lhQNdkvSfBCjZudEV2EGIvoLZ211JtS2Dwwpjfdu7viPAktX5OstIy8Jefrz5snemMoaw8kDAol2IFtlxlOB2yD/tKMB3W8y1/byyZ+bj6qwz5C0Y3U237zaGV8dHHx1Uw4QcGZUPc4zksjFAONJdVAuEJRAzUQJ+4XiWgaY2gO3lCht17iMSxpRKBNU04LIY+QHMPvsgZcg8+qkbxgDXbdMSs06XYkJYAS+/FcXA+dsSxwaNwanuNnyV9ZFAjPEr24FmQu1EcUFc/1l/VQEkrsaiX2dKeEFlg1pO8B0FgmOf6YmdejvZugtPZjMtxbkoe2M5by9rnuc+yJIOrdn48M9vYbXG/jyHzpdQjUZps8aLwrw8aEg9xHvc7y/RZgtfG6ly/XeiqpWOxWxSp7pXHQZgLy8aOvRirmmCAePcJX21gQXoUe/jyXPFuz8AjFfiS6bUpCVebP/73//I0BXtiKUqk/6zKA1ks6hh+5fuPxTiN/luCx1G1PFS+lAQmm+UUWn7vLKMhmUvVcVT9dgIBY8v4YLtwVWrzkSWZqPPPUEbkVq42nJDwGcqQw5hXlUgOXwQIr2zD8Qyx454b0IrwD9d1MXjHnC1Uw5CHK0gUz109x8vjGhGU3KMgD05ZFfj0W9WCQlWgpGuXV+eUS0VaEyAv4/djVu7PrhyvguOJFU7EbMdzB+CAh8ybiauD07syUBA3HUuPDnkozkzpW1Yj2rBvie+Gj8SLQC0rKqrOwIaZ2FUmlHlZUXtO4Yy1zqgmgqLePfOgQurxaDLqeXkRpeuavFnL2v0qOzEcNvxJU8byo7Cob9Hv/EQ/Iyzq22LZmMIJ4wRUbMki09sOjYRZeRnPgQ4NCAjT+U3f8jrCgrG49YoyJiWCvKbP1nSYXRgd16dJToumrN31NwwfBK/L+URgli92cqwqNBxjuH45iAfc5R59O8LlcCAPs6MTr9WyIL6iLc5ILEX8ZUs/1eDAQVYbX1yj11DC8akmKONL8Ldw27SkiYpWCenLii4LeiVcIOp4BiHT4zKExel+GTSon0zToH7JPYOE9m3vBTt/SUMMAeDSNEDzsqz2Jr3quJe7szzsjcYsnm+AOoATR4rJCHIxJfc2aUTFL9l2f+dx16N7mtaqjCAzNZdHP4ggMS7HtcrH9JFny1siOZsAGbWTDEiK3TEQs9r5hjdh8oCTL57ZhmoJx8kykoM/U67StefY1ZnVKC3TItazFZrxgtPrZ7oC3bcmf1DPrrJQnU5+xCrKAAp8b/6q+ydQSwMEFAACAAgAQIFQRmOC4epHJwAA90QAABcAAAB1bml2ZXJzYWwvdW5pdmVyc2FsLnBuZ+18f1jS5/q/+9F21mqtpbnOUs8qNX/FqVZm/mBrLUNTC38QmrKlaGpowkRRgc7ZaTXXZIpgJshKzeUvBopGKrRTjhTDpfkLVFaChIIkCgQIfMFaufPpe13f7+dzvtf1vc7VH1zwPO/7fd/387rv577v53neb745HB68euWfV9rZ2a0GHdwPtrN7HW1n9+rEn96w9vQ1kf2sX6+gwMH77JoEG+XWxuspn4R9YmfHILy9+MUKa/utUwehKDs7p7O2zysE6Rzczm7/edD+T6JyE5Tj4vqTsnjgo8Wv2Hff/ip3M3tdN/Xrc4931qwvrVrhcWW9T2nUvcupP4PPHzh8sfBM2tbGwVsJLTWMK1d3pQpv3dPjxO0yEK2hIFnZ2ZdXiRrq7Zh4dLyvUoNySwkanQ9K12Ie/io9C1y8f7+xbWJvh36qAsKxmFSvWdV6ZMeqdKOGXa8IUtn7Q48iVln7buCqb6ayPdETOKMS+Zm1w07rHi+IZszjLTq81AaBnQKyl3q24PW3rT9/W6gewDx8E/j4E/a71uZpU0jt/GGW3dLPSIXtm7K16x0b22/AS801t2x8XMyTQPPko9E+nLbnbUDHqWwYa9bbL1lwKXb3Puc+GdCizwn8Ja0zv2bkFes9s+32zi6Wx7w1NH1vyoRHINK4jvb41v0ZmCWPfWeri+lhsNgDVZk/y74PDwUQ5DddzI8Gs4RKvGkY7zPc6VjoZFOUE3qVyEzE4Aup9gC+MdhgEltMVyHyj8SGobamokHHYI+f1O8bNa2Hl9TURTfd7iZ5DfKaYjeUZIM5EjQ3oOagFxwpDdUSsy8D/sH0FrfBG491a5Uchbu49mQ3kxLBDdOONzn37IWS99X5ZBp7/XQ6WQ9lDNaNC9JcjSDxZ88cf9PK+xodfK4hnlWyz3XmGERRfUIOHCpF1pA+gg4VltnvHo0QNXHHHf09kpgETm+qrFw02uQE4Pq6y0ZbZ/gUc0Cecu784o/lT1kZ/lnd30NmHXeXHvQ6cbGgpZ7k44EWXjdpsxpGuk2m6P2N7/YwyLIxshRdJHIEkY4NElEf6I3Z+xg2BxiDeHwc+0pk6oqDPWUxlR81NqTy1SbwUGhxPw6aNcRXxgglxsSucI5WeD16wyCdJvXIQcKG+HPG7EhzFDfyhNeSbU/Baj4H3e/vId0OrgA/lqSvLGkYaOqRt93hUZjxcUM9F28rW/u0rPGySbiYTSftYluHB60FJDERQ3ew6V3hghpEmSm501wFLeaRNQbjgac2iG9Pc4dFfr0AGW7pdzW8unVGy4+006wIwXlktXu6iTSQ2wsupB5maYBHhuG4uzEk617P5QJxD8WKBu+7mNmkdumgnzJLq/vuhyU3cj5n7+QBBn+/P6P23dQzEUOp8PCWB1fi9SV0kxZbXgJXVh256/hxY3U3r5MZ5h+zkrqxCjFQFgBNgQ61XHY/E54BEe0yZR144sftJeDkXwZ9ZAeXcDx12d7f1use8j9oTl8C4Oa+tZnVLpywZN7f9nugl5ql/4bm+PURzFyX4xo6xzB9XzMMA547l7Q+yS1pd9ROqxqnMRnRigJ5KGwpQuSIBd+cW9xTvrp87aBtuJ8XxTn4i02zOSrOmXVrMZk7NteNWiG9sbHNE71/f1PoLtsILnzK2Lzp08g7NpeYOqw4d/vXqGYbZz97/007PnrC552uonOrwl6S/z8kp3yRkK9k3dzZF4DKffCNe1OA+vbms2ddcLkQZLhyEdnkl+JHeMYvhWy/hRCoPQq9ooAKoGyU89Vkm7egtqIF3jmzYx7fEiO/R5UNRPwuCJU8OslryvCU4QAY7WiKaqIksPqiLb72Xhrxa4460+3BRoCnx/joHYDf9RSUw6GllIuiatLetvHwqSvPyRdcQQCL+p4tAeQ0vllWlpAnnz5WhzpfcQWQndFM7V0mVc4vmpgAUxPHtvDBsiuibhPo+TXoeuc7tmvHyurusbvRSAv4GRTQuv7NWvL0xkQfXgj1e9NyVWuCFT6Dfr8wGkh7PzQu43Y1hDASZ1XCc/h/cwGeAZ7+h8L9+fBqPAOPZ14VbDeMtdx7azTi6cwopO4Mjc67ZVOsZezKiy9safPJ3qclptkm6l/PHpf1gknOjLYo2fu6F4vIevsFXCbXM2nL7Fm3cK6zZi/PJwm4zJTR8rX5odlFcbdx/xWbthfiQvXP6THSN78IAElCj9OLh9k6VvwCXgdoolL/F+l4dOqKtOhFSNaNVb+Q0y+MY5DZF40h0Sf9xZya+Axk8IsQ9gVF/5ET+UzwfO/OvrH4yZ9loyk0n77tGRfh7D8AYHXCyC8rFv5FEgAUfhcx8EdI+FWEIEMlUxIlGVO5euT8wRYRgZoo6EXK3yntFNyyO9LpnegSiFJCQc0iDc/J/+pxsLJA3c38eLSKUg+WFYD/0yLamq0A7qL6/hnHhFxC6G0bCpqj86yQuMqxLwOXQfpmaS0NZ3j06OYaLs8Kbl6uvKZstolFl1CCt5zp3UwIQOZOlafMTszPSvZEBMzdGlQGuPN6KsZoUiZ9mazGETnxn5vPHAghBCYnfYOUCag3EwmBaF17jrt0qLkvKD87X1no1CUIeqZrwA9RXeHqxfk+2DitHq3OarTfyAbMtHlB1LvEvlC6q+vB1lQ+ueYg1xvSu8AXcYTqjW2uYlmHcG+3ECPZg1mFGN0BJZs0oi2jKbCTPjqRqjkQ4oPxxhxCYLzOxhp465X6UsYzgzsfBntbBfacG6P1f4jUhEhCKu03NL6Lmb5a26S9S277uxvk5wC9hAjhCweBCGgIoYAGHw1qa84I1X4wChvqVsfMtszfGbbfMkwNLqKq5lnAAzRKequS6IVh9pE3Vjn81a+sNcw/mdwm2YPAaIlw5WSCHx1dBJ1wxjufPf/MXPOnS5CXHFw7S1crN4d4fMQMx3eFFJa0dtSQHEBDmdKQEmMzbawMq6sBaSs0cVn9glrXmalcH+gEchyThOkhsapv9ez2UW408kQ0GOwjVw+E0I8lq4NVmlIqFDn6oyWUGXXQaOWzifmKa82+wnP2b3eOiQvLY2IWUkVJnW4rQmdD1bvgB5oSQAzGGGRlEU7UUEEHkdvec+02Ibgg/DZfP0KrODH1s/D2NDeZyAWQKrsX8iNciPWLydDJiDxhK11Qm4eD5y/zo5j9DTWezmps0z/kb58/6NHfby1XK7yOM2mtdCm6GG7lLgKRNZ+F4rcNU3lhhdRqy8PoVrlLcL/gKtWyQ8nZWB+/vaUUfJCBep5oAn6oTrrWFPVj4dlSR756swuw0P59vnrTmQNNE6mQjgUXVIg66wq66xBZ3DIC9SdIrnSFF403CbuH4UI/6XSlVN/GK5UcMxCyXUfdZN/TPQhkl9X1rcXKZW4xyxrpRpt4ZWoWAMhsiH+FKJk80vg5aLRE1ZxQcnzzTJtKhItljjNHQGvvrSQmyorHWkZAwuBrhvkMua78uBty8TYaWikxUiJgE9W/pslo2CSMCBJyycwuzlrufXULNSBSqevgXo/N4BP7ewrNPeUnifWHhWrOtYP6YmaVDz+v8QII2WA2KtoAceCLSVR0tECISWo3G1lJ+FGVOu1yNbBWqgfQbjYM91TeZp4cKJmUBDR7Ezo9S5KeGcJp7YaLvxs/eP/Xz6qCtcWXnmmzP+nES/L/MPKxuhGMSTOs4mT/6zoioWCu66Yok4vV+VDO3SYQR7/fcOTJ/LoWzVgH0/dA3snsmPtlvA25adPZ+vLvRw/fse1XTLGzl5ZRN4K2/vvWSk+b9xq/pTrCCuYeTdfTnRPwJs1X5w4mf5K8L/nTXTttYVIW0yUo4yzU3KzI5GB0yv+q9vy4CqebjduztljntvPyEzSy6q3QSK7/j9Nr0dUuQSig88tca+4sylOyhmeb9FUdi2o+RCeb2QHNYWNZGXEAXhCZNR8raorg3tmRboQFTcENCLp/GcvknO9M1umMP25JJ9QqZSP4dqnJ1Eoit8ajxlHP6t7ENMb8rXURG51xj+9XGXzVoDggrKz7Ol9ZUVuZNz0bC0ygC4P5Qkwjoox5Sai9G+yChcz91GqRJmaA7iNPirHMBGcVsjPYGSN5ZE2h4viZ8T4IrNWbRmsVbO8WTqYaMQZ5LZ0Dq8xsB8KIOFFICe+xhBjBSRm1FqBNZD7nKQYXYhUBRkUzJPPh5szHoop5NAy2R4K2uHFg5JZ9m4ypotrfThjvMAya2PuHaxwcTOyPEEB+9ckTvBD5r0OZK27ZkjwrnGnVbDKt+/qo24owURNeEGuYZGFbL7uLtJAHEs5D2rfS+QHtWoTJzJG49UEydKK2FqMIqxcuzPiC8rdZibON6hBt+RMP52GNTv6NGw8yDteQ1iE6zZ4UydEviL4Gk6nNA11EDSWhcR5R5G4sdCikSDTLJcV6JMf6lVoZJqYSds34vH0ZjWt8Pa3v04GVxSxZbWN7b5hzBIyzIBuezawJo7WadyjNZvZtrR8hsavi94KzaNze3+O1WEaxBtke4bUFfFmCHmj6nA3KutsvkJanVGKGOZcB6wySAmZYtLeE481nb+Fp8Yo0akOZxuiFqmvhxTYOl30KKipTiaKBeqEYFghkA8ns7vnBlRRp9AEdWNEyKWVU/9SDFyX2URVPF3FF8fb+je+nQuQtr1YBjjDjZ+tb9rmmzkR3fRbqXxaSjesWqqXbCUqup28JS10VIVIxNMKsEjNFOBgwmqHUy9tUKMXc/vwgA+/Xps97mGYzXBhEBkHvmVctNHlxklyexgbF5ZFUPliShPHaZFBfcniPvWmL6ycDIf+wljSaugeXa5xUuyGKJNPtvXwJx3wBYfHYZEA1toYxvWdkM7FCHKGxDF68ICvllcp8IDda3mukptNwxiDlNV/2cXfYfD4O6W9BDDnHzRISu3HIXvRiorEYW/NkUs7d+JaqXXs5URh8ihnPga1/z6RlY092BvEEcJ/Gj+sKz8QktHiFZLRbpMFsQxINWvlqjWdHrHAySFtcrzVihME1dViJ+eiUGyEF+lsLCsGrr2wbc8GqxX+d2TacCT+SX8AUP53CzrmMgTIH5Wpsi6Y5ALrewUe5Gl+9uKc1gZYoY5JjOJK6Mi0gwpU9jrOEi8QIHW0+w/hQN+6yc2bBNYbMShpl5tZVnkUn8I1xQiY8Q52LHGsYKBIDr5jNQQgo7aTVf7i+HqkWanPEaM7T8LqmY+Tqyu+S9Ac4Dg68lnp4UxxA/nZRD0PyPrQS1RN0mYr3xyGJm5LKYx7sF+UYOYDP6jTC6O0eOeDzW5SY22qy/afKAqNVIK5M3ldT4v0ttTretaWDWyPmRHgZ62RsB+yz8c3GMYi+EsxXE457PFyQMM3a6i26FMwQH60MM4NDSDEnGhodQf5liUMlx2tIqxoLHtIrQXW8PGKSKaZ/fwbkzG1k59H1zkrM0QkxLuWO2iwZmeR2z5Nkf2kr6/vMLIrSuZu0fEmWrg/lnCmI19J+n41e6P2SHeD/2A2foi+6BHGZndmPBTkcVK5mELLGoqdZ3qKUd7TO/7kvHevznMy28e3E0XWqnCYK5u+0687d9nOlKzt+mY+FPd2pSzzKIHLvOhbP92XTNc8TdoaDbT/3Bs6a0yUxR2z8FP9n3du2Ah//vOYdQMejf96PpBnu+QfNl/dt5KhJdOt62rCUmLWJOV0CX87cdzkBtyWPMeu8kdus+utpN10scy4u1mxytd/WFMejAm0b9qdNI58xiK9Km2kmxWAFv2Ou94PegjukFWs2YV6joLohxaiDCYmYeGmfZum0gETWoyrr0UwFW1bZnq+aeyrSsSt8JaWDoSD60jBV+r80jemnIdy8aO9vKKHCGfnRrAFH4HDn1NL+q5Hx7XF3rmwzROFNNBrFpmJfCuarP/PFb5XUvyNkPhRTkqFDmaI2OGZnBTiVzS2gJXLVPV5S8/5wnwigaSEaOgq72nzIfF4sqXN6gotiqpDacal3ODEzIHJRcifVK5aJKywjH0O8Cx0aQnTj5pN3ZZ6MHKl+2F0xUkAziszImvCSbCYd3VHgsqn24qKe0027X9FQa9u8HiGML6ol5hyF99uV9tugQxZBRYM4iEOqR5BdpCEeA01MEIaoEmlHc4oGCilbjCcgq+HQdmqL14b94buW8JxvqTjunuryXchbRK9koYOfaXBn2ESBNvPjSM4Cf/4NloP/KMfyY3SGjOPpgWci8LsOa3NOYosjD5oXp/o0wmBG7N+EZRejn2BlC5elbibSHh9lIhg0cbKVcEhj8EKqf9mlk95JtUov8WXyfVuglpGK4ZO0965GrKyemVAUKvwwiJbhI6SOoFj9wB+YdRQfWtt8aCKp1fcSnxAmDTsx8eOVd+sKL3inQ+arF7u1WGuQb0kCsunKHP2Ur2zEBSaxHyis0KZ0un4WnvApdD2UDuOct1VvnwOtAZb4nmtXaJAz6T03oYOvspCyaKZok3ca+t1nko1o0iecZFHM2IJrRGgTJxV+2CtbaCbXRIhglgO+slhls3jbTAp1pgn3LhvWTevuIMf+rTm5ceyJ3/NeA6DVUwySv6miR+qw1/RBP+djEBMbR/67KzyifeXWGS0X5p5aEypyM2ZkHke1O4SABFWkIJ9RmZqjoANlikSo+ZziQz3qIrAizOwt29XPfWPyKLvqiY3jTeqktZhT3YNwLHsA9tZwsK2y/cnFWlZj3BvH/GKmtzyZGrYQ0Xh56Z411igy5vnf6X4/RtFhmK4/q8Kq8nO464pRhxImMY30pwlxe8MIZqax7Z2l4zHzbpc9EZjvZCwO+Wm0/ck6/7f8/7i+WOWDnsid/O6mePGOeKP50RrLo0cirkl0FmaWwt4IP5bAx4TJWNThx9m/03uhEzBS0s1JAhCXq2DwTu8kDecmzKQ/vxykZRBIma//bb5k2BD7VJGbhU6QmRvw28vDbrjmjXf3RKQ/U/t0XNzv0TaPMb8OOLeOwp7m+ssQv99iBCsKjCLx1CGsmkjztrSjJoaepa+fvjku29FY8/v4vljXJYDHPjtmuelWSOW3kH9H4myYvX9Zqs/vaeWdiq3obQOxzzDbfURx7ArrWUY5eXmEfei5miP7Gajyl4L/swUnhTLmGQSsIoR1Ui42K8UTk9Y8mZ8yijTNFDz6ysVbBXTjGW68GXQq2zgylzGfe5Hngl+kmrQii5BuEpKkpnzGMk1mWSP6W+5BWRrZFN08Te+RhoJ6LiR47c+I698PHscf6qGgKYk8fiJbPplqQBh21AInOhU5rcvUQwK6BNxFPncjR8uix2M7U79gaFMaAAeQcL7tSYV6cHX86oHC4gKahhkOdvKfScKQ4UClGX63f7ZvOwqPp7R66+BQ/zI0nohoFreqJrzoHcjHY7KgHJYAyTXlmcyztX8UF97enww92gAy7NscCy2RpM+GfvieRyi4sECVL27feyAohCRiA3gRTBz+/MHy/pW1pREmXqfQAOJMPW48/U11YOWx4tJJuLGVrr1WcVLcqnybMiYwjAYPpepSKihxRaOzfGXdRxcRywx0Uu/kj/0iy1opj/e3XN7SPWwPAHntBZ+v/lOq8ceeH2pKtyO4ja/3KOtGutk6rtG6JM0P8DhG5l/Gihf6PsG3AxPagTKiJF2Ew1CM8GWMx/qO114HCpn2H3rsF5qUhRdKd7G5gI+Fu0P1j6ObyKmQBy3v1XiiDcbL+IBoA6q+VZ6pM2boZEZPRIVxuQsp2CNyOHRlhXV9hSgCXSJ64cCPJMa6EdDcgMW50jzXkt00kDkgDopRbMwv0ImWedsGqKL6kJyrajRtSOeTu4ILy0r9lMYCby94WIZ7455UYTA1FkokfCFNo401FVK1R+jo6IiQH9BmpW6hhYCTBghVM3I4FQ0/nNGmRHVM5ygkBUI9HNpfFqrjL5MzClZIpsvNk0c8wEXxxUx0TUgcWWlUb+kKXkkiNwwXku0BJl2YoNbVNcSfq2izYP0RpjHxUNgnA0N9ONR5ct29b0p3jMJCKGb9wWKisbmDC5T96hyJx/1hNFYpp66/jEQvBf8/F3wN0PWObKYWN13bY5mltP1+09cO/gSgOVdvLSAAfyjB9CO8oBjOW68LQv9QklgrFgeI8kY5Pz2ArlnGpHvYGk9vvmldi6lXf3hKqBYK0hd/32j8er3/pk3/44WqrZTJwetyKH7FQS8qYzqMsFhJ8PLBb+YvR6YYvhy22zuWY5pUvhxw5qFl1nCCXllmqiLvyGV2DCa/FPdvEtfdae+/dBo7mkILDDAtDEAS8uQ17aFFMr2MBrQdO551r8x90BMZEZid0/1VqMC4W3aXTqPznHOcxR61z7gS8z3QztiFu/XHZWccE655ojPASQHakUQI/GDrN2Phd+f/Qpy/FvbWAJ0GlrGGE9qvd/beXAMs0A2lPteMKFrv7+E7O8ZG6dpdpNc3bYY8TqIWKAfKPD1AsfLmjvfcRE5xQ7MqHZV5FTGQ0bbA+yaxK7xooOlg2opwLq6wEcdF4KFt+CADSjUsRi2L9gZ/NPjUmKSu7BiDqFEXN8DBX0s8f/COKO6H3Rkg1xzqYdr2q6lItzaRCSorT6lkC926QorKjM007/Tu7cywomJlPSriFSJceQzZ7vARwlRwRwcaSufxGbEMInJrm8gvuQJdlB/+HPO4Qqq9o8cOMuRuFGjDwMrvS51Gmxw2e5w1qK2Za6h7+CRR6uPxNbKj1NVkanwIYiKKhvsLyQ1EZWwRCewBMxC+gbfHuEV3hWfPgopYAQnc2YTlVlvv31h9DXQ10hXyz2o7kF+J2q2tLLa4f2Vp0KBp9IpF2M/py7pco8SXl+7xSBI6BDZ+PD2cyaNr71oHhcpPVT13MUmCVVMn5STIFzRExx1BGh/3M0/JB1aWkscEZiTewmgq3W5y8McKdez33M+AQ6N7vInZyEq/ZC7Onx7wJnSi1ikTM1tb8tz5MuIULYQ/12wBpd5tgUd/MhBShpaGloCvkD7lE77U8IW8y0h/ELQk0VvV57C7scUvRtEy2YJgYqMVSTAslKgRTsav9wcJWKRDmPPY4nu0REEm9FXl9mXlUOsICFoMTvQAZfVnAIjIzTUHQggH79/Fn68n+UFbF89BCsmt8fiuMDxeO4yjC9QbDarIjiQLAmYyxzJp5mPN2Fm+H0szz6Imclqx2/iXSw/zTYrA5ZWctBtZ+d+Zhyd90ELuKlYvwwi3/BFkMwy7F+1vWVlKSX5+M7vsuOxo6oCYPuI3vqx6FR2XXa2tvO6JEA76Nd7wQ+PVvTv7jo27RATpqwmpyoBl8jqPy66LAJ0L/YPKmCmJ0ebI062Knc8perehK3EG+U3bMxQalvxb51HYMvkuXeFBfx909J9T8wEwnzLT8wRJHO0S2J6PuIaSCQaVEuusjVQolkkeS2dEmkok02Z7P0KgdmQQEBZ+iSjF3t1sXJZVddZyzvEvshxJdYscDxEwjMRF/lEPNHIFQeG/jFUoY7OM+jI4/yeLy4IVOgmGgaYB4LgJ4KOuesr7iqP/JiT05SH6S/KX5C/JX5K/JH9J/pL8307OayykDsPwptk43395MkvW5QgL6DBpRTnif/7XN2DmSPQC6aNfPsgcw3q5b0Jeu/hW+erBXtvVyjjHpZd4FF/9+1/cCVwwqfAWW9cN+ZEXvVP3f9f8Md8TzZmnqjYGmeQRLkELl9Y4TVjMOhdn/OLceDdGumhdzomns2y3OGtU7fW6jtpNMhf8nCM+q143BfUVtSjrsbRCiqU348FQl8CXq79z03YMQHZvh/iJKTmaXBsgERzDIH1Wu6nQRz0RQGjM6+1sQKV13gyTcOVhzhbE+PUR/WMeMKHytwlpRz3vtTEXk3jP+ce0e50JJFmAnd1I87HSvz6Q3ew0VAENVeosHTOcpfS7jRfddawcuz7iNzjkLYsPdP6cMwoxwMW+G4oEr9mdDuTDfh1no2oXN6goUYROCAIVrhbnSmC/TFwfuRo+HRVFePOCCndMnkOsV1Os2OaT6+n1NKUgTDOSP7hb5mZprOfhAPb+N77cSQ9PRZ6fHgmUvWJ3I0GaQ48CDlOrpud0dQhBGC7BRWNE28gGZ7K+nh7pTKvYUJdovZT8Y9FquxtmSaKfbDE/m1wn+8GqQpG6uGF6Tkw+ntLFtRi5S0863Mw0DWV2hs7ymWkf/NZZNzy5apBh1WBnFG82WrSRTzPLaeQZ8f7sk3Z2WhkFDz1Vk/dOnlVDT0t1vmbj2NfHa7/vd1shsD3U9th2avO4U2zszMGIjRM5j9k0I7s+2z7gVOe05trCXQJu4VEXADf3qD8UMI4qP+LUDkHs/DRbkcAKI/nUhEfx3rD7HFaJN+vVKWxUTOAa62BQ2jOAgksFzhnTf3Pw5499Obp+cBJq0LZxsY/PwB6fqVe7ZX5E0N8ODkKywofu7B7knHa5mkC4ozLPqpw5c99ZJwfLstX2DEp8Uz51CZ6Zjf5l1deBSyCR2cNWXJw+sDttumCi18xGa44tWFGFmled1EMQDv5vszfJynDysp4dtSXZzWEswG/BdcOJSac7DdP1OTD52XrRoIM/bVHiTidLzSzLXPQSZsRJybGSND3DWLUXTRcml/tO5E7WLdQNdV6dHrEd25PxwgD82muluh8RmKAv+gH8vnv4R2/iH1XSthuz8/Sj7cqq6yUBxh5mQfy29vAllZqIqO5EhSpddoFXrJrfo8a68ucXpWhLwAFthXHe+ZI4WZ5Q+W0yXyU6ovgyIff+mXrCUVb/1BXcVApu6lEZXl92Fm+W4aduLY7STKODwbN7tn3FzescO6DJOx9D2bLhH4N7iwknNPpFGRBGdrY6AF9D6P44nNHfD0gXt9FJS8iRA1rJlJuxxdnUpXF8imsL0ewcC3MK9fJV71QyJLKZGS2RNtjcYTrWschuic8WhxBFP1YSElh3smMNSFfVdoPRoHPhJ2EmEreY+u5j+mgtskSfdFVqxoMEvLjoeC0RVkgRX232zlC7yFzM912aJFqkPtM8lemMs5qw0/udEW5d72/jdcN8RBSd1yL18dhZl30xEfqOwKogbryG5T08w41ZMm2J1vdDE4po+WIinR1ps/CbKj7MjNTPixBbGk+es99rwjaOyPHJ4W8NNF3IPHOoX5Vy1dSViN91qDVM3ZzGnQ2L7gPRhVN7fTAFSk6ANgmqaJGSWsOcc3DvZHYNMW+k9amEqByAOqUqL3xoK3ov0DIPxGtcagEI9dkc6OsSDo66Bvvw07O2CYTry6N8XXf7meZoh/A3VLFZxcNHaauGVommM9+w6kye0Q31kyEwr6X5x+fHzbetwDQciad+uW6Q8Ypd7qMDi15Hu5lRJyB3JehoxS2xxSSGjYt7ipIaKScgjAXXcK9iMvDmRJSGYvOYgdrAqXwP9OVAAsIkRb3fXEhdHP2xkrirkCqwvRDU9E+3uk1/Ic+YJBHmJLazEeKwoSNOk8f+blozUmJhRPErzFWgbqF45VIc+Cg9lV//1A1CzO559Cez9bef63Ho9sYtwA9qPz8XMyIBvNHcAXAGH7qFpLbSPLHld5vUqcCK1geJQyTp4O5hkPooKgNToP/2t8QuwQ4+8goJCsKvOJwZw1g3iGIeYAzYDi+WwUSuM83CMQmJiK3ug3lL0WKgocaHznli4Yy662D5BZsrBuQO9mW0ZXvrR/34cXO/hpRvORPcRFHhr5zU1f7wUAOZbNm3FdaMQI7TI49GBrrbgsAWP5X22vwegoO/afK8FLZb5/JzjxoHrRrRW8hsOdOnjjdQH1RIAv6Jv+mHzrsnC+xnWqI/e0MV05mQUZUX2Op99uF2Jd4NxApYUuUiq0U6OBxii2R3wiT4Sr1Lr9qzMhGieQJSvsUohpkX0R+A8F3hXoCLMQESUzon05Wnlqkk15GX438uoX0m4v2kTrgWq3Ork1VbQzW1OrAIPYjnRAhRAxxVW/0Cd/cmOZ57eKBSfLcr3Hwyqq/7z13h7paTGA2faNFmWrTU9/7SVsaf5xPn+yp18Fdqqzx35LZNa5AfDM4wVg8mlu3exuIHzrNinZf8604seUbz1NeGUy2TBw1Id9i8CWlayhtf6cZQfSQgd/wAM8bT+1vqCWAkwBLdUFG6zkQC+po2mC9M+8mjRcfcUwlV3Adu7DDGgPlDYoPIMZbPPUSNVkj6DmgoDdZYFKRj98V3fhO/3ndYbws9N2mL3bTSmleMWoLlMUHlsT23DbbYBfOGAdqOdDob8fqrFlqYK72ZXOeTuQStpzJzZ6wBrjRqWWCbB6DWmVBkC1ti1AIb0kxPAlGQ/ohpVU5kd+zVww7+ysQokJd/yeKhcqwPS3k5/ipxbKHOmFgnq1pCFSgzB95ijshdEokP3PoiKr894QJJJ+TrHXt3WmdIuTVczWxFr8dJITjpI9tji/Fddy42VCDqsK8AwZ3OVZkmAskfQ2WpN8GGcZ/ELVl8+4Z7ymuD6kRd8BMH0EjDaWnjS6rdzLFWN/lm6c3ifV80fg46Upytnk/E4wsLx8Q4s0CZaFCCv2wxxsmz6E/1owyrrdmMicS3C934osSjPXsx4ch8fVk3AojJ7J9N71MNldR3084805Rj1tBhpiaq+PF34lzI35oXigkFkjTqc5U33/yJ5A6KfbRq4Aq2leVK70wDhi3peXHV8KqZNCh43GXJCdqKZcnlaZ1PUlQZd1Gqll1DQQIdbUlYt5SEt2U8sCbhNfs0uZ4eaWojWr22tCCevJc7789FadaSvCOnb2is6ZHYysUO6Y6CzS189+Gl6NF7eMlykfwdDTWxbXt329kZ1fII/PVF6Cwluu9Ta5SlYBcnXQC0sxVgRcNtgE9PhWBx58POsRwA99c/bYvW5CmkPReOzY7gP/Lq1rFb5q6U5cUsY7yOF0KtjuUuMUbJBFS1jI2KDnzTpjkJv2ImAfj3wa3o0/J/qW2sN9sSv37Kl8uW65SUi9N+D6NFlHo6TlMvRZ36oNDp8+vGOeDVjdY03oexs/sJonfyGuzLlv2Yt2hjvbA431dGsLTaii997wnNxY1yN1potrMVv1HTY7+sNXW8ifpWP9/N+ARuNgMFNF/BvIHPX71GoAgNbVY945rjYvj1bA9tTvAZrvaQ5lo+tFaoPSbhZmmuqQYbv6VGIt41KXcFHNUrHp63gOC0Nv2xunlrTduXbHH97Ss0UTclK5D2n+f+o9MqoxB/e1G5y1ry1m7CH8kpkgrCxBW0dDaJ99Ek4IvMeMWtBm5q5c/ihNfs7E6lhcuxurAxbae+BmgWXatdKvBPvxnx4r8FcDb8vAZ3eJut73NuvzxgYSguk/S27Z8MRuhf7l1jenQW6O34qrX5E0z+pfPeRcu1tKUFw5fVfFBTIVVi+6MNvsMSPeHLPT4qe/9u2+s1ufN3fPnf2bjmnuofrW7XZ71z1vJm8CtRrQFRD7xs/aDPwvc37fv87/8LUEsDBBQAAgAIAECBUEZcBTKxTwAAAGsAAAAbAAAAdW5pdmVyc2FsL3VuaXZlcnNhbC5wbmcueG1ss7GvyM1RKEstKs7Mz7NVMtQzULK34+WyKShKLctMLVeosFUysrDUM4AAJYVKWyUTIwS3PDOlJMNWycLEACGWkZqZnlFiq2RmjBDUB5oJAFBLAQIAABQAAgAIAECBUEaCBSrZYQQAABEQAAAdAAAAAAAAAAEAAAAAAAAAAAB1bml2ZXJzYWwvY29tbW9uX21lc3NhZ2VzLmxuZ1BLAQIAABQAAgAIAECBUEYmZplxeQQAAIcUAAAnAAAAAAAAAAEAAAAAAJwEAAB1bml2ZXJzYWwvZmxhc2hfcHVibGlzaGluZ19zZXR0aW5ncy54bWxQSwECAAAUAAIACABAgVBGYk/cp7MCAABRCgAAIQAAAAAAAAABAAAAAABaCQAAdW5pdmVyc2FsL2ZsYXNoX3NraW5fc2V0dGluZ3MueG1sUEsBAgAAFAACAAgAQIFQRmjHRS9MBAAAmBMAACYAAAAAAAAAAQAAAAAATAwAAHVuaXZlcnNhbC9odG1sX3B1Ymxpc2hpbmdfc2V0dGluZ3MueG1sUEsBAgAAFAACAAgAQIFQRlfvtFeQAQAADgYAAB8AAAAAAAAAAQAAAAAA3BAAAHVuaXZlcnNhbC9odG1sX3NraW5fc2V0dGluZ3MuanNQSwECAAAUAAIACABAgVBGGtrqO6oAAAAfAQAAGgAAAAAAAAABAAAAAACpEgAAdW5pdmVyc2FsL2kxOG5fcHJlc2V0cy54bWxQSwECAAAUAAIACABAgVBGv9DQ23AAAAB8AAAAHAAAAAAAAAABAAAAAACLEwAAdW5pdmVyc2FsL2xvY2FsX3NldHRpbmdzLnhtbFBLAQIAABQAAgAIAJSWtETOggk37AIAAIgIAAAUAAAAAAAAAAEAAAAAADUUAAB1bml2ZXJzYWwvcGxheWVyLnhtbFBLAQIAABQAAgAIAECBUEaf9qa7vgcAAPEdAAApAAAAAAAAAAEAAAAAAFMXAAB1bml2ZXJzYWwvc2tpbl9jdXN0b21pemF0aW9uX3NldHRpbmdzLnhtbFBLAQIAABQAAgAIAECBUEZjguHqRycAAPdEAAAXAAAAAAAAAAAAAAAAAFgfAAB1bml2ZXJzYWwvdW5pdmVyc2FsLnBuZ1BLAQIAABQAAgAIAECBUEZcBTKxTwAAAGsAAAAbAAAAAAAAAAEAAAAAANRGAAB1bml2ZXJzYWwvdW5pdmVyc2FsLnBuZy54bWxQSwUGAAAAAAsACwBJAwAAXEcAAAAA"/>
  <p:tag name="ISPRING_PRESENTER_PHOTO_0" val="png|iVBORw0KGgoAAAANSUhEUgAAASYAAAFACAYAAAARadGdAAAAAXNSR0IArs4c6QAAAARnQU1BAACx&#10;jwv8YQUAAAAJcEhZcwAAHYcAAB2HAY/l8WUAAIY1SURBVHhe7V0FmFPH90VKFdp/+6vgurh7CxR3&#10;d3eKeynS4pS2tNCWFmhLDSiwhrs7CywLi7u7uyy23P898yabvGSym2ST3WT3ne87X1aS9+a9N/dk&#10;5s6de5MYMOBuEFEy5hBmZvknAwYMGIg/vHz5MhVzIYsS8esxZn75LwMGDBiIe7AIpWdugyiZwL/f&#10;ZFaVbzFgwICBuAOLT0HmCalHOvDfn/FLe/lWAwYMGPA8MCJi3tZkyD74PUPlRwwYMGDAc2Cx6ch8&#10;LrUnRvB7f+eXpPLjBgwYMOBesMiM1OTGOfDnFvFLSnkYAwYMGIg9WFReZXH5V6iMAs+faQOol5GR&#10;4lUF/vx2Zjp5SAMGDBhwHSwmaZjrpb7Y4Iuv/6AtO/aLnyOfPaHwsUPpwdlT4ndr8HGOM41wAgMG&#10;DLgOFpFiTOXK2+NHEdS8z7eUJH0F2rbroPwr0coalWlh8cJ05+gB+Rc9+HgIJ6gtT2HAgAEDjoPF&#10;owXzvtQTHc5fvEblmg+kJJkq0xv561No+GH5H6L1LRvTzHffpQWF8tGVzeqBFh8X6CNPZcCAAQMx&#10;g0VjtNQQG+xgEfKr2JGSZKtObxZqSG9aC1OLRhSYKSMFZc5EQX5Z6FTgf/I/tuDzTOaXV+RpDRgw&#10;YMAWLBLvsljMEaqhQPDSTfRukcaUJGctertoE/vClDEDzc2Tm4KzZaOAdGlo3w9j5X9twedbzUwj&#10;m2DAgAEDZrA4FGBqXmwFvpk0m5Jmr0kp8tYVopSKBSpaYcqdS3BOjhw0+6MPaFvvrvT8kXJmCHE6&#10;wSwum2LAgAEDQpSaMu9IndDh/v1H1Kb/D5QkS1V6o2ADepsFCaLkqDAJ5srF4vQhralfkx6cs7ti&#10;95DZVjbJgAEDiRksBnbnWSdPX6SPG/UVopSycKMoQXJamARzk3/atLSoZBG6GrJRvtsW3J7xsmkG&#10;DBhIbGAB+Ii5WOqBDVZs2EnpSremJNlrUKqiekFyTZiYeXILx3hw9ix0cvY0+QlbcLuWMdPKphow&#10;YCAxgI2+LPO01AEbTPhzDr2auw4lY5r8SSo6LUygdIr7p01Nu4YPEkGZKnD7zqCdsskGDBhIyGBj&#10;78t8Ku1fh3v3H1Lbz+FPqkKvF2jAoqQWJBNdEibJOTk1pzje/+jyeflpPbidz5i9ZdMNGDCQ0MB2&#10;/g4bud2gokNHz1Cx+r3t+pNUjI0wmeifJjUtLl2Cru3YLI9gC2435n3GJmADBhIS2KiLsnGr94gw&#10;AhdtoP8VbxatP0lFdwiT8DtlhN8pKx3/7x95FFtw+8P5pZC8JAMGDPgy2KA7Mx9o5q1H5ItI+vKH&#10;f4UgvWIRn+Qo3SJMYJTf6SPaObg/PX/8UB5ND76O+8w28tIMGDDga2A7xtTN7tLX+YtXqUaHocKf&#10;BIGxjE9ylG4TJsk5OXPS7A8R71SL7p06Jo9oC74ubGV5XV6qAQMGfAFsuMWZdqduKzfspExl21KS&#10;bNWUguMo3S1MGnOTf7q0NL9Qfjq/TBRfUYKvL5SZT16yAQMGvBlsrH2YEdJ+9Xj5ksZOmi1DAWo7&#10;PXWzpmeEiclTu6AsWfg46Wjv92N4yonaBkrcZRpFDwwY8FawGCFg0u4G3EtXblC9ziMdDgVwhB4T&#10;Jkmxz+7DD2hDq6b08OI5eQZb8HX/xUwlb4UBAwa8AWyUqFqi3oTGwNQta4X2YuqWUiEwrtLTwmSi&#10;f5o0YivLxbUr5Flswde/l1lS3hIDBgzEF9gek7Mxfq2Zpi2Qg3vMLzMpBU/b3DF1s2ZcCZO2lSUT&#10;BWbOQPvGf0Mv7Uzt+F48YfaXt8eAAQNxDTbAfMxN0iZtcOrsJarW/itKkrmKTVYAdzHOhAnMg6ld&#10;dpGlAFky759RZvwV4PuygGkUPjBgIC7BtteFDe+eZoa2CF6ykdKWaimyTKoExV2MU2GyoH/aNLSg&#10;aAE6t2S+PKst+P5cYjaQt8yAAQOeAhsaKpYESduzwaNHEdRn9G9awGQe5wMmnWV8CZO2apeZAjKk&#10;pd0jv6QXEY/k2W3B9+tXfnlT3kIDBgy4E2xg9Zh2l6Z27jlCxcVeNy1gUiUk7ma8CZOkthH4Q1pV&#10;uxrd2o8dK2rwfdvHLC1vpQEDBmILtitEcCPS2S5+/nsepSrYkJLkqKkUEE8xvoXJxID06fk1Ox2b&#10;9qdshS34Hj5lDuUfjXLlBgzEBmxIFZnmom1WOHP+CtXvMkpkBHiNBcIdsUnO0FuEybTXbnaaj2hr&#10;t4706MoF2RolNvI9zStvsQEDBhwFG84bzO+kISkRuHiDlmHSzbFJztBrhMlE5BZPnZoWfVKMLqy0&#10;m5wTo6cHTCPPkwEDjoIN5lPmbmlDNrh1+x51+XKicHAnjwMHd3T0OmECEfOUGY7xdLRr+GB69sDu&#10;4iUEaikzu7z1BgwYsAYbyGvMb5gvpN3YYNWmXZSnWmcxdXurkGPJ3DxJrxQmSZNjfEW1inRtxxbZ&#10;Olvw/b7N7C4fgwEDBkxgwyjNNrJLMxVbPH4UQQO//ZOS56pNSZlx7UuyRwgTYqW2hZkTGayuV4MC&#10;0qdTikXcMzePnDJQkF9m2v/jd3bziwP8DIzRkwEDANvDm2wMGCVFauZhi8079lHRer3EKOmNgq7l&#10;TfIE3+QRW5JMlanOZyPo5i3zdOnAxB9ELu9gv2xiWqUWjDgkHOPZETH+Aa1pVIdu7rOr/xCnW8xu&#10;8vEYMJD4wAZQiblX2oQNIiKe0PAJ0+mNfPUoSc64DQOIjvBpvYo2ZatG/cf8Qc+fPZctNuP4f39T&#10;ULbMolSTV4iTJEZyc3L60aHJP7EI2Z0xQ6CW80su+agMGEj44A7/Lnf8X4QF2EFI2EEq0RCFJqvQ&#10;69jn5iVTN+QDR6zU2zxa+jsQtmsfVzavo0UliorMACqRiBdi9OTnJ3xP65o1pNuH9snW2oKfEdL4&#10;DuQfk8lHZ8BAwgR39AbM41rXtwW2lAz/cTq9jhFJHAdLxkRUTsF0Mn/NbhS296hscfR4cOEsC0AD&#10;MY1CbiWlWMQTA9Kl5dccdPj3XyjyubKalQA/r61MI52KgYQH7t8ZuXPP0rq6Ghu37dV8SR7MBuAK&#10;xdQtf31KkrUqtfn8B7p9575ssWOIfBZB4WOG8zQqjchK6TVTOzF6ykazU39IaxvVjcn3hPp2iCsz&#10;SkgZSBjgDt2deV3r4ra4d+8hffHNVHotb11KkrOWUhzik6ap2+QZi2SLXcPZhXNofsG85J8WIxWF&#10;UMQjA9Klozm5/ITjHkJqD/wcDzJry0drwIDvgTswCgKsl31aieXrdlC+Gt2EL8mbVtxAxEmhXcV4&#10;FOfo1C0m3D1+hNY2rut9UzsL39OqutXp2s6tssVq8HOdxswgH7UBA94P7rf/x512PNN2uUri2vXb&#10;1OWriZSUR0iIS1IJQ3wRUzfUmENkeffhk+jBA/spRVwBRiR7vhlFARnTUVDmTF61agdiQzBWFMO/&#10;HkFP79+RrbYFP9+rzJ78o+EcN+Dd4I7ahmk39zbw37w1lLlcO+FIRoCiShzii9hzhzCAtKVaUdDi&#10;DbLFnsGF1ctpUcmiNDtNarHHTSUS8UIWyjki7ulDWl6pLF1YtVS2WA1+3iHMCrILGDDgPeCO+Qlz&#10;jeyrShw6dpbqdx1NSfyqU/I8dbwnBICJtrxWoL4Qy1qdhtPps5dlqz2LR5fP0+bO7Wl26o9EdgDv&#10;Gj0hz3hGsedue78e9PDiWdlqNfj5z2AakeMG4h/cEbMx/2Tajdx+EvGUxv0WSO/xFAnbN7DsrhKH&#10;+CQc3CkLNqAJf9qt/uRRHP37d5qTK7twQqtFIv4oqgOnTk0LixWk4zP+YgGKNjATsU+j+cd3ZRcx&#10;YCDuwJ3vAya2ktjfus5A2aQS9fuIkUh85EuKjnC0IywBDu6PG/UTGTBjC74f8ifncWv/blpdr6aY&#10;QqHogFeNnrgtQVmzinxPCMy8HrZNtloNvg+nmV35xxSyyxgw4DlwZ0vFHMC8qHVBNY6fvihifl7J&#10;VdsrQwBEBHeuWpQidx366od/KOKx/c2tzoDvCx0/fpxu3bol/+IcXjx5THvHfU1BWTJSYEbv2s5i&#10;IkZ1QX5ZKGzY4JgS0uF+oNZdC/7RyJppwP3gjoXNtt2Y9msGMe4/eERfT5pN75doRkmyVvM65zYo&#10;MgLwKClvja60dov9PNmuYu/evbRp0yY6e/asyyOoy5vX0bKKn2qjp5zeFTEOijJSqT+iRSWK0NF/&#10;fqcXT+3HPgF8H7Yz68juZMBA7MCd6Q3uVyiVZE44pELkS5o5fy3lqd7VK6dtINqTjEdISXPUpB7D&#10;J9Hduw9k492LAwcO0ObNm4U47du3nx4+fCj/4xye3r1FO4d8LiqhBHphWAGc40FZswiBQjGECyuj&#10;X70DuB9tZtaV3cuAAefAfSgldyCMkGJ0vKzaGEblWwwUy+wwfJUoxDe1YMmq5FexIy1Zs1223DOA&#10;MG3ZsoW2bdsmBAqvly+7vsp3fsUiWlyquBCAOblyKgQi/hmYIYNYvdvUvhXd2OXQ/UXe8Uayuxkw&#10;ED24s/yP+QUz2lgkYPuuQ9Sg+xhKlrOWtqqlEIT4phgl5akjgiU7Dv5JBHZ6GpbCBG7dulUI1OHD&#10;R+jJE9d8WRHXr4gle/90qUU9OW/0Pc1l0fRPl5aC/bLQ9v496c5h+5kLTOB+toOJ2LfXZBc0YMAM&#10;7iOZuXOMZcb41R6+/zi1+2KClgHArzq95YXL/6BplJStQgeau2yzbL3nYS1MJm7mqd3OnTvpxo0b&#10;8p3O48z8IOHX8ffi0RO22vgjaDRPDgr76otoS5mbwP0Oe/B6M/8nu6SBxAzuCMWYiEOKccv84eNn&#10;qfNXE+nNAg2iHNvetLfNRIySEMCZJHtN6jjoR7p6zbUVMldhT5hAjJ7wvxMnTtDz53Z37ESLR5cv&#10;UEivLt49emKKrJksoNi4HD5mGD04F+MgHAJ1gfk10092UQOJBfz8X2XW54e/TPSGGBB+4ISYBr3D&#10;Rg9BQuyPShC8gRi9IT1JlvLt43SUZInohAkMCQkRjvHdu3fTnTv296LFhDPzAmmhHD1hGqUSB2+g&#10;2BxsEqivh9O9kzFviOa++ZCJSPJystsaSKjgh5yeOZB5SD7/aAEfUrsvxlNKOUJCJkmVGHgDTStu&#10;8CW1HziBrly9Ka8i7hGTMJmI92AEdfbMGRii/LRzeHjpHIX07KyNnjJ77+gJNAnUvHy5KGzoILrt&#10;gA8K4HuzidmOf/w/2ZUNJATwAy3PnM68y4wRWGVr2H205kPKhhGS98UimYippBaXVJVyVO5E85bH&#10;zyjJEo4KE2gaPSH26cED18MXTs8NoEUfF9NW7nJ67+gJDM6uCdSc3Nlpe98edD3MsVVSFidM8yYw&#10;C8qubcDXwM8RzmysroVpjzV6PIl4Qv4L1lGFVoMpWa5alMSvhlcGR1oTKVOwKogUKjduuj4tciec&#10;ESYTTWEFFy9GG1AfLR5fuyQMPSBdGi+Ne9ITQZrIhx6UNRNtbNdSZDF4+eKZvBr74D4NrGW2Y74n&#10;u7wBbwU/pLeZjfjZBfOrQ/lfL1y6RuN+D6L8NbuLFTZUI/HWVTYTtT1u2igpb/WuItmcN8EVYQJN&#10;oyd8/vEj13NAnV+2gJZ8+rHXRo1bE23ENhfEQSFQ89j0P+nJLbsJT3Xgfn6Z+Rf/WJn5ijQFA/EN&#10;fhjJ+MGUZU5mnsfDcgTbwg5St6G/UOpPWgpnMVaxvDEOSUXsvXuV2/v513+ItLzeBleFyUSMnrZv&#10;305XrlyRR3QeETev0c4vv6DATOm1PXcKQfA65sop0qz4p/lITEvDRw+LtoqLNbj/o+roKH7NL83D&#10;QFyDbz7S1o5mOvzk7ty5T9PmrKLKbYZo+bWzVRNbR1TG723EKOl1OOF5lFSsXm9av9X9e9zchdgK&#10;E2gOyjzsclAmcGndSpHsTYyesntZxoJoGIxMBsJf5kebOrSmc0sX0PPHjvng2CYimajsMoB/NWrj&#10;eRJ8g5PyjS7BRBDkHvEEHATSeQz45k/yq9RR5ENClLY31P13hlhte4uFaeRPM+ixmzIBeAruECYT&#10;MbULDQ2l69cdm9qo8Oz+HZEmF+lykTZXJQTeSvihxDQvfVqxqXn/hO/ozpH98spiBtsKnFbY/tKP&#10;mUOak4HYgG/ka3xTy/Drd0ynxOjylZs0dfYyqsSjozdk6aEU+eopjd5bqZVNqidGSRVaDXJbQQBP&#10;w53CBJpGT0ePHaOnT+3Xf4sJ10O30uq6NcToyWvKlzvKXLlEMKkYReXKLvbknVkQTE9uOx5Fzzb0&#10;hInQA4TMFJBmZsAR8A37gO8hgh//YNotDKnCo4ePafGabdR2wHiRsxqxR/DH+MLqmjVFcUmeav6v&#10;eDOa+O984sG5vErvh7uFyUSMnsLCwujmTddjtFAI4eCvE1iUcmhlpLwp17iDFKOo9Om4/Wlo8SfF&#10;aeeQAXRlywa+NsdH0mxbyLi6i1+/5VeE0xj18izBN+QVZiG+QX2ZS5lObaR69vQZbQk9QJ+PnUq5&#10;q3UR0zSsrvmK78iGpu0kfA0Nuo2mYycc9ud7DTwlTCCOCyIZ3bNnMS+t2wM22G5o3VRkpETqEp8a&#10;PVkwOFtWsS8vMHMGWlGtEu374Vu6uSeMhcd++l8V2O7OMWfzj+35NXFuh+ELz8RswZzKPKjdGsfx&#10;/Olz2r77MA35/h8qXKcnpYAh8+gIJYe8MZ+2M4QvCb6wWfPXyqv1PXhSmEBTWMGuXbtczpSp4SWd&#10;mPkvLSxeWJsieVkJc2eIDc2I3cJ1ILsBUhQfmvwT3T60V1ynM2CbxJQvjIlgzlrMNNJ0Ew74OuG0&#10;zs5szvyVGcp0eo0bCf23hO6nL3/4l4rU60WvISqbxQgpPbw97sgRpizcmF5lYe0+9Bd6+dy5bztv&#10;g6eFyUTT6OnkyZMubwgGUKkldGA/kc7X15zjKiIuSoQdyFW9NY3qigrDt/btppeRzt8nttfbzPXM&#10;b5m1memlefsOuNEfMhFX1JM5k7mfGX3eUTu4dfseLV8XSv3G/E4FanWPGhlhT5ivrarFRMRQvVmw&#10;AZVpNoB+/XcBnb1wVd4F30NcCRPovtET0ZWtG2hN/dpi1BGUhad3uX1zemdJjAIRxyVGUtmzigBO&#10;5FS/um0TPX/kUAyyDdie7zGRR+o3ZgdmMf6zd+3j40a9xURy/gBu3C6mQ/vR7OH4qQv0b9BKatlv&#10;nNghjzSwECP4XRLCyCgmJs9TV6zCfViyOX025GfauhMxc76FuBQmE02jJ6RTiY3vKfLFUxF5Lfbd&#10;YfUuu5/P+p+sqY2ktOkefFJLy5Wm0C/60tmFc+jhhTPyDrgGtv/rTBT+ROn0VlIe4g/ciAyybS4B&#10;uYKWrw+lIT/8Q6Wbfk7vytprcP6+ytM1X/cZuUpRfDJbNR4l1qWKrQfTf3NXe2WUtwrxIUygafQU&#10;xqOn2KzcARE3rtKesSPYoLWkb76wtcUp5sopnP5Y2fNPl4bmF8xH65s3ov0/jaOrIZvoyR3X7x9r&#10;wjEpD/EHbkQ6bovDo6Tbd+7T5tD9NO73QKr12QhK/2kbUb8foyJsSPXmXEfxQZGFMiePGlmkclT5&#10;jEZN/I+On46+ZFB8I76EyUTT6Akrd7GJewLuHDlA23p11fxP6RBe4N2ZC1wlRoYBGTLI0VRGWlyq&#10;JG3p0oGO/DmFboSH0rMHjk+EWBOQVih+9+1xI9IyldvaX76IpAuXrtMyHhGN/Pk/qs1ClKVCB3oF&#10;eYNYiLC0j2X9xDoqcpZYdUSg6LvFmoiadRu3YcXF+xDfwgRi9ISgTKTyvXbtmmyZ64BPZkPrZqJi&#10;S0CG9D4Z/+QoscKHMAREnGPfHiLml5b9hLZ0bk+HJv8sYqYeX7OfgZr1ALmEX5USET/gRmDFTRfZ&#10;dej4OWrdd5yo7vrhxy202CIpRJieJQZfkScp9szxdDd57tqiOsvMeWtEPTtvgTcIk4mWe+4exSJj&#10;gQlITbK2UV2eAqWmwIwZErRAmYj8VqhCrAmVFjO1sFghWtu4Pu0c0p8enDst744G1gMERsevMHED&#10;cnFDdGuQgcs2U5IPylAyNhwYkTEi8gxFGl1Mg1mkclbpTGN+mUnnvGA1z5uEyURTxoILFy5QZCSC&#10;nl3Hy8gXdHbRHBErBP8MpkAJdYqnohhR+WHql55mvvs2XVq3Qt4ZDV4hTNyIDExd/f75q7cJ57XK&#10;mAx6hmKal6UqfVCyOXX+ciLtCI++Pqcn4Y3CBGL0BOf4nj176Pbt2JexQkwQVrTW1K+lTfHSp/fa&#10;yi2eIK4Vvrcrm/XBwKwHXjGVs3F+zzOEKd74ulzNQwBqzY7DaOHKrfT8mevBh67AW4XJRLQNPHbs&#10;GEVEuBRiZ4UXdH75YlrXvJHI/4Q9eL4cRe4ooxEmxLjEu/PbRpgWrd1OSbPXUBqOwbihyAPOzwAs&#10;3qAP/fbfYrEiGhfwdmECTaEFO3bsoPPnz9OLF+6Jtr+yaa1YzUIw4+zUqbUsBgqjTghECMUcv6x0&#10;c3eovHoNrAmhUh7iD9wIm1W5tZt3UfJctQ0ntxcQ/j2EYWDxIVvFjjTyp//o7HnXM0M6Al8QJhNN&#10;0zuUkroRi5xP1sD2j7ChA2lBkQIsUB+KfWwJzQ8lhCl7Nrq1F3HVZrAehEl5iD9wO97hhujWDtcY&#10;wuSVTCHDDT4o0Zx6jZhM+w6dlE/MvfAlYTIR7YWDfP/+/XQ3FrXurIHyUod//5VWVK9EyOktpnnI&#10;pKkwdF+jEKYcfnT7oD5shfUgRMpD/IEbgQIAl2SbBEJC9wsfhy/mQUoMFFHlPIJ6q2BDatl3nNu3&#10;vfiiMJkIccIo6siRI7EqJ2WNF08j6OLqZbSlayealy+3FsiYKZNYilcZvS8QeaHm5clDD86dk1ep&#10;gfVgtZSH+AO3IwU3RBfIELrrkMgaaQiTd1NUWslWXRQ2qNt5JK3epB+SuwpfFibQFJyJ1xPHT7gl&#10;/skS908fp0NTfhYbagOzoPhAai0nlI9N9SBM8wvko4cX9DnDWA9WSHmIX3BDdJkm9x8+TW8XRsc3&#10;tpf4Ak2OctSnq9z2S1q61rECjPbg68JkoslBjp+xOdjdAoUacte2b6FdI4bQ0rKltKmeqDOX1SdE&#10;CrFMC0sUpsfX9VHgrAdzpDTEL7ghupIdJ89eoveKNxPBlSpDMOidFAGbiNJn1ugwlDaEOJVmPQoJ&#10;RZhM9LRAAdiLhqjyHQN60+LSJSggoxZljTzf3jrdC86WjRaXKk5PbusXDVgP/pPSEL/ghmyVbRK4&#10;fvsupSnTxnfT2yZyCoHiEdQruWpTk55jac9BxMs5joQmTCZaChQ2CLvTB2UJ7Oy/uHa5WNVbXqmc&#10;2KsGnxQizDFK8ZZtMMhZtaxCGXr+UL/Bl/XgNykN8QtuiC4m/e69B5S1YgexL07V8Q36BkVmg2zV&#10;KWXBhjRg7FS6fsOx1aqEKkwmWvqg4CS/e9fxnffO4vnjh3Q9bJsooLC+ZRNaULiAKOXknxp79TJK&#10;oYqfERVCIFbWqEKRz/VFEFgPvpfSEL/ghsyVbRJAtZK81buIbRKqDm/Qt/h6Qa3QJhL3TZ+zSj5l&#10;+0jowmSiSaCwiodrvnH9Rqz34cWER5cv0IWVS2nPN6NobeN6tKBIQS3aPM1H5J8urRALpDAR0z8P&#10;j6ywiXltwwasRPprZj0YKqUhfsEN+Ve2SQCVS4rX6y2yTqo6ukHfpMiumbUa1flsBB09oV8itkRi&#10;ESYTTQIFhoeHi43Csake7AwgVFc2r6NDU36hkF5daVXNajyqyk9BWTNTQLo0YgqI1TNPZOEMTJ+O&#10;NrZtJVtiButBLykN8QtuyETZpiiUbzWYkuaqpezgBn2XiCTHXrz3izelKf8tkk9bj8QmTJbEdUOg&#10;sNUFoQaenOapgI3FCOq8sWsHnZkXQIcmTaTFpUpoUz6FuMSGqG23pUcneWYzWA/aSGmIX3BDRss2&#10;RaFBz7HCgarq3AZ9m6JCcD5UqakqnOPXbuh36idmYTLRcpq3b98+unTpUpyNoqyxtkldLXeUQlxi&#10;Q0wdQwf2lWfRob6UhvgFC1M/2aAotPtivJFhIIFTjJ5YnHJW7kSbduyTT94QJktCoHAvTBuGjx09&#10;Jqq5uGvTsCNY07C2KOekEpfYEOEMe8aOlGcxg/WgopSG+AW3pb3WJDP6jJxiCFMiIEZPogx7/vr0&#10;V8By8eyPHDnMowVDmKxpGkVBqFBu6tSpU2Kq52mHuaeECVVkDk+ZJM+igUUJKCKlIX7BDakr2xWF&#10;ET/9J3wRqs5sMGER4oSYNYQWDP9xOp0+foxHB9vZENUGatCc8hevcJifPn2a7ty54xGR8tiIKW1q&#10;Oj5Lt+4FYULtrKxSGuIX3JiyWrPMmDJrqRjmqzqywYRJsbWFv4yadh9J4bvCKGxnKIUojNKgnpYi&#10;hfQriC5H+anYVngxYU2jOu4Xplw5RdZOpBi2BGvBHeYHUhriF9yQgkyd1AcsWq8F5yk6sMHo6cv3&#10;TIsar0mNu42g8LAw2snipDJGg2qaRGoLMzQ0lA4dOkQXL16k+/fvu+SXglmuqlNDywelEhhXycIE&#10;sbuyeYM8kwbWgTPMt6Q0xC+4PRm5MbpqjMvX7hA5mYxCBM4TKWN8+b4Jp7hfTWreczTtD99NoTt2&#10;KI3QYPQ0+aTgOMfP8EsdPXpUrPDdY6F6/jzmlMkvWcxWVKks9twpBcZFIhdTcPZsdOegPmUO6wCS&#10;MyWT0hC/4MYgJ5NuJ1/oniP0ev769JaR+sQpYhtIzfZD6d3iTX1anEwjp97DfqRD+/coDc+g44Qw&#10;mUZTJrGC8zwmvIh4TMsrltfSqigExlUi2d28gnno/lmbZIMbpSzEP7gxyMl0VGuXhtPnrwjjQs4f&#10;Vcc1aEvcK9ThC993jPLW7EYpfHyvIa7nlTx16eff/xPiZDjD3UcI08mTMWcgfXL7Bi0pVVIUsFQJ&#10;jKsUmQU+KU4RN/XlwlgH5kpZ8A5wg0Jk2wSu37hNmcq2NTIMOMGkOWtSNR4tAR0G/ejz4RZvM19h&#10;cU3zSUtatmI1he8OUxqZQeeJUdPZs2dFX4kOj69coEXFC7u9KAKmhiuqVKLI51iEM4N1wDsyC5jA&#10;DdLtT3j8KILy1ezO35jGfjlHiY2yP/09T9y/oCUbE8TiwdtF+bpy1KLq7QbTvvDdouikytAMOkcI&#10;E5ziMeHB2RM0v2BesbFXJTCuEpkN1jatL89iBuvACCkJ3gFu0F+ybVGo0GaICL5TdViDemLak7JQ&#10;Qzp8TPsWvHb9NqUp1Urk51a935cIf1Oy3HVo4h8z6cDecKWhGXSOEKarV2Ouunzn6EEWkuxur3OH&#10;cuFbu3aQZzGDdaCblATvADdorGxbFBr3+FpkQ1R1VoN6YsNz+ZaD8GTl3eP7l4D2G0KYCtfpTqHb&#10;d4itGSpjM+g4IUyIdYoJN/fuEY5vd1cInp0mNe0a+qU8ixmsAw2kJHgHoJSybVHoMXyymI6oOqpB&#10;PTGN+3ZKgLxzGv4JWiHSjKje72vElDRZLm3UtN8YNcWa2NbiSJnzK5vWU2CmDG5PJod9cgd+/VGe&#10;xQzWgU+kJHgHuE02E85xU4ON6G8HiIjpNws0oP2H9cu/5y5c1XKnJ5CiDkly1qZqbQfRvvBdhq8p&#10;FkToAIigy5iAyGwUOXB30jjkejrpP12eRQOL0lOmn5QE7wCUUrYvCv8ELBcrS0b0d/RMlqs2lWrS&#10;Hw9W3jkzanQYRkkTyHQYAvvRxy3ECt2usJ1KozMYMyFKEPbHjx/LXmIfx2f+Tf7pUivFxWWK7Sjp&#10;6NL6tfIsGrj/XuOX96UkeAe4QVm5Ybq1wxUbd4ry1Eb0d/TEqHL0LzPlXdNj4j/zE9SoE76m8VOm&#10;83Rut9LoDMZMCBO2qzx7pl+qV+HQ5F9FiXKlwLhIEfWdIyvd2r9bnkUD2/8RfnlFSoJ3gBv0rlTM&#10;KOw/clpMUYzCl/aJyPjX89Wj3ft1pfmicPj4WVEM4M0EEqiK0IEug76ng0Y0uMs0bfZ1ZO9c+Ojh&#10;wh+kEhhXidCD+YXy08MLZ+RZNLD9b5By4D3gdiXjhu3Xmqjh/IWrlPqTlvSaUV/OLpPzCKJo/d70&#10;4rm6k72MfEmfNhvA072EEXaRhEfQtTp8SXsNP5PLhOMbWTEdwfZ+3cXSvkpgXCVW+ZaWK03PH+m2&#10;x0KYZkk58C5ww1bLNgo8efqM8tZCkKVRLcUeseo2dMI0ecfU+PrXWQlmOpeM+8KnTfrRLp6KGMLk&#10;GhEqgKwDjmBju5YUkD69UmBcZWCmTCLHE5FN7qhxUgq8CyxM/8gGRqFSq8H8LWkEWaqIwMNXctem&#10;rTv1O7StEbb3KL2Wt67Y4Ks6ji8xOV9Hifo9aecOxDMZwuQKIUwouBkTXka+oNV1ark9FxNyfW/t&#10;1lmexQy2/x5SCrwL3DCbBMCtBxi5v+0R5ZDy1exGEY+jT1L/7NlzKopyWDztUx3Hlwjnd/lm/WnX&#10;TmPE5CohTI7sk3t6/zZPuUpRcFb3buCFz2r3aG1PpyXY/mtJKfAucMPayTZGAdMUI5ZJTUzjBnwz&#10;Vd6p6DF43N8J4j7Cx1Sn01fGvrlYEJkFLl++LHuGfaDm3PzC+d1euglVgI/+/Yc8iwa2faCwlALv&#10;AjesomxnFH77b7ER/a0gQiiS5axFa7fol1ztYdP2fQki8R5W5XoOnWDkaIoF4fx2ZDvKnUMHaE4O&#10;VOV17z45//RpRTVgK9xl+08jpcC7wA3LwdSl1Vu5KYySsgEasUx6onx6rqqd6dGjCHmnosfjiCeU&#10;x8fLrqcsrE1ff5k6i/btMeKYXKEpYZwjUd+X1q+kwMwZ3LpPTstcmZVu7AmVZ9HAdn+CX5JLKfAu&#10;cMPe4Qbqxph7D57Q4nCMWCYdkbS/58jJ8i45hp4jsPfQd/fOIWwkfZnWtHrNelGoQGV4BqOnKeo7&#10;IiLmL7RTwQGikolKYFwlpoULihSkx1f1U0m2e++LYbIEN3CPbKvAjVt3KYORME5HjB6xzWT5ev23&#10;TkzA+/E5jDxUx/V2YhrXqNsII/VJLIjR0q6wMIeCKw9OnECzU7tXmIKyZKEVVcvTiyeP5Fk0sN3P&#10;kBLgneAGLpBtFYjkG1isXm9KZiSMiyJS5vpV6kQPHsa818kS9+49pCwV2vtkyl2EOiAH/LRZc2mv&#10;MY1zmc4EV4YO7scjpjRKgXGVARnS08a2reQZzGC7964EcdbgBtrkQmjYI+HkFXIHMR37bMjP8u44&#10;h7Y+GH6BFLtIGFi1zUAjs0AsiVABVEpxBBvbtqaA9O6N+obQ7fzyc3kGM9juW0oJ8E5wA23yMg0Y&#10;O9WnVuYQEIr8SB5h5iqU5MNPacHKrfLuOAdRr+/90tpxVMd3B92cdfR17PPj6WvgnMViK4rK4Aw6&#10;RoQKnDmj36OmQuSzCFpRvRIFZXZv2abZqT+iI39MkWcxg+2+lJQA7wQ3sIpsaxT+mL3UJ5y2iMR+&#10;m9lt+CSa8O98GjV5No2c5F4O/2UmffNbIE/j9HN0R3H7zn0aPdlfHEd1/NhwFHP8P/Ooz5jf6Z2i&#10;TcT9UN0nZ4iUN/At9R3+sxEi4AZixORIDFPEzeu0sHgR9xYhEOlO0tL55QvlWTSwzT9ippMS4J3g&#10;BuZk6vIxrNoYRsl5FOILIQPwg5Rq3J8OHD4tW5+4cPL0RarQcpC4D+7Io4XwgDodv6QThw9Q+G5j&#10;tBRbwsd0584d+bTs4/aBPTQnp3tjmHCsOTmy0e2Deh8X2ztCBV6VEuCd4Aa+yQ29Iloscfz0BfEN&#10;/IYPZGJ8m9uJHFKv561L3/HIJjFh0vSFlLJAAzGVw31Q3R9n+Tofr2CtbvTlt1No5aq1YtRkCJRr&#10;FKEC27bTo0cxL5pcXLNCjG7cmVIXteQWlSyqqiW3Rpq/d4Mbul22WeD+/UeUvXInn1lNQskhGBT8&#10;LQ26jaZLV2OOsvVlYHrY5vMfxBYZhHW4S5RA3MtX+ZgoSpGmVEtq228sBc9fKkIGtNQnaiM0aEuE&#10;CoQ5GCpw9O/f3Z6HCVkFVtetKTYHW4Lt3btqydkDN9QmHWPldl/6ZCkn7E/LVrEjrdns2NYRX0No&#10;+GEqwCMaiLA7fErREQGW8Ddhla7uZ0NpVuACEQEOGgIVMzGN279Pl/LMLnaN/MrtwoS8TiE9lVkF&#10;+kjT925wQ222Hncb+otPZhkQU7vctenV3HVEXiSyTcvts5gyYxGl5Om1O6dujhDZOHHOt/jcKE7w&#10;76y5tJ/Fae8eY4oXHR1NdwJsat/K7XmYsCK3/8fv5RnMYHuvLk3fu8ENbSjbHIWJ0xaIqYKqo3o7&#10;xdQOBsyjijqfjaCLl6/Lq/JNYOrWVjd1U1+3p/lmoUYsULWFo71WhyE0K2ghHdgXbpQSt0OMmC45&#10;UH038tlTWl6lgijjrRIYV4k8TGcWBMuzaGBbf8b0rsoo9sANLcDUjS2Wrdvh85t5xdJ3tmqUuWw7&#10;WrJ6m7wy38KO3Ycpf83uQmS95VkgKhwjKIykGncbQQsXrxBOcuynC1EYaGIkprrr1m2gM2cvyCdp&#10;Hw8vnqMFhfK7tSy42Lzrl4Vu8heHJdjMzzLfkKbv3eCGvs3Uue6PnbpA73AnRClsVef0FWLKg2Rn&#10;SEEy8qcZFPnCJr2o12Iypm5i1a0mpYqnUVJ0xEZv+KDeK96Uug35gTZu3CwEysh0uU2IdPDcxbRl&#10;R8zbUa7v3M6jpYw0N6f7V+Se3NTVG4EweffmXWtwg3VDiocPIyi3j6ftMBHOWwgsRh3V2w+l0+di&#10;DniLT9y5+4DaYSsLt9fdq26eoFgRzV6TslZoT9/8/DeF7wpL9P4nrGBOmDSNVm0Ik0/VPk4FznT7&#10;HjmR57t+LT663snKdj5ZmrxvgBtsk/+7ZsdhYsiu6oy+Skzt0pduTYtWhcir9C5g1a1gLe+aujnK&#10;V/LWE/2lfPP+FDRvCR3m0dNOTO9C1MabkIk6fJ2/+I7WbtFPpVTY++0Y4ahWCYyrhNDt+LyPPIMZ&#10;bOfdpcn7BrjB/WTbozDgmz991gFujxh9JM9TR2SjHDp+mt0yTPEBZA99W6yAYerm3aMke0SKF6Tj&#10;fZtfew/7kXZs385GmrjSpmDTcyhPZ8s3+5x2H0CQdfTY3LGN21fk/NN8RId//0WewQy283LS5H0D&#10;3OCqsu1RmBa80qc28zpKTO3EEnjmKlS5zRA6eSbmlRNPAulR2n8xQcRgIbjR26duMRH3V6yK8vSu&#10;cO1uNDNgAR0+sJdCQ3ckCuc4yqkvXLKCclb5jK7ciH47yosnj2l55fLuXZHLhXQn6eji2pXyLBrY&#10;xh8wvXuPnDW4wZmYuvIfoXsO06t5E0YZInuE8KYr1Yrmr3Ate0BssXPPESpUu4eYunk6YDI+mDR3&#10;HUpZqCH1G/Ez7WaD3bN7V4Kf2mEa992v/1KWcu3pUQw5vO6fPUXz8uemOTmyq0XGBeJY8/Lmonun&#10;jsmzaGD7PsgvyaTJ+wa4wa9ww3WJY27cvJvgs1lidPIKT+2QafILnro+f6ZLge5RTJ29lFJh5Mbn&#10;9tWpW0yMGj3xNZZt1p+WrVid4LMWoJx6427DKU/1bjGuAl/esJoCM6Z3a55vZK1cXqmcGI1ZIVia&#10;u2+BhWm+vIAolBHlrmsrO11Colj6zlKFyrUYSGfP6zc9uhuPHkeIxHOe2OvmzYRjPF3pVjTpr9lC&#10;nBLi1G7Hjh0Uun07Za3Qlqp0GCafuH0c+WOy2x3f2IqypUsHeQYz2L6HSVP3LXDDbQpgdv5qYoL0&#10;M6mIkAI4xfcdOimv3jN4/PgJd9wOYuuMqh0JlRg9YeUuRd661G/4z7SXp3XwxySkqR2i4LHpOZlf&#10;Df7y+Uk+cfvY0b+X20MF/LEVZfy38gxmsH3XlqbuW+CG15XXEIXJqDOXwFbm7BGR7pXbfimv3LP4&#10;4tuEt+LpKEVMWY5aVLfTV7Q9JIT2hCccv9PBfXto2LjfKEnqcjT8x+nyaasR+eIpra5TQ8QcqQTG&#10;JcLxnS4NnVtqkxzuKTObNHXfAjfcDxcgr0VgS+h+SpGnToJ0zFoTq2K//Gszm/UINu/YT6/wiCkx&#10;3FcVRVhB9ppUon5PUR4KIQUJQZyQI716u8FCmP6Zs0o+bTUeXb5I8wvlpznu3IqSIwfNzZOD7p04&#10;Is+ige0au4lfkabuW+CGp+AL0AVewAGevkybBO0AB/Etji04x0/FvLfJHXj65BkVqNVdxFSp2pNY&#10;iJFTzsodadGSlWJDsC+LE7ahrFm7XtTiQyDv0rW6NGc2uLJ5HY+W0rs1ORzCDhB+YO34ZrteIM3c&#10;N8EXME9ei8DLyJdUruVAkSVS1bESCjGNq9R6iLzquEHfr39PtNM5E5EpAQGZGcu2ofmLlrM47WFx&#10;ClEavrcToz5ULcZiEeLk9h+JPt3z4d8necDxnZa2du0oz2AG27VvOr5N4Auwyc3Ue9QU8Q2g6lgJ&#10;hYgjGj9VnyLC01i9eZdwtvtyBgd3EOKEeKeMn0pxEtM63xOngzzia933a/Flg1HT9Ru35ZNWI6Rn&#10;FyEkKoFxlRC6g5Nsne5s1zWkifsm+AKqy2uJwvQ5qxP0NztCBVAW/fCxs/KK4wYIvstVrXOC2Cgd&#10;W5rEKXPZtrRk6SqRJdOXpnWhO3ZQyNatlIefJxIsFqzTk5480blrdYh89oRWVHVzDiZRFSU9XVqv&#10;922xTT9mppcm7pvABTB1tYr2HDhBbxRoIAxY1al8nZjGYbrK1y2vOO7QY8TkRD+dM1FM63LWZuP+&#10;jNav3yiW3n1FnJBNYNrsecJOUCy29mcj5BNW497JozQ3T063Rnwjn9P8Qvno4aXz8iwauF8j94pv&#10;RXxbgy8gKV+Ibkv0gwePxL6fhPrNHh/TOBNEQr7sNRP9dM5ExDrBIV6uWX8K41EIshOohMDbiIDR&#10;Hl9NEG1H3F+vUbZFJi1xfukC8k/v/lQnq+vVhGNYnkUD2/M0ad6+Db4QmxQoDXvw3DkBlg3HKBC5&#10;rA8ejblaqgq79x+neh2H0YoNO+VfnMN9Fn2/Sh19piJNXDGJX01RoQUG7+2FD5BNICw0lIrX70XJ&#10;8tQVI+Bfpy2QT1iNPWNH0ew0bk51kgblwL+QZzCD7dm3Up3YA1+ITWkF1GxDnI+qE/kyk+aqRWVb&#10;uDaN+8t/Gf0fHyNJpsr0Wp46NPbX2USRzh+nKwo/JPDFBWeJ/OLJc9ehHyZPF3vPvHnrCqacQXOX&#10;iNEewk7gGogpVGB9s0YUkCGDUmBcpX/a1HQqiPugFbhvF5Om7dvgaymkXZIZ5hUkdUfyVUJsxzlZ&#10;KPP27XvUYSDSlFSjV3mkg71uYqNq5qpUu9MIunDJueIHSFqH0WhCu7exJUaRqG23YtVakRVTJQre&#10;QIzqBo75VUzjhB+WRfXwcfsLKRE3rtLC4oXdWg48quruIZuquxeZb0nT9m3whbzB1HnQrl2/TWlL&#10;t05QgZboRKj4sedgzMm8TAjZeUAWB6ii9AvBv5Dx07a02IniB3fvPqDM5dsb0zkrCmc4GzsqsuwL&#10;Ry0778sljjYhnUuZJn15GldHPMNslTuJHFv2cGXzeg8EVmahZRU/pRdPdOtWEKZl0qwTBviC9Jtt&#10;GJXaDElQqXYRCPdJk/4iiNQR/PjXXHqThQz3wF5GAPwdU5CkbFBDxv1Dz54+k5+OHh0H/+STdfw8&#10;TWzZwf2c+MdMr4wMxzRu7gKe0vNzf4O/6NA3YCfR4eAvE9yfSheBlT2UxS2HS5NOGOALGiSvLQpD&#10;vv8nQS1tYzVu7CTbObk1rvJosXGPseL9rxWIua4bfA2mDJnlWwykoyfOySPZx/wVW4QwoeSU6piJ&#10;mXAoF6zZlbazECBVikog4ouYxg36epIY2aGt8BUiBCQ6bGzXUsQbqQTGVULojvz1mzyDGWzHFaVJ&#10;JwzwBX0qry0Ki9dso6TwhVh1HF8knKtv5K8X4zQOvjWsmkGQXfEBQWw+KtmcAhatl0dU48bNO5Su&#10;TMKaKruTMPyxP/0lHOEqgYgPmqZxpRvzNI5HdaKd3E8mT18kn6otnty+QYtKFnOzfyknBWXLTDd2&#10;61eG2YaR1/d9adIJA3xRNrXmUNH2w49biHI91h3H12iaxkVGqjMMvuS/Y5UtBXc4vNfVZG74HOK/&#10;IFC9Rk4RuZjsoWW/ccZ0zg7hvyler6eIbfKWunVwyJumcWL3AKad3Fc2bNsrn6gtroZspMBMGdzr&#10;X8qWlZaU+ZiePbgrz6KB7de3asg5Cr4wq2zmJDI8Yold1Xl8idFN486ev0I1OgwVU7E3CjaIcerm&#10;CNFxcbyPG/WlvQfVieiClmwQznPV5xM74Wt6NW89+nN6kNiuohKKuCamcQNGT4yaxuELG1/cFy7q&#10;i0xa4sAv4z2TsbKzMmPl19KUExb4wmw29A4a97fP+5kgEm/kU0/jFq3eJjaTeiquCGEBiH36y3+5&#10;PKMZWPlMXaoVvZYARqSeIBzLLXqPFptlVUIRl8SoDWlOSjToRcnzaDsiMJ0r3qCPGG3bw4ZWTT3i&#10;Xzqq9i9Vl6acsMDXVka7RDNguCLmxqrT+BJNHei5RU05FCEYPO4fSpqzpsiR5OrULSbiuIh9grh3&#10;GvSjCBWwROOeY3k6l/Ai7N1BlLbKXrkjbd60Od6d4Mi6OTt4kagAY6oihGl4u4ET5JO0xePrl2lh&#10;0YIU7OfGxHDwL2XNRDd2h8qzROEuC9MH0pQTFvjCUjF149JLCcDPhKDKoRPMaU+PnTxPFVoO0qZu&#10;3NGwqqb6nDuJqQmmkwVrd6ftuw/LlhD9N2+NMZ2zQ9wzbJKdPnueEAaVYMQVMY3rKffGmdqHLxuE&#10;lNjDxTXLKSB9WpH+ViUyrjAoaxZaWq40PX+k/4JjbJRmnDDBwrRUXmgUkBcbYfeWncZXiG83pAo2&#10;TeMCFq6nD0s2jxens7abvia9xcY28R8tpe+t2/fog5ItjOmcHWI69+W3v8Xr6hxSnOzg1wI1u4ri&#10;CmiXyfG9PmSPeI4qhI8ZztOu1EqBcZX+adPStt7d5BnMYLsdLU04YYIvcIC81iiMmvifGHVYdxpf&#10;IFbYKrYeTE8eP6F+Y34X0yasmnlq6hYTcV6ECODbtmXf7+jB/UfUHttdeLqsen9iJ9KitOg5mvbH&#10;owMczve/ZgTTa/nqR+VsxwwC/sErV29KK9HjZeQLWuXuwgNMlAI/MWuaPIsO5aUJJ0ywMBWTFxqF&#10;9VvDKTl3ENND8SVitNS051iq0XGYmLohnkn1vrgmvnEh9h836kefDfqRO72xPUVFJJOr2GoA7Q0P&#10;o/jKOoBKKK36jNFN47BSjRVrthdpJXrcPX6Y5uTKrhULUAiMKxT743L60Z2jh+RZNHAbrjHfliac&#10;MMEX+BpTlxPk7r0HlKVCB5/c24URCqKyk3lhTTe0DY7310V0eeIoguksX8lTl4rU60k7tm8XxSVV&#10;wuFJIj/UhvUbKXM5fYVqjHj7jrZdGTMBoxp3pzkJzJyJVtaqyqMxffVotteF0nwTNvhCZ8hrjkLz&#10;Pt/67OqRt68oGlkG7BM+nYK1ulHIVq3qrUo8PEns10MqlqS56uj6ERYsZs5fK63DFlu7f+b2/N7+&#10;aVLTrhG2dRDZXntL003Y4AttK685Cn/MWiq+JSw7jUGDnqYmTN1pW0jcCxOmjqgbV7XNQErCwmRq&#10;k4j6LtSIDtlJdfL07i1a9HExCsrmvm0oIFb4LqxcIs+igW31BTOfNN2EDb7QTMwIee0CR46fo1RY&#10;vuVpkWXHMWjQk8RCReG6PWj7trifyu3eFUbzFy+n94o11fX75NymArV60FM7xQcurVtJARnSuXUb&#10;CmKhEBMVceOKPIsGtlNUukwuTTfhgy84RLt0DYhu/bhxP6/01RhMuERwbLkWn9Oe3XB+x+2eOcQu&#10;9Rv5MyXJUVPXJoSadBj0o7QMW+we+ZXbwwQC0qenTe1byTOYwXY6RZps4gBf8Gh57VHQ0qAkvHS7&#10;Br2XKI7ZoPMwsWSPNCgqAfEEMTozxy7pi3LApfH7LP2UyoTIpxG0ompF95ZpYvqLbSi2BQ/YTutK&#10;k00c4AsuLa89Cms2706Q6XYNei+xRN9r2I9iyV4lIJ7i/r276fd/AykFi5Jl5lL4lxAgu8/Oxuyb&#10;4TvFlpE5bpzGIUwgODvS6O6XZ9HANnqb+Z402cQBvu7X+aJ13r379x9S1opGhQ+DcUOsgiGb5YQp&#10;M0Q5bpWAeIqoDlyfR2rWGVyxgTd/re701E6m0gM/fe/2bAII0lyFMIEX+nOyfS6V5pq4wBduE2La&#10;dsD4eNnOYVDPhJC8LyZidPJusSY0d+Ey4YhWCYgnuGvXTlq6fLXYuoSiE5ZtQpgA0iKr8PLlC1pd&#10;vxYFZsyoFBhXCaHb8+0oeRYz2D57SlNNXOALbyTvQRT8F643Np3GATF9QG4okXQuR02xZQWpWbAR&#10;WJCfAXwd4me88peFeA9/w2NEi89aTkF8kQgVgI9ne0hInK7IWVZBsW4TngE2Xqtw5/A+UbkEUy+V&#10;wLhEnhIi0dyVrRvkWTSwbT5j5pCmmrjA1/8+U5cm7/LVG/TRJ9h0aqSEdTchJkly1dKEhsXoveLN&#10;KG/1rlSz03DqOHACDfrub5rwz3z65b9FNC1oJf0+eyn9PGMhjZnkT71HTqEWfb6l8q0HU87Knfiz&#10;TSkZjgUxYxHDair2d/mSfxDC0Lrv13Gajwl5lxBljqBOhAVYtgfPB9krT525JK1Bj0NTJrp9GmfO&#10;JqCvwsKitFOaaeIE3wCb5Yf63UYbm07dRJHpkkc5EJB3udOXbzVIpGhZvGY7nTp7iR49fCzvuuO4&#10;d+8Bf/YyrdywkyaziHX5aiJ93Lg/vV+iuTb6YmJU5c17HyGgKfLUpcl/+8dpBkv4snBObIWxFvGk&#10;uWpTmWYDIAryTlviJa1r2oAC3V3UMk1q2jnYZl892jBCmmjiBN8AmxoxU/2XiW91y4dm0Dli9AIx&#10;ep0FAuV/pvy3WOSJ8hQQh3aaxWrByq3UYcA4ylvtM3oTbeBRCUTK26Z9r+arT36VOtCmOEwSh0hv&#10;ZDGo2X6ICFOwbpOW10u5s5/unTgqN+1mVwqMS8yViwIypKULq2wyEUGYEka1XVfBNwBR4LqM+mfO&#10;XxHRsNaOQYPRUyspzWLAHfx/PNXqPnwS7Qg3J42LK5w/c5K2sMHPCJhPXQZ/T7mrfkbJc9cVxmjK&#10;zhjfhGC2//zbOM3DhJpx8xbKmnFWOxwg3Ml5ZLtu6255F/XwyDQuW1Za9EkxenrvtjyLBrZHdJpX&#10;pIkmXvBN2CjuiAWqI3l/Tn1ErEH7RMcWq5k8dYM/yJOjo5hw4MAB2hYSQnvDdwlHb8jWEJo4dSZV&#10;avWFyBiJHEjxOc0TsUIsDLODFsZp5spD+/dSVxZqldMbo0qU9bp/X1/5VkMkrW1YhwIyunkalzYN&#10;bevTXZ7DDBamH6RpJm7wjegj70kUfp22QKwIWT9Ag3oinQmC9OCArt91tN2KKXEJCNOWLVuiDBJT&#10;JcTtQKhm+M+j6u0Gc5vrRSXdj2ti5Fah5QDaG4fbUJDeZOOGzZS1fHuRa9ymTfyl0ubzH+Qd1OP2&#10;oX0UnD2rm1fjWJjSpaFzS7RMp5Zge/xUmmbiBt+LrHwzdDsWT5y+SO/wAzM29UZPdOjUn7Sk6cGr&#10;5J2Lf1gLk4kQATia4Wf57Z8AsVSP0QNGMKpr8wQxsnyFp5WT/pwdp0GVmDKOGj/VJqBStIkZXZiA&#10;J4Iqg7Nlo4UlioiCmZZgO8Q3Wwppmgb4Ziimc8NElRHrB2kQucYbihFltXZf0ckzF+Ud8w7YEyYT&#10;IVAH9u0R8UOfDRwn6rulyBdzqXR3EBkrSzboRbt4BBNXhS5FaabQUCpWr4dylIiFCqxoXrhkWz8u&#10;8vlTWlmjikjiphIYVxnNNG6iNEkDgGo699vMxcZ0zoowXmSkxNTti2/+pMgX5pJR3oKYhAkMCdGm&#10;N4cP7KWff5/JhtmMkrHRelKchIOZR0u//jlLTC1V7fIEMTKbEhUiYOtbS5qjJtXqNFzePT2u7djC&#10;opTRrXvjEFQZwNO48ysWy7OYwXZYTpqkAYBvSBamenWOv1GsH2ZiJPxJqCH3Sq7aNGWG/Xr28Q1H&#10;hCmK27cJcQqYs4gyfNpGpCHxhDhhxRLBpRXj2LekJYPbTVXbDFKGCIAIjZk0Xf08dw0fQv5uTnES&#10;nC0rLf6kuGo17ji/vCpN0oAJfGNsconW6zLKCLZkmpzcrzPnLN0k7453wilhYoYw4YPBUnraUq3E&#10;VhF31+JDXnasxM0KWhCnAZVw+PsHLxLnVvnSEN4BX+pJRbT3swf3aEmZkiI6WyUwrlIEVQ7qL89i&#10;BtufsRqnAt+YrvIeRWHG3NXCMWj9QBMTMYLASAmitGDFFnlnvBfOChOIqR1CC6bNnkdv83TH3aPk&#10;JNlrUrt+Y+lQHKc3wXaXpt1HKkMEQPhQq7W3qZwvcG7pAvJPy6MlNxa0xLECM6ajK5vWybOYwfZX&#10;XJqiAUvwjUnL1G3auX7jDqUt3Vq5xJpYCCNNzh04cLF+o6W3whVhMvEIT+u++naKiHVyV4YDbFT2&#10;q9ieNmzYRLvCdirP6wmG7wqjhUtW2qTOtSR8qJPtTOO2dGnv9oIDSDC3rFI5evFEvxWJ7W4vvySV&#10;pmjAGnyDFmq3ygzUb0+soyYEIiKSe+K/tvEm3orYCBNWsPbu3kXlm/e365Nxhog0R84lONgxXcTI&#10;THVeTxABlZ0GjuPRknplGWKFaZxq0+6Dc6dpXt5cFJzdjVtQmAg72PvdGHkWM9juhkoTNKAC36Cm&#10;8l5FYcX6ULFykRhyBFkT36iI5PYlxEaY4G+CDwhR2agUEqsYJ54CYwrXrMcosQoXlzm9w3hktmr1&#10;Oh7tt7Jbnh19ukaHYfKu6XH4N2xB+VApLq4SAZpB2TLTrf36bS9sc0hxkl2aoAEV+Aa9zbwq75lA&#10;xOMnlKe6bW7khEw4u1Fnr1zzL+iZnWyG3orYCJOJEJK6nbAtybVRE5znyfLUodxVO9HmTZvjdAoH&#10;YqWxz/CfhDCq2gdiNe7PgGXyrpkhYpdqVnF7+e/AjBloTcM6LESR8kwa2N7WSfMzEB34Rv0u71kU&#10;sOs6McU0wdn9fvFm8brnzVW4Q5j27d1Nf04P0tXzd4bwy2ElbPrseULkQkJClOfxBMN2htJ6WV3X&#10;nm8U7fugZHO6dFkfeQ1c2byOAjK6tzwTiIIDx/79Q57FDLa3jtL0DEQHvlE2hQr2Hz5Fb/BDjsvt&#10;C/HFlEU0v9I/QSvk1fsW3CFMyCiJqiX5a3QR++pU98kexYbmHLVo8NhJYqVPdXxP8hCPlrQMldGM&#10;lrLXoCY9x8o7pse2vt1FZLZKXFwl6sbNL5iXHl25IM+igW3tDr+8L03PQHTgG5WMb5hVyQaiym2+&#10;TPBbVBAagP1viN/yVbhDmEBULmnb/xvl/rLoiOkTEv1jT15cbTsxEdHsyPGUvWIHkTFA1T4Qz3je&#10;8s3yjpnx8NI5ml8gD83J7qcUGFcptqD07ibPYgbb2X/S7Aw4Ar5hA+W9i8K04JViXq560AmF2G7y&#10;TuHGPIXTf7P5EtwlTJiCfT9pmogGT+VAyl4h6ixiRev2EGlX4tqvBGIlbsg3k+3GLYEYAWar1JEe&#10;PLBNcaLlXXKv01tsQcmQji5vWC3PokNlaXIGHAHfsIwsTroy4jdv3aX0n7bheXvCLe8EP9qon/+T&#10;V+ybcJcwIbFawNzFwpEdU4I5iBI2yGb4tLWoQLKXR0tx6VcCMVravHkL+cU0WuJp+udjp8q7ZcaL&#10;pxG0vGoFCnLzhl1sAEaRzMhnuh1fGC2h/LeREM5Z8I1boN1CM3qNmiIerOqB+zqx5SRbxY509+4D&#10;ebW+CXcJU1hYKK1YsYbSl2kdbSQ4hAvZCf6PxWlmwAKRuSAu45VAhDkcOrCHvkRwaDSjJQjsa/yc&#10;d+09Ku+WGUhxixxJbo30Zs7+6EM6+OsEeRYz2L6+kqZmwBnwjasp72EUwviB4sEmRCc4BHfSdJv4&#10;Up+Du4QJCeY2wl9TuWO0kf+IE8LqHbJkwvEMkVAdz5PEShwiy7OUb0cpomlrUp5qVmg1SPhMrbGp&#10;YxsWJvdGegdn96N5+XPTwwtn5Fk0sG1hHplRmpoBZ8A37lW+gdjxrEPlNkMSnBMco6XslT+j+wq/&#10;g6/BXcIExzWCIvPW7Gp3aoToaSR+G/PjnyJ2SHUcTxNCiHN/PmpitHFLIHykfwcsl3fKjNuH9mpZ&#10;KnO4MUslE07vkF42W1AhTHOkmRlwBXwDbXY4zl6wLsFtUYFv6fvfg+QV+jbcKUx4zYOQAYUwQZRQ&#10;8gh76xAWEJeR3ZaEk33N2vViyhndyA6xaRnKthW+UmuEDR1Es92c3sTk9L6yeb08ixlsV1WliRlw&#10;BXwDMzB1Ow4fPHhMfpU7iVGGqgP4Gl/jzoz0uFeu3ZJX6NtwlzDtDA2l9Tw9ylaxg43BC1HKWZv6&#10;jvhJ7IGL67AAS2K01P3L8Q6MlqpSvzE2scP0+OpFWlAon4g1UgqMi0Qp8VV1qlPki+fyTBrYng7x&#10;S3JpYgZcBd/IAO2WmjH8pxk8yqii7AC+Roz+un71i7wy34f7nN87adny1SJHk2UpL4gSwgL6DmdR&#10;2gdR2qH8fFxw964wWsJt/LBkc7t74kD4RFHjb8+BE/IumXHw1x+Fg1olLrEhwg6O//ePPIsZbE+f&#10;S9MyEBvwjSwr72kUkOdaK1bg3rw9cU1st3glVy3avEMfT+rLcJcwiXCBOYsoFd8j5DjH/YJAIVtA&#10;/5ET412UQEwhW/f5OtoobxCjqRodbTfsPnt4n5aW/YSCsrg3GRyyVC4qWZSe3L4pz6SBbeke8yNp&#10;WgZiA76fSflmhmm31gyUu/F1X1PyPHWoSL3e9PyZfrjty3CXMCHA8ofJ00WebtwrjEggSl99N0VM&#10;n+Jz+gYiO2XwvCX0dmFtFGf9bE0UVVD8qtP85bZJ/k76TxepSFTiEhvO/ugj2jN2hDyLGWxHU6VZ&#10;GXAH+IZ2lPc2CltC94vRhjfXyI+J8DtgWpqQ4C5hwoioy2D+8slZWzi/X89fn77+6S8xStkRT45u&#10;E+Fox5aXWh2GiGlldKmAIaYFavegJ090FcpEwOPKGpUpMFNGpbi4SpQRRznx+6f0C9psQwhSKCRN&#10;yoA7wPc0FfOydosl+D6jLj/y2qg6hLcTgpqCO21I2EF5QQkD7hAmGH542E76tGk/SpKlmsgCOemv&#10;2fG6+mYiwgNQ+WTqtEBReiqmL0b4Qn/51yZWWBSbdHvqXKZ/mjS0TR0isEaakwF3gm+sTeq9ucs3&#10;83Suuk8mkUN+qVzVutCjR7qdNz4PdwgTluCXrVgjMkqkK9VKJI6Lrzgla8KvhTpxJer3EnXqVM/W&#10;RIQIYBuVdYjAy8jntLZRXQrI4N6y33Nz5qTAzBno+s4QeSYz2H7qSFMy4E7wjUXogC4n+NOnz6hQ&#10;nZ5iuKzqGN5MJIJr+8V4eSUJB+4QJiTxR8BizsodaemK1XSAf4+PiG5rmoomjJ6AqroxJ7FDfNqX&#10;3/8r74wZF1YukdtP3JtzKSB9OlrfojGfQR9aznaDYbkRIuAp8A3+W7vVZvwxa6mIqFV1DG8m2vz7&#10;zCXyKhIOYitMYqrGAjB6/FQRuKhtyFW/N66JEIYNGzZSlnLtot2oC2IFEVNQ1Ee0xMvIFyKTZECG&#10;9EpxcZkschC7CyuUfaqLNCEDngALU36mrvwstnH4VeroUwGX8Eu8xh17Rzg2eCcsuGPEtHVriNh/&#10;BnqLKIEYLaGseUzBlCAWNroP+1XeFTM8NVqKCqh8rneys71cZL4lTciAp8A32abezQ9/BIlhs6qD&#10;eCORuiUjf+uqtif4OtwhTN5IjNyC5iI8oFG04QGg+D/zyPFz8q5oMI+W3OxbYs5O8xGdnjNbnskM&#10;tpdh0nQMeBJ8r8tot9wMGHg61J+LYXjtLcQer3ItbHLhJQgkRGFCeMKe3WFUqeUAUVYqpkrBiK9r&#10;O8DWf+ix0VLmTLS8SnmbenGMuyxMH0jTMeBp8M2eJ298FJBgLclHZXmYXUNjLudSsoLIF41y0ti/&#10;hlUzCEhSPo67mSRNOWre51vZ8oSFvXv30oYNG4Q4uYsqsXCWSBy3detW5fFj4p5dO+mrbydTkvQV&#10;RZR3kpzRMFt1Sp6zFoVbbT9BlPfyimVp5rvvCv9SQHqNQZkzK8XGGYrtJzP+kmcyg+1ksLSXD5jF&#10;mXWZjZnlmFmEMXkLuL2VuVG9md1jyd58rDLysG4BHxM+pGjbxufswq/TcOMtcfXaLWrdbxw16/0N&#10;teo7jmp3Gi6+2SA2KhEyEUnIECQHZ7TYWsDvz/BpG8pboxt90mwAlWk50O0sUqcH/TZ7qWx5wsLp&#10;06dp//79dOjQIbcRS/TOZqTE+zdv3iwIcYFTfdeuXUI4MapTnUfFI4cP04H9B6jDgO9Fyh30q+hY&#10;seUgGj7BpnvSjfBQWtu0Hm3q0Io2dZTs1JrWt25Cc3LlcHkUBWFbWr40PWfhswTbyB0mbGke06Yc&#10;C/8NcSq7+PVLfo3/ggTcEHVNYhfAx/pHHtYt4OMNkoeONU6eumDXH4C4p6S5a4sh9/slmlP1DkNp&#10;zC+zaMHKrXT4xDkhcg8f2gyLDcQD7ty5I0TGEWGyFKPQ0FA6zKJy4cIFun37NkVERNDz5/G49UcE&#10;Xtvi0JSfxDK/SnQcITYAH5/+pzyaGWxLDhck5PfCQd5WmmH8gBvgL9sTa/CxJsnDugV8vL7y0LHG&#10;gSOnbYQJuaGR3B4xRMUb9BERuafO2pZoNuAdiIyMpPDwcDHiUQmRiRCkTSxG+BlidP36dXr6VL86&#10;5Y24e+IIzcmdXWSaVIlOTAzKnIWWli1Fzx7ck0eMHdj+vpamGPdILMKEWnSWwoQleizh5q7Wmf6b&#10;t8Y3N87a+dZNqDh37jxt2rTJRogsidERXk8cP8GjXF38rddjU4fWWg25PGrhiYkYLR2bZlvYQAfu&#10;M8vXh9LAb/+iZn2+pUY9x1LXrybS34ErWMBvyzeZwTY4RpqjEqmKNq3J/DNV4UbzUxZt+g/bVi35&#10;r9jBUpgeXblI65s3oTX169HaRg2j5Zq6dWlju1b09I45lYInhQlh+9v79aZVtWop22PNFVWr0KX1&#10;6+Sn9cIk/Eh+1an70F95aqCfi5sQ+TSC7hw9SOeWzKPDv0+i8DEjaMfnvWhbn660rW+3eGVIz89o&#10;x4Ce9PSu+5PJQaAPHTtDQUs20ne/B1K3Yb9SU+68Kv+JJ1jnsxFUvvkA+mrc3+hPslVEjx8/FoJj&#10;bwoHRzZECSOk6AQJZZJ27TtGM+asplG/zqJOg3+iRt3HUK2O6va4nXx9ZRr3pxnBq2SLNJj3yrno&#10;W8qSWRstPbQ/Wjp49AxVaDlQWwziL+WohaFs1UV4TYYybWiaVbsAfg6dpEnqkLJQ4x9TFWuylUWp&#10;Nf9cLmXhpo1YpDamKtR4nHyL67AUpvtnTlCwXxah2qhtHh39U6emeQVyU8R1815ajwrTi2e0vHJ5&#10;mvX++8r2WHNGqpR0KticnhbC9A4LE1bXUuSuTb/NULvWsK9o18gvWdgq0JycfjzfTytSUeB6kRw+&#10;IF26eOf0N16n3SO+1BlurMDHWR+yh/qO/p0K1+1JKQs11Dosd1bRaWNaeXIn+QsjScZKtGqTPrMN&#10;BMc0GrIm/g5n9tWrV+W79bh//yHNXbaZ2g74gXJU+UwkaRPnwfXhNc6urxYlyVSZ3i3ahM5aRIA/&#10;vXeblpT9RCzzq0THEYrRkqLktwk79xyh1B+3EH5UewtASLuDTdJfT9LHP3E/i2DmkWYpkLJog8b8&#10;mQ0pCzdslKpIk1X8s3/KIo3+fSd/w6wpCzfekapw47ryra6BTxglTA/OnaL5BfM5NMcNzpaNFn1c&#10;lCJumG8wH8ujwrS6Tg0KzOTYw/NPk5rOzDdHEUCY3uKRUlLuiJi6WePa9s20sW0LCsySUQgRVjdE&#10;Mng37/aOLZEWY1mlsvQ8mm9GRxHx+InYwvNxo36ULFdtsRKJzokMi/GyERpFKlkseo6cLFuo4caN&#10;G9GKElbWHj2yLdxw+epNGsOjIoiREFp+9tgREFNdOk+RDVbc4//m6otN7vlmFAvLBzyFy6185jER&#10;fXVZhTIiBEGFY6fOU5pSLYU4vs2iqGqbiUi2iGfwl1WRBLbFddIsBbh/LE5ZtGFpFrluEKIP8jRJ&#10;yZ8PT1WkYd+3ijYqz8K0QL7VNSQWYdqz/zglSV/JJt8Rpoh7vh0pdmH7p03LoyT3Bru5k3N4mB+Q&#10;Pg1dXGNbWcNZzOMRRMFa3bUhfS7vyGOF0WzGsm3p+k2U0Nfw4sULsay/hadq1qIEfxOW8PEeS7x4&#10;/oJ+/nueKAiANCM4bnxnnECoChZZqrXX19O4dWCPVhEle3blM3eEiFs6FagujPqYv3xKNOwrRDkm&#10;UTIRgclv5a9Pew/apP6tLwyzSZPk/L61PPJ7J2WRJp15xHQ+VeGmU1mMLrNY5XqvYON0LFY6IXMa&#10;iUWYzl28Ru0HjKfn3GlNgB9pa9cONOuD/2kdw0WnY5yQv01xTVu7d5Ktdw0ooNlx0ATRUREwat0p&#10;44sQDowm/g1aKVuq4cyZM0qHN/6G6R1W6ixx6OgZKt9iICXJXMWr9ktiJKIZ+0nZUoCn0C0aCxeB&#10;q6Ml7IlDgjlU7lVh9MSZYvqoapM9ivLq3D+qtEVIkxlsjyhcgGq9SVMVabT6rYKN8rIAdU1VtNGu&#10;d4o0KcpTuRNvF25cXf68QrNiF5FYhEmF0IF9adb7/1N+3tuI+41ihffPWHZs5wCjLVS7hzBabxgh&#10;mSgMgadalduwIVj4zeDEVsUsYfqGoE1rUVq2dgd9UKKZMCrVeeKNPFLByG3wOH0yjNNz/MWeNtXz&#10;doi5uJ+nTU3nFqv7+ZET5+htFD4o4HwufPih4F+ct0KfAphtsjts861CDQfw+2bD8f12kYYz8TcW&#10;o18hVPwlM5PZA39zGYlVmE7PC9Dm9W7ep+Qpoq2HpvwsW+88dvNUFknWIAAwFOuOGJ/EaOJNnj7s&#10;3n9MtlbDgYMHbXxLiGHauTPMJi4pcPEGejV3HeEjc3TKEldEm5Dx4o5Fufcnt67T4o+LidU01fN2&#10;hNjCggRzcEeo0KDbGCEuMe3ls0f4HQvX6alLA8w2iUC/d5IkKfeK8DMVabIsVaFGpZIUaP3W28Wa&#10;Fk9VtPFKzb80Mpk0Y9eQGIUJy+yLS5Vwy76kuCBWGcVwPcK1yrxYJk77CZyftbzOaEGMJgZ+p9/b&#10;de3adRtRwsgJYQF37+qzMMznb3WstMI3gtGX6hzxRW3kUY2Cl2yUrdWwe+SXwjfk6hQOvtDADGnp&#10;ymZzSIwlsGsBohTbkTEc4b/9t1geVQPbpRZ4WY7FqWjTYSmLNF3K/Wp5yqJNFjOH4O/i/7FBYhSm&#10;Y9P+1EZLis95G9EBA7gDXt5ku5LoCJBpIV+NrmKk5I2i9AqPJrJV6EC3bptXGbFVZOfOnUKELIUJ&#10;fqXTZ/R198P2HqW3CzYUDm5vuz7N4V2d6nQeKVur4Wb4TgrKmkkUClA98xiZB1O4NLT5s7byiHpg&#10;+1Tual3ckskVfrrM5drRbYt4P7bL+8wM0kwZI5O9VbI5ykAl1X53AxKbMCGvHIa/gR7IgeN2wuGd&#10;OjVt79tDtt55IGsBRiTeKEpi+ZxHEwGL9GWrT506bePwhkhhdQ4rbibcu/eQRbebiEPyxusTvp1C&#10;DYVvz4SXL57T2ib15X44F0dLLGjBfpnp1v5weVQ9Rk38TzxzVZucpgzhGGG9mv3y5Z/STD2DxCZM&#10;cB7jG8flb6s4JO7x/IJ56eElfYIxRzFz/lrRqWLKqBAfNK381Oo0XLZWw4MHD4QIqRze1gGUKLEN&#10;R77q+PFOXB+3bdTEmbK1Gk7M+lcEQ6qet2PMLeLswr76Qh5Rj2Mnz4tAYlcc3vaItD//K96Mzl0w&#10;33+2zWfM/NJU3Y/EJkwI/Q8QybnUn4uWcJTHIdGBj/5jW9/eEWBqlLl8e54qxX7JHCMb+CoQmOgu&#10;vsqdPSUbDzZXWwKrbSqHNzbvcn+Q79IimV/laaAqW4SzhHCr2ugy+XhJc9aiPNVR9cacleLxtcu0&#10;sFghCs7qeqVd8WVVKB89unxBHlWPht2/Fr4lCKPqWl2iHDV1HaovXc/PY7E0VfcjsQnTgZ/Hi28c&#10;1WeUZAFDIi9kGgzMmD7OOPN/7/H12uZsdhTfTPLXRhMudlAYGOKcTHmpXstbV2zlcAdfy1tPxNYM&#10;/3G6bK0GjIjUMUub6fJlfRnBWp+NECMuV1ecIGhiKwpPJbEo8Dq3SdVWV/gqfxkk47YtXLlVtlbD&#10;ziGf85cN9z0XHd6gWJ2d9JM8oh4LV4XwPanhkVAQ08qpPg5L2HwFaa7uRWITptBBfYXjUPUZG/Ko&#10;BfuXNrVvJco3X926Jc54ef16enhR/a0YE+DwRgS1K6mFRaBj9hrCuMq2GCgC9BZwh9+26xCFhh92&#10;C3fsPkzbdx2kp0/MKYKw/I+cSdYOb/weGrqTnlnkTgoJO0CvsGg6a4AQMWy3wYjiHf65TpeRNH5q&#10;MK3YGCbapGqrK9zO9yp8v77y7bUdW8Tugjk5c6j7mgNE31+O7UiPzGEHJjx4+JjyVu9KyXN7JmjW&#10;5MhHCIIl2EZ38Iv7nN4mJDZhCunZmadyaZWfsSY28IYNdVuuujgDlncx9FZ1MHuE8/j1AvU1vw+P&#10;RjaE7JFHixucOHFCOVrCtA7/s0T7gRPESEd1HfaI60M8EaZ/mJJYTyE9CYx6V9etIeKOXN5dwF+S&#10;/ulS07llC+VR9YAvSzi83TmFsyK+CJLxKHPN5l3yrBrYTltKk3UfEpswbWrXVq6IqD9nIr7ZgrNn&#10;o7tHEYXvO+B7RuVbDhQ+DlXnUhFGi9HVG/nr0eTp6o7vSdy7d0/4kVQpTfD3W7fM6V2uXr9FqT9p&#10;KRyyqmtREdeH3OoZyrSmlRt3yiPFHY7+NUWLWVL0M4eI1Vke5WPkrsLRE+fpHZ56O+vwhtA4uzCC&#10;Evxlmg3QrY5yn8M3x+vSbN2DxCZMW7p0dEyYsmfne1GAIq6pU2l4Kw4fP0spCzakN3jKoupYKmKk&#10;9AYL09I12+VR3AcEQyI7wM2bN+0S2QFUWSkhVJjePXtmnvL5L1rv1GhJy1JaW0xtcW+sgZgfTL0W&#10;rNjC3Cr8Qna5aiv5L1hLu/YelZ824+benWI0c2H1UjPXLKMzC4JoYdFCwl5U/cwRoi9io++dw/vl&#10;2fRo1ENzeL9dxPGQCUzZhd+Iqfq/PYqpftZqNGv+Wnl2DWyrn0uzdQ8SmzBtH9DToamclvIkB90/&#10;7fretPiAVonY8Wmc6Ghs6FP+c1vqdx0gOhs3bhTCY4/WfiUT8T8k/rcEEruJVSer67BHGN9bLLzb&#10;wlAV2wwkjBv50wyREuXVvHW1tCiCNdWEozxzFUrmV8PmWBCMOTmz0uw0H1JAxnR6ZkgrN4i76PDm&#10;z2F1ds+3o+TZ9Fi0epuYfjvrb8M9HPjNn9q0GMG3ivfYIwI389boSo8emTcOs61eY/5Pmm7skdiE&#10;ae+3Y7gDpVZ+xppYiTv46wT5Sd9Ah0E/io6q6lAqolPW6TxCftr9iE1dORHpfeqUPJKWAqVY/d4i&#10;T7vqWlTEtztKeVkCeagqtR5MSdJXoOR5tPxMmNJExzeZ8Nv96b9MHkUDdvWvrldTJPAT/cYi3COK&#10;Vv3KGWLb1JLSJZXZSjHaQ4Ap9rSprt0eMW3HdBjijGkgRsvOhl3gXvz091zZEg1srz9I0409Epsw&#10;nQqa7bAwYdQ0J4cf7Z/wHd0+tJ+e3rktUpc+e3DXI3weEbsc1S9eRNLHjfuLqYuqM1nzTfgleLSA&#10;bR2eQmyECY7vK1fM/ev8hav0QYnmDvtSUrDBYTuF5ebZl5EvqXX/750KzISPCobY/gvbL6l934+N&#10;ZcBkNGRRQz8+u0gvACYgCZ4rAaZJMlelCX/OkUch6vzVRCHgzuwzhLgh35VlnnC2VwRtZZXmGzsk&#10;NmG6fVAm5nJk2ZaH0RAnEV7A07rFnxSnpeVL0ZJyHmDZT2h5lXK0tnF9CundjQ5O+pGubFlPzx+p&#10;sxKqcOPGbS1MwEHHMBzkla1y7rgbsREmTPFu3zYnjdvCU6gUPMJJyYKquh5rwti+/OFf+WkN2FqB&#10;GCpMYVWfsaYQJZ7GFazZne7e0y/TX960lvtjes/sIjA5vDuoHd7mCG/HFwFAhBNglGU5DTt55pJI&#10;9+vssSDWKGpgCbZZkQIl1khswhT57CmtqlXV4eOYKPYn8TUHZc3qOWbJQkj8hcRhCAINzJSBlpYr&#10;Q/t+GCsKRcSEk2cv0TvcwRwdlsNwf5m2QH7aM4iNMMH5bVlYIGDhOuHvwdRKdT2WhM8FsViIvzLh&#10;+MkLItr8NScMUGQsYCHcY1VJ9zH3e3xRiX7kgQSDwX5+opTT3ROH5Rn1aNxzrPANOjPKwX2Dbyl4&#10;6SZ5FDOGfP+PEBrV5+wRQvZ/hRvT8VPmeDu2WaC4NGHXwQdJVMIEHP79V5r9oQ9kF+ChPPL1YKqw&#10;oGhBOjHLtqKrJbbvOSKW0eEzUXUkSwrD5WlciJUj191wVZggSigwgOooJsC/4+iKHAQlS4UOPMox&#10;C9uPf811yvgw1cX5Zi3Qr0Bxb6QtXdqLDdYuO7VjoIjwnqyO8F6yZrvTEd4iQDJ7DapklYzPhKs8&#10;JUtburW4b6rPqyj2O/KXW9sB4+VRNLDdrpYm7DoSozA9uXWDFpYo4jP5mECMptBZdw0fzDdDn7nR&#10;hDWbdtErues41GHxbfdhqZZ06aq5/JYnEBthQqiAZUK4n/6d77CwwM9WpunnOiNsKwIznVgYyFyF&#10;Boy1rdN2eOokza/kiUIVPPrCFqhVtasp0+ViCpa/pvMOb0S8p+DPbAlVhxwAP/wRzPfXOZ8Vjoug&#10;VUTOW4Jtt7o0Y9eQGIUJEGlN2dBjs0UgroncTLPef4/2fDdaXoUei1aGiAA4R6Y6+Gb0q9hBpA7x&#10;JNwpTN//7fiIBxVBanTUZy7A7/i76v2WFH4lHgkg84FlICFwddsmCsqWySEbcYVwGWDryrWdIfKM&#10;eoydNNtp8RCbcBUjG2tg1bNA7R4iR5byOApqW1VqUE2re822i60DyaUpO4/EIkx8rFtMXanR8NHD&#10;aNYH7/uWOMEZny41XVpvW5hw7ZZwSsGdypGpHIQpe6WOPiVMzoyYhDB10odBoEJJTMJkcnbnqdZF&#10;7Dm0BLIDLC4Fv1JGz0zhZMxS+Jhh8ox6wJfzf/yl44yPDMT7/49f4eQGbty4QwcOn6Ijx87qePL0&#10;RRoxYTol43uEjBKqY6mIEXqS7NV5irlNHN8EtreO0pSdB384sQgTxrBdtN/MCB/1ldgu4EvTukAe&#10;6qsyD+xwwseE96Uv24Zu3HJPnXt7iC8fE7agVGo9RH5SQ+Pe34hvd9X7QfhMMFp4v1hT2nfIHD8F&#10;IMHbxrbNRb/ylF8JCx+iPtwDvSCa0FhEeMPh7URSPAgtj7BMmRwe81SwRP0+IkwEK3GWfK9oU/ro&#10;4xbq48RArPCWaNCXLEvts82dY6aS5uwc+IOuC9MnECZd8qhf5WHdAj5eH3lodwjTOXlMm4z+p4Nn&#10;06KSRcW3FQQK9dtUx/QacvsCMqSzyfd8Qq7KvenAqhx8A2/x+/Yd8mxku6vCBEKc9Kty64UD15Gp&#10;KlLtIjr5SYRZvIeOnxbtiOt1FmvkDl++Hhvm9UDktScXTDASRqS4vRzei3k04kqEN8IrspRvH5Ua&#10;F9kUEC6BlVtExVsT/UJ1nJgodhDwvf070KZQ5lBhzM6CP+iaMPn50cIShXl4a17G5mP9LQ/rFvDx&#10;+slDu0OYLjBfk8e1cT5F3LxGByb+QMsqfirm+KIseNo0LAAZROoTOJ+DsjLx6mYGZ3MwrsqCs1On&#10;pl3DBsvWa0CwW8ZP2zq0wVXbilLdJq2tuxEbYcLnbt82z75Ddh3SKuk6YJxCnPl9R46bs39u2LZH&#10;7I5XfV6kQ8lazSbxPnBmfqDYBSC2KSmeReypTeF2jdCP8EyIcng7GDhrokks/pytRatfvHydR0Qt&#10;nVp5c4ZISohqMJbxXmxrCERLLQzaGfAHA7RDsDCdPUnzC+R1SJjEJtcCeejBeV1y+GB5WLeA2/a1&#10;PC49f3yfllcuJwxZ1R5rCmGapxOmi8y3cVz+NTn//Jv2Hz0QfX01ZCMdmvwzbe/fi9Y3b0yr6lSj&#10;ZZXLsmiVEcLlVlb6lBaXLsnihBimDA5PEyDQq3g699Kithqcl85EfuMbGFtYPInYCJN15DdSuzoT&#10;+Q2h+X3WEvlprcjBp80GiOu2nA6J+B5MdyboE9cBt/btFvFEiDNTPQd3EFO4peVL07P76incN5P9&#10;Rfssr80RiulVwz5R0yuke4FQObMvzlminWMnRY11BNjWnHfx8IeigmMiblyjhcWK8Ggo5p3QprQg&#10;tw/sk58WDdghD+sW8PGC5KHp8fUrWlpSHqmp2qMjQvnTp6XzK8ydko+FOYsuNQP/rQ3zvPYO+4h8&#10;8VQI1vPHDzzCp/fuiERi61s11RyrqmuyIp7RwqIFbQIvxaZMB/fKwSn6UckWdOnKDflp9yM2wiT2&#10;yp02502CgRWp14uSObhqhCV1pOggi7Cd7bsPU0q+boi3SZwQFoDNwdZAn1v66Sdi1OwpvxJW4QIy&#10;pacrm6xjpTScOH2R3uU2OpPmBdQc0jVo2bpQcZwd4YfpNb5vzmSdcIWv5uM+9XELumwRhsI29oSZ&#10;U5qdY+AP/CA/z0byUCi3Q98OqALKw1vLfTx8rIfMNPLQsQIf5y1m1Nfl9dCtPFriaVzOmP0/WFYP&#10;ypKRrmw1T1P4WLv5xSbTHv/9A/77KH7VliziEdh+srRcKTFlVF2XJcU+vpz8xXDI/MUA/DZzCY8U&#10;HA8ixKjCeluBOxHbqRxygFvCmewCYiTExjnHKtJ52bodwsGN0QP8LfW6jNI5bYEXTx5r5bs96OwG&#10;4bcKHzNUntUWTXt9Ix3e6mtU0ZRtsl5XLSMBRtWV2wwR98KToyVBFnvc1z6j9RMStq850uQcA3/A&#10;7MeJfE6r69dyyo9jneGRj7eCmU0e3iXw5yFKui3hB3763uFyytrepRx095g56IuPt0oe3i74PdWY&#10;k5k7mbbbueMAu4YO1oxBcV06Iio8cya6ERYmP6kBmRnf5KmOo05M4fDMX4+27tSnF3EXkPZkw4YN&#10;YlrmLJEuBfvlnjx5Io9GNGPuaiGmqmtREatsWcq3o2vX9Y/z2MkL1Lz3t1S93Vdil74lnj96KCK7&#10;p72WQvgZ8Tw8wf/+7x1aUb2iGBCogPxYSV3I4S0c2/nq0Z6D2jaa2QvWiXvm6P7A2BJ9KiXz0DF9&#10;/iu2qdLS1GIGv7mB/JxASM9uYq+W0hisKKYTPL2KuKlPpsbHxMhpKRM7ROvza0mmH/ND5nv8t5T8&#10;mgqvzHf55zTMAszazG+YR/jvUXj+8L7Y5OrISALEiiHiTZ7e1e18VtbB4r/XYU7it4zjV0SJYfT0&#10;O1OfST6OgEwG/o4US7AjTKjnX7rp5zyNcSyDJb6JkV8nc7m2ota9u4EkcRcvXqRLly65RHzWMpbp&#10;wqXropSQo34mEZfExl2+xUC6f18hALa7M+jR1YtiO8ixf/6gY/9O9RixNcreXjg4vAvUQoS345lI&#10;QbFNhEcsPUegSxPdf/CIclb5zC3FLx2laAOP8lDT0BJsU5ul2cUMfnN+ZtTjOfjrj2JFSmkM1kRF&#10;UBaxrT0/408qnrAF+BRPmajgeZN5nolVMrxeZz5g2j3AzqFfaDv8VW1QEE7kdU0b8ifNjmE+fH95&#10;yVHgv33E/1J7HOMJoYM+d+xaIUw8sr2x0zZV7Pg/54jOqeo0KgrjzVlLrOit2qQXOm9Ek15jhdio&#10;rkVJYSjVxRYV7Mr3BXw7JcCllCav8ugXPp5Ll6+L43yN1CguOM5jS4zyXuE+tWm73tXANtdQml/0&#10;4Pe+yW+O2h58eeNaCsyQTnR8pUEoCF/Tli7t6P4Z/Q7s2AK5j8KG89SGj+9Ue1Kn5nm7TYh8RXnJ&#10;UeC/Rb8rNo6BWmHYw4cRn+q6LAk/WrBfFrq5z7Ya64VL1+h9HlW85uCoAoQ44VsVZZp6jZwsEoh5&#10;K5avD9XimYo4PsUR4pu9Jn1Yorkwemxa9VYIhze311mHNwgRGve7tmZ06swles/F48SWws+VoyZV&#10;bD2YkAPLBLY5DBFflSYYPfjNS7WPkciUh3QOiK1RGYQ9BqRNSwsK5xc+p8sb14gVDZTjdhYvXz4X&#10;Ands2p8iPMA/TRrnAh5RBy59Wrq4RhfodZev8QN5uQL8ewX5vyg8vXuXnt2/H6d8eu8u3T99nM4u&#10;nkcrqlVy2L8XnD07zcufm+6dUid56zlishg1OePsxHsR/4NhOAyjQbfRNHnGItq0Y58oc3363BU6&#10;dfayx3n63GU6fPwcPbTIGWQJ7F8r3XSAUwUXQEwxYKS4PuSt6jjoR5oxd43IsHCUp7FxdX1IT3Ps&#10;1AUx7VahGSLUszrn8AbxxZK7Wucon1mbAeO14yjeGxfUYuWq0dxl+sUHtr0e0gyjB78xausHsL1/&#10;TyEIKoOIjljKx+eQPGth8SK0pn4t4bPaNfJLOvDz93T0zyl00n+WCHw08XRwEB2ZOpn2fj+Gdnze&#10;R6QpRSwVnIOubBMJzpqVFn9cTJeKlK9Pl4aB/5SC/6bz9sLpPC9/Phblj+OWH5cU14tI7kBcr4Mr&#10;QPjiWFLmExY39UwU37qxKRUNB6ZWELK6yFiAvVYf8BTh/ZLNPcoPSragN1k8itbtFRWtDJy/dF2X&#10;3EwUd+S2ORIFriKS6WHlCsQo8d1iTePm+vgcmOK0Y9FAxlFrYMXQ2ZQmoEkE4OgG1mzZLa4N1/k6&#10;P8tYk/sR+oTq3NERIRuF6vSgCIsIfLY9rIC/I83RPviNcExHlaLAiAejDmemTzry5+AYx7c/fFAO&#10;r2zw+/AZkbxddVwHKOq6264U9paXKsC/69I2Xtmyjq83TVQUdpwT1+vkvUZszfrmjeQVqDFswjRK&#10;kqlKrGuNwUiw0oPO6WkKwchaVeQcMmHH7kOUltswfc5q+RcNNToOE8bn7MjCmtr1qdvjTr7BRHVj&#10;jEYxzbKG5vDu7nRKExBfInDwY9oUEfGEKrccRG/kqUsfQgx5+hpbYgr8PxZvZ7Ncghi5T5mhj6hn&#10;GxwjzTF68BujNulgw+KaRnXZWNMrjcJbidieoGyZdbE9fF2PmRnkZZpEOGp55kXEI1pRg6dQiLpW&#10;HNNbCQFGYQUTkFj+xCm9X+j+/UeUr0ZXsaM+tsYbJ4QfiEXJMhod07k81bpQkrTlqWj93vT0qbmU&#10;0+FjZ0U9NUdTCcc3TVtEVNteAFcd3khoh8rEm3nKDeAeIRPB2fNX3MoTfExRDMJJ4cQ2IuRev2WR&#10;rYFtEAthUXZpF/wm3dfv5Q2rKQD7g3wlJQhPgVAXHtNQS/B1BcpLFODfdb3i4KSfaPaHHkom7yny&#10;6ApTPyxUmLDv8EnKVbEDXZCrMSYgtSzq6ceHA9RZogOnL91KFzU85hct4X7KIlrg3iSrgpxTUHWY&#10;/+/s1CeuKZbQs9cQ1VkiFVM4kXebr9HZ5ySc+jyFa9X/e3kkz2Le8s3ifE5NoXHt/IyGyQwHJrAt&#10;xry3lt/3Cr9Rt8Sz4/Pe2o5qD0a+uouIcZpfKB89vGAO6uLrAYrJS4Qo6WK24HSem1ebdqqO6a2E&#10;L2pZxbI82jPH5UwLXklJ/leKqrX7ip5ZjCqAP2YtEUbt6s7xuKAYTfBoCQGUJmBpHzmlTfmHsPkU&#10;U4oz/O1tia5f/SIiuK2P6U3EVA75xu1lc2je5zth8M6ObHFc+BIt8257EpgqVmg1SEwdVe2xR0wB&#10;3yvWhE6fvSyPJOzzObOgNE/74DdVlZ8RwB6uFdUqkn/atF4tTpjCISr89Nyo/cgCfD1B8tIgvAjq&#10;1O043tK5HQknvw8IryVn8ZfFkb8my6vQULvTcJG9Et9M/cb8Lv9qBvLx4H/eKE5iNOFXnWpZJXbT&#10;KsyajVULlqxONfla+eHKd3E/ffKM6ncdLa7P+tjeQpRMGmlV384EhD8k5dGUK6M+hAcM/u5veSQN&#10;3M+PMRHgvNwNXMbULaut3bKbkueo5VR7xTPmLx6UirIEH3uJNNHowe/VjbfunTpGi0oWIX8U9PNC&#10;A0Y8z+wP3repVMoXjAxomeVlQXR1eUXPL13AgpvadQd/fJDvP8qbr6heSbeNYd+hE2JbCXwN6Cww&#10;5qmzoyJAojBsAosTj5wwXXD2m9mTxLcpvvWxZG+CvQqzJj/NqIkz5Ts1oIglwhswcnIkUV5cEUv1&#10;SFpXsHYPevzYNvwB7cb/XHF4Y+qLoNjrN/S13Zh+stu7DXxM3U4I7C/E6qEzoQjYQIytMuH7j8uj&#10;aOBjV5CnsQ9+UyqmueYN4+7xwyI9B3w4XmPIbKRIzzLrw/dp90jb2mh8DZ3kJUFsC/HvUbs0MRLE&#10;FhdHY4a8gny9WDWckz0r3QjXR3u37D9OGLGpA0B4Xs9Tl9bxN5s14KN5jf+HSG/LThOfxLf+D39E&#10;JZIQq1Nw2tszVoz6MMLA9NUSz549p57DJ4nYHSSKwwhL9fm4JNqanO81RhkqfPdboLh+1WdjIgQa&#10;PjZLcD//XnZ7t4KPq4v7Q/EBZCtwdgSOfoovEEvwsUPlaaIHvzcXv1mXCwP74bZ07UhIQ4vEaUrj&#10;iUNixTAwc0Y6NMUmISUu9A95KQL8+2b5L4E9Y0eKxFyq43olWZSwaohI7wsr9SOhFRtCuePrk59h&#10;NJScO03qj1vQwaPmtCEmYJuAWK3jqY8YPVl0nLgkzgtfRclGfXWrbaN/mRmtseJzaHeK3HUoUJHo&#10;7t+glWJbBqYO8Tl1FdMXFo9uQ3+RLdPj1FnXI7Oxhw4pYJ5Y3Dfu53C+vSu7vdvBx9d9E4iKxjw6&#10;V7XPHtFPkaxv9aZd8iga+Ngt5GmiB7+xGPOa/FwUTgXPEqk5YNhixBHHIygEXaK6ycqaVURCN2tw&#10;m1H7OKo6A//eUfuPBiT+CvbLLDMQqM/hTUTQKhYgFpcuISrzWuLqtVuUrUJ7EfFrLS7CH8MdIE+1&#10;zuJ91kARAsQ5vSfTf8THkjtio/Ctu82ith02EiMEIKZ4GRg9DBorXT/9ZVtCG3FCbQf8QK/yvUEg&#10;pivBgbElMhtkLt+Op1rmasKWaN7X5PB2bmQnpus8jVrC011LcF/vJru9RyA1Icq5d/jYGUqJ+DYn&#10;723SHLVE5P5ziwo0fNgTzDfkqaIHvxE7/m22Pz+9f5uO/vWbcIxj2RrBkWKa4YnQglyacQak4/Ok&#10;TS2StWPXN/LlWIPbOptfLEUJ2Qyi1s9fvoykdc0a8LG82JnP1ytK+GTMKMQf2052j/rKJoPDo0eP&#10;qULLgWJobK9jC3FioyzXfAA9skrtYcLx0xeo39d/UNpSrcQUCIYOg7f27bidGE1krkr9req2CT8R&#10;tzkmHxiuDT4WOPx/tKjDb42toftFepN3CmujF0xhxQqZh69PiAeLTtAS2y9PYAUc3tx2V+4zRKn2&#10;Z/qFAu7nCGJyvVySg+Dz6FaYeo2cIkamzoy6tRXYajRz3hp5FA187AHyNDGD3/weU58rUwIF+S6u&#10;XUGhA/uxYHxKQTzV8E/zkVjpwtQDS/jwA0Gw4KQWoyvVCIv/hv1wWlZMPyFyKPqH9B+IQF9QpABt&#10;7tSWziwIpmd2avlzG0fLJkeB/6YrXH/4j0k0/a03hQPZ24h7hmmyiLjPnZNW161JB34ZL/KwW+PG&#10;zTtUBYm/HBlGy+lEw+5j6MVzfTI0S1y+coOm+i+j+l1HUYZP24hvexwfnQ7iB8ESZGNyCzNWouyV&#10;OtHdu+b80PNXbBHnikk0hODy9BWZHZGk3xFgU/L3fwSJyimIhsZUSAixFGO3XhuYtjw14HuuAspC&#10;IeAQ74k6tzVxz3H/WaR15Ok3/Gu79x2TR9PAfb2G7PYeBZ8nJzNqf8m5i9dECXU8T5u2Rsd05fk5&#10;tKArFqN5Pu4N5v/kqRwDf6AVU+9Ot8DzRw/o5p4wOv7fP7RzcH+RK3tZ+dI0v1B+MQIIyppJVIEI&#10;yJBWjLAQuSwS/qdDwv+0hAIASNWLYgiI0dnYtiXt+WYUnV+2MNq6/dym/cxqsplR4L+VlW8RQPt2&#10;fNGLNrZrIZKAbfYWdm5HW7t3orChA+nQb7/SuaUL6N5JdDp1Fpgtofsob/Wu4uGqjFZF8Q3FHbrz&#10;l7b+OBWuXb/N5zlAf85eSsN//k9kjWzH06Jmvb6h+l1GUYOuo2PJUVS9zZe0cqM5xQoi1xHhndyB&#10;fOUwWNTEC92jS9sVhaf37+r2SloDucPh48BCwKDv/6H2X0wQe9dQHgnCrG6z46zXZSTV7zxS+JBU&#10;WL5uB1Vv+2XUea3Z9vMfqPuwX8VoEqNZS3bjvyMuzRLc11fIbh8n4PPp0lPOWrBOxJJZtzV6TqXP&#10;hvxMO62eIR97vDyN4+APYcXuc6atR1WBZw/v0sNLF+j2wf10det6urBqCZ1btoBOzwmiU/7+gmcW&#10;zKVzyxfS5Y2rhf8H70eK2ZjAbUA+p0FMm3kp/xvBoqgEGgX+Xf7km0CFi35jfhNR3NhV75JfgsVp&#10;wDe2Ja+9AaNYAGOKQxKpcrNU4anpF+J+qPDw0jlaUaMyLS5Vgk7M/CdagUoI4H4NR00h2fXjBHzO&#10;dMyYjdQF8HHhc8gqT+Uc+MMQqLbMlcxH2iHjBny+Hcy+TLtDPv7fQPl2nwZyNYftPSrEJG1pzQcE&#10;h7GrMUhCnHhaN8Jqa0B8A/FL0WVCgP9CZDvgtncYOIEePzan2rXE3aMHaWm50iIgOChLZjEyX/Lp&#10;J7T3uzF0MzyMIp+pP+fL4L6uzMzqafB5v5FNcDv42P7yNK6Dj5OVD9SBOYN5mOnWp8/HQ8bLDczh&#10;zOLytHbB7ykgP+pTQG6eazzfPnz8LAUv2UiDx/1FnzTuJ1KAQJDctWqG5XMY+PcymZg3AFOfJH7q&#10;7RgYGSbPU1fEAn03RR/ZbwlUmVlYtACJjecWCxvwc8JlEOyXlVbySAq1+E4Fz6abe3fRo8vnHRqd&#10;R4eXkc7nHHMXuK+jJFla2fXjFHze/zHN+0vcDHka94CPl4wbm41ZhdmbiQoswcyN/PNuJkLlTzGv&#10;MZFSF86uS0wsFcJXtIU5l/kDswd/rgy/fiQP7xD4/YWZPZmd4okdmTi/eSeqRGTkSxo3eTZVavEF&#10;Ne4+hup1HklV2g6hCq0HUdGGfShT2baiSKNwfmarRklz1/ZIHA5GXfBRjf8Dj8Z9OHPuCvUd/ZtY&#10;LcSevZiIQgB4RToQew5v3As4qxessJ+C/dzieTQnlx+J0ld2VluxsIJQEywyYHUXQrWgaEFaXrEs&#10;ra5Tm9Y2bkgb2janDW2aOUZ+78raVejYdNvtPwA//zBmS5B/Rd77BlZsyH+vzK9lmeXsEH0Zqa+V&#10;5M87X0jSjeA2pLduk5sY8/45d4Jv5KtMpPLFSh8U93/8+zvM15nJ5NsSBPjaqjJttpEfPXmeUn/S&#10;UluR4VGAYK5alCx3HTEqghB5eikbFFMjFr8JU2MvToeOnaHeo6bQBywgYhXPdF2OkK9ddb2aP6kq&#10;FanbUxzfHrDSGpgxnVaowokQELEC7KetAEPQsIqMHFeOEO+dkSqV2BqEWozW4OeOXPbpZVcwYMC7&#10;wJ2zu+yrOuw/fIo+KtFcC4x00ontTmriVN0lccL2jzWbd1PLfuPobYgITzddiWC2JqZzCK6EKCFA&#10;EoGgKkQ+f8rTskEixEJUjo6ruDQ+D8I7llUoTY+v2c5k+Jk/YpaQXcCAAe8Ed9KogqKWQB19+I9S&#10;5KvnVHCauymmdSwqoyaqd75b4vnTZ7Rr3zEa8+ssKlqvNyXDiMfPfVHVEGlkeHw9b12a+M98eVZb&#10;RNy8RhvbthAR8SI+TiUgniCLEkZXiKu7e0y3ndQSTeSjN2DAu8HipAxNDly8QewbsrcaFVcUBQh4&#10;hDJ0vC4eNQqrN4ZRk55fsxj1ojekMx5TT3dOOVMiMpungTkqd6KN2/fKM9vi1v5wEcw7O7UDRUHd&#10;SRYlbXeDn6gKrQI/5y/kIzdgwPvBffZ17rTK3jx5+kJh6BAHlcHGFd/Cal3mKtRrxCQRpmAJFDbI&#10;j02/acoTUquoPu8qMUpCIjgIY5OeY5X7+kxA5P+8vDltVt7igiipFZglA11YvUy2Rg9+vhPl4zZg&#10;wHfAHRf79pS1ljCNgmHGdx4hUxBm6/7j6EmEPurj/r2HVKvDMPF/RJKrPu8KsbUEU9ofFRtxTUAM&#10;4d7vRovtOkFZs8a9KGXPLtJMnwrS54AygZ/rXPmYDRjwPXAHxj4j/W5cCaxqCaPnKY3KgOOKWiK2&#10;KlSz41C6Y1E+CUBSs2a9v3VLMjZ8HmJcsFZ3UdfNHhBrhOV5bGhGplKVcHiSIjtq6g/pyFSt5LY1&#10;+HluZjq2K96AAW8Fd+JPmLbR8i9fij1SMFZ3jkhcJfw9JRv2EdUxLIFpHlL34v+YgjkbhW4KmER8&#10;EvaD2Vt1A1BGDMVXEcGtEg1PEyEFSLGz/0d9DX4T+DlCUd+Xj9aAAd8Gd+i6TJuQYVSYbdjdS3JX&#10;IyuBX3Xyq9jBZic78Mu/C+jVPHUoWe7aQmyUx7CiiE3KWo3SlWljNx0IgGSj+38aR4FZMmo5v+J4&#10;6gYi2wVGSkg5owI/P8QqZZGP1ICBhAHu1O1kH9cBeaHrdBouplMq445LQnAQBPl+sSbK9CKrNoaJ&#10;UtsI1FR93kQcJ0XeekKU4ODG7n57uH/mJG1o1VSbuqEQaDyIEnJizfrgfQod3F+2Sg9+dkiyHacb&#10;Zw0YiDNwB9eVZjcBKUBEEjie1qkMPS5pmnql4JGRdU03ACJTo8NQMcpDPJP11M40SkKa378DlstP&#10;qXF6rr+IEUJFZqVgxAVZlBAftePznjxttc1fxc8Mu9/LyEdowEDCBHd0fSpCibt372vilJXFyUk/&#10;jrsZFY3Nbek7egpFWqREBeB3GvnTDCFeCJCEmIEoCIDI8obdxihLYpuAgMnt/XuI3FyIFYqXUZIk&#10;RGl73+72RAl10GrKR2fAQMIGd/bvZN/X4Q6LU7kWX0hxir+tKyaKlTQeGaGG3RWLarkmYGqHrJQY&#10;6YHYlGxZwFKFCyuXiNQkqMADv45KLOKKEKXNndqJ7S7W4GcUyWwmH5kBA4kD3OmnSBvQAUv25SFO&#10;XjCtMxFTs5xVPqMdu223ZSD7Zcs+34kVRqTrtYfH1y7xdKkXIWd8fDm4oyh8ShClNvQiQp1ejJ9P&#10;B/moDBhIXLArTjxyEuLkBdM60OQUT1mwgUi/6yxOBc2iRR8XE3mSsCSvFIu4InxKH31IIT07Kwtc&#10;APxcuspHZMBA4gQbgXLD2p27D6hCC+9wiIMQJ6RpwYpc5yE/0b175qIC9nD7QDhtbNtc5ENChsl4&#10;HSWBPHVEufXt/Xqw+NhN+NZFPhoDBhIv2BCSsjihDJUNMK0T1VG8aFpnStdbtG5P2r1fueOGIm5c&#10;ofCvh/PoKJtIe4tRilIo4pAiTukjFiWsvpmLNFvDECUDBkxgg4A4zdJsQ4+oOCdvCMI0EcGYOWrS&#10;24Ua0lSe2nHbRVsjnz2l4zP+5mlbUW3aFl9xSVbE9BGl5XeNGMKtVBepMKZvBgwowLYBcVLmbY2I&#10;wJ61b1icKrs19UhsKPxO2WtS9ood6KncABxx7RILQQ5CjUCVQMQHUUoMPqU93yijNAT4vnu0oq0B&#10;Az4Pe+KE7SudBv8oRk7xnZXARARiFq7TwyxM1y/TohJFKdgvm1Ik4pR5tIrO8G8dmKjM3SdgiJIB&#10;Aw6CjeVXaTc2+OKbqcLHI8o6KcQiLum1wsTTx+CsWUXB1WP//iHaZg2+x0BbecsNGDDgCNholEGY&#10;wLeT/cWGW+Tcdna3vzvplcLEooTqKMF+menMfHXJKk2TXraUt9qAAQPOgI3nS2lLNoDTGVtCsA0E&#10;/h6VcHiaXidMLEqoajIvXy66tEEdgc739AnTiOg2YCA2YCPqKW3KBgtXbhUVbZPmcr6EuDvoVcLE&#10;ooTQhMWlS4jilirwvURFk9ry1howYCA2YGNqxXwm7UsHZIPM+GkbkYgtrqd1NsJ04wotKlksXoQJ&#10;K2+ralWlBxfUNen4/iF1SXl5Sw0YMOAOsGFVZ8O6K6zMCidOX6Di9XvHeSCmtTA9vHSWFhYpyMLk&#10;pxQPTxDlnLTNuG3o6V11YQO+dxf5pai8lQYMGHAn2MCKSyOzwZ0796hulxEinMATZcZVtBam+6eO&#10;0vz8ubXASoWIuJVYeUM4QOqPROCkKm0JwPfrMDOHvIUGDBjwBNjIsjGVhdhevoikz79Gfm6tSq6n&#10;p3Y2wnT6GM0vkMfzwiRX3oIyZ6Sj/yjDvgT4PoXwS7zW+zdgINGADe495irN/GyB2nWv5a0rilR6&#10;0ikeL8KElbd06Wh+oXx0cY39DJl8f5B+M6W8ZQYMGIgLsNGlYOP7W1ihAqs27qT0pVuLeCeVqLiD&#10;cS5MSFmS+kNaUb0S3TlqvwQU3xekk0kqb5UBAwbiGmyEwzRztAUq6pZq3F84xZEVQCUusWGcCVOe&#10;XOKYyA4Q0vMzenoPC2xq8P0YJG+NAQMG4hNsjM2ZylSMjx5F0GdDfhLipPmd3De1ixNhkv6kwEzp&#10;6eAv48V5VODrf8hsKm+JAQMGvAFslB8zT0k7tcGkaQvoDSR6c2MwZlwIE4ImFxQrSBdX28+cietm&#10;lpS3woABA94ENs60TLtO8a07D4jc3UjZ647qv54UJlGq+8MPaF3T+nT/zAlxfBVwvbhueQsMGDDg&#10;jWBbTcaG+otmtra4duM2Nek1VpvauVDy25IeESY5dUPRgvAxwyjyWYQ4tgp8ncjCkExeugEDBrwd&#10;bLQdmA81E7bFhD+D6c389USRAVfFyRPC5J8mNS0sVojOL7MttmkCrovZUV6qAQMGfAlsvIgUPyDt&#10;2QYhYQeoUO3u2qqdC8nn3CZMMoob+902tmlGD86dFsdTga9nL7OYvEQDBgz4ItiW32FDnqmZtS3u&#10;339IXYdOFJuAk+dxLiDTPcKUmwLSp6fg7Fnp0JSJrDyR4lgq8HVMY6aSl2bAgAFfBxt0T6Zdh03w&#10;ko1aloKs1RzOKx4rYUJsEvJxf/gBraxVlW7s3iGOoQK3+x6zk7wUAwYMJCSwcZdk7pP2boOLl69T&#10;k55fi9pxjiSgc12YtIRuQVky0Z6xI+j5I/s16ri9m5h55CUYMGAgIYJtPSUb+lTN7NX4N2gFpS3V&#10;UoyeoosYd1qY8miZB+BLwraSqyGbxOdU4DZGMr/mH1+RTTdgwEBCBxs9osWvajJgi9PnLmslo/yq&#10;S99T7IUpIH06Cs6WmUdJI3mUdF98RgVuF7InlJFNNWDAQGICC0Am5iJNDtQIWLSOslXoIFburCuz&#10;OCRMWHHLllVsvl3TsDZdC90q3msP3J7xzLdkEw0YMJBYwULQnTVBmR0TuHHzDvUZPUWkUkGRS1PU&#10;eEzChAq4/qlTixQlR6ZOosjnT8X7VOA27GdWlE0yYMCAASFOuZnLpE4ogS0tFVoNEr4nTO+iEyaE&#10;AARmykDb+/WgB+fsbuGDIAETmMYoyYABA2qwQHRj3pC6YYvIl8I5nqNyJ0qSphzlqdaZnlkIU7Bf&#10;Fpr1wfu0tlEdurJ5vfi7PfB5djLLylMbMGDAgH2wWMD35C/1Q4nbt+/R0PH/Urmmn9Ojh1rGlbvH&#10;DtLKGhXppP8MFp0X4m8q8LGxpWQo//iqPKUBAwYMOAYWj3pM+6kiGbfv3KNnz7RCAM8fPaTnj+3H&#10;JAF8vEXMfPIUBgwYMOA8WEveZCEZzrS/vu8A+POoVmIkcjNgwID7wKKSg2l3z5098GduMlHq3CgM&#10;YMCAAc+ABaY8C43dZHQm8HueMSczM8mPGjBgwIBnwYJTm7lO6pAO/PelzCLyrQYMGDAQt2ABgoN8&#10;mxQk+JEay38ZMOAgkiT5fxSsVbAAn4OqAAAAAElFTkSuQmCC"/>
  <p:tag name="ISPRING_PRESENTERDATA_0" val="UXVlc3Rpb25zPyBQbGVhc2UgY2FsbCBvciBlbWFpbCB1cyE=|VVNDQ0EgRWR1Y2F0aW9uIGFuZCBUcmFpbmluZyBEZXBhcnRtZW50|c3VwcG9ydEB1c2NjYWluc3RydWN0b3JzLmNvbQ==||e0Y0QkRCQThGLTRBMDUtNDYxMS1BRDkyLThGMkFCRkRDMzU1Mn0=||SVNQUklOR19QUkVTRU5URVJfUEhPVE9fMA==|MQ==||SVNQUklOR19QUkVTRU5URVJfUEhPVE9fMA==|ODc3LTU3Ny00ODAw"/>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95.93"/>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44165420-427D-47F4-B3DE-D47E45E58DEE}"/>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71.54"/>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FD8C0E8D-B90A-43F5-A9A1-A669DAD9693D}"/>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0B5631B8-3433-4835-B258-ABE4689AAE33}"/>
  <p:tag name="GENSWF_ADVANCE_TIME" val="122.255"/>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7.64"/>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35A2F3F6-2D54-46AC-9E46-EFCECD18DC0C}"/>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2.26"/>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8498A8CA-2960-47BE-BEE3-9FADB8BBF135}"/>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5.37"/>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3D86E490-B5EF-48A3-9808-72E55E5932E4}"/>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5012764C-5B93-45D1-8378-DA54EAF6020E}"/>
  <p:tag name="GENSWF_ADVANCE_TIME" val="19.353"/>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4944FEAA-5828-4317-819C-FBF07D022653}"/>
  <p:tag name="GENSWF_ADVANCE_TIME" val="11.812"/>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4.26"/>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6430B001-DA67-46DD-B3CF-107656DC68C9}"/>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5785DF4B-6E21-427C-BB1D-89EE2E67FB2E}"/>
  <p:tag name="GENSWF_ADVANCE_TIME" val="60.394"/>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1E1B8453-AB9E-4A94-A298-B4BECED5F4D1}"/>
  <p:tag name="GENSWF_ADVANCE_TIME" val="0.001"/>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1.78"/>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27C3BAAA-1D99-466E-B85C-7F9FA13A882D}"/>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2.85"/>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629B7FDE-433E-4303-BD03-E1EA9022B192}"/>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7.72"/>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4D6B176C-A32B-4C67-AEAD-A85B3F474D02}"/>
</p:tagLst>
</file>

<file path=ppt/tags/tag2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9.42"/>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BE5E82E6-9C10-47AB-A817-3D9BBCCD0998}"/>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6.82"/>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07536AA0-F963-4E2C-B804-123633306E03}"/>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0&lt;/action&gt;&lt;/nextAction&gt;&lt;prevAction&gt;&lt;action&gt;2&lt;/action&gt;&lt;slide&gt;497&lt;/slide&gt;&lt;/prevAction&gt;&lt;lock&gt;0&lt;/lock&gt;&lt;/BranchingProperties&gt;&#10;"/>
  <p:tag name="ISPRING_SLIDE_ID" val="{98DB275D-811B-4559-B300-D29A15D2D47F}"/>
  <p:tag name="GENSWF_ADVANCE_TIME" val="177.811"/>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NoSidebar"/>
  <p:tag name="ISPRING_SLIDE_ID" val="{0F5971F9-8382-4471-812A-B6FA0485D627}"/>
  <p:tag name="GENSWF_ADVANCE_TIME" val="0.001"/>
</p:tagLst>
</file>

<file path=ppt/tags/tag2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87.29"/>
  <p:tag name="ISPRING_SLIDE_INDENT_LEVEL" val="0"/>
  <p:tag name="ISPRING_PLAYER_LAYOUT_TYPE" val="Full"/>
  <p:tag name="ISPRING_SLIDE_ID" val="{D51C0F8E-8563-44B9-B526-2F2FB64BAD7F}"/>
</p:tagLst>
</file>

<file path=ppt/tags/tag2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NoSidebar"/>
  <p:tag name="ISPRING_SLIDE_ID" val="{A4454A5A-1D69-466F-9693-1A5568C38576}"/>
  <p:tag name="GENSWF_ADVANCE_TIME" val="0.001"/>
</p:tagLst>
</file>

<file path=ppt/tags/tag29.xml><?xml version="1.0" encoding="utf-8"?>
<p:tagLst xmlns:a="http://schemas.openxmlformats.org/drawingml/2006/main" xmlns:r="http://schemas.openxmlformats.org/officeDocument/2006/relationships" xmlns:p="http://schemas.openxmlformats.org/presentationml/2006/main">
  <p:tag name="GENSWF_ADVANCE_TIME" val="63.03"/>
  <p:tag name="ISPRING_CUSTOM_TIMING_USED" val="1"/>
  <p:tag name="ISPRING_SLIDE_INDENT_LEVEL" val="0"/>
  <p:tag name="ISPRING_PLAYER_LAYOUT_TYPE" val="Full"/>
  <p:tag name="ISPRING_SLIDE_ID" val="{B0DB17CB-F320-461A-9C9D-CBA4D1C46536}"/>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53157471-A8C1-4E1C-8C78-C39ABF297020}"/>
  <p:tag name="GENSWF_ADVANCE_TIME" val="175"/>
</p:tagLst>
</file>

<file path=ppt/tags/tag3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69.94"/>
  <p:tag name="ISPRING_SLIDE_INDENT_LEVEL" val="0"/>
  <p:tag name="ISPRING_PLAYER_LAYOUT_TYPE" val="Full"/>
  <p:tag name="ISPRING_SLIDE_ID" val="{17707678-D4B0-40FC-8134-946FC72D3033}"/>
</p:tagLst>
</file>

<file path=ppt/tags/tag31.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0&lt;/action&gt;&lt;/nextAction&gt;&lt;prevAction&gt;&lt;action&gt;2&lt;/action&gt;&lt;slide&gt;436&lt;/slide&gt;&lt;/prevAction&gt;&lt;lock&gt;0&lt;/lock&gt;&lt;/BranchingProperties&gt;&#10;"/>
  <p:tag name="ISPRING_CUSTOM_TIMING_USED" val="1"/>
  <p:tag name="GENSWF_ADVANCE_TIME" val="24.69"/>
  <p:tag name="ISPRING_SLIDE_INDENT_LEVEL" val="0"/>
  <p:tag name="ISPRING_PLAYER_LAYOUT_TYPE" val="Full"/>
  <p:tag name="ISPRING_SLIDE_ID" val="{06FB0C62-C5C9-4E4B-82EB-7BD6EE836E48}"/>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2&lt;/action&gt;&lt;slide&gt;497&lt;/slide&gt;&lt;/nextAction&gt;&lt;prevAction&gt;&lt;action&gt;0&lt;/action&gt;&lt;/prevAction&gt;&lt;lock&gt;0&lt;/lock&gt;&lt;/BranchingProperties&gt;&#10;"/>
  <p:tag name="ISPRING_SLIDE_ID" val="{4D29E034-E189-4643-8414-B6842DA1B5D5}"/>
  <p:tag name="GENSWF_ADVANCE_TIME" val="42.342"/>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C5DD54C3-74C7-469B-B3D6-1774BC06A2CC}"/>
  <p:tag name="GENSWF_ADVANCE_TIME" val="20.721"/>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60.83"/>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818A0265-943A-4175-A6AA-53BBAB5E3A04}"/>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08593824-E1B5-4656-BBFB-314FD9F66A97}"/>
  <p:tag name="GENSWF_ADVANCE_TIME" val="145.112"/>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2&lt;/action&gt;&lt;slide&gt;471&lt;/slide&gt;&lt;/nextAction&gt;&lt;prevAction&gt;&lt;action&gt;2&lt;/action&gt;&lt;slide&gt;498&lt;/slide&gt;&lt;/prevAction&gt;&lt;lock&gt;0&lt;/lock&gt;&lt;/BranchingProperties&gt;&#10;"/>
  <p:tag name="ISPRING_SLIDE_ID" val="{8EF529BC-345D-4025-A388-4C1B282C0538}"/>
  <p:tag name="GENSWF_ADVANCE_TIME" val="137.504"/>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02.54"/>
  <p:tag name="ISPRING_SLIDE_INDENT_LEVEL" val="0"/>
  <p:tag name="ISPRING_PLAYER_LAYOUT_TYPE" val="Full"/>
  <p:tag name="ISPRING_SLIDE_BRANCHING_PROPERTIES" val="&lt;BranchingProperties&gt;&lt;nextAction&gt;&lt;action&gt;0&lt;/action&gt;&lt;/nextAction&gt;&lt;prevAction&gt;&lt;action&gt;0&lt;/action&gt;&lt;/prevAction&gt;&lt;lock&gt;0&lt;/lock&gt;&lt;/BranchingProperties&gt;&#10;"/>
  <p:tag name="ISPRING_SLIDE_ID" val="{2042B605-BCD9-4E3D-BE80-CB4BD750A8AB}"/>
</p:tagLst>
</file>

<file path=ppt/theme/theme1.xml><?xml version="1.0" encoding="utf-8"?>
<a:theme xmlns:a="http://schemas.openxmlformats.org/drawingml/2006/main" name="Office Theme">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10334</TotalTime>
  <Pages>0</Pages>
  <Words>6422</Words>
  <Characters>0</Characters>
  <Application>Microsoft Macintosh PowerPoint</Application>
  <PresentationFormat>On-screen Show (4:3)</PresentationFormat>
  <Lines>0</Lines>
  <Paragraphs>578</Paragraphs>
  <Slides>31</Slides>
  <Notes>30</Notes>
  <HiddenSlides>19</HiddenSlides>
  <MMClips>1</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31</vt:i4>
      </vt:variant>
    </vt:vector>
  </HeadingPairs>
  <TitlesOfParts>
    <vt:vector size="47" baseType="lpstr">
      <vt:lpstr>Arial Bold</vt:lpstr>
      <vt:lpstr>Arial Italic</vt:lpstr>
      <vt:lpstr>Arial Narrow Bold</vt:lpstr>
      <vt:lpstr>Calibri</vt:lpstr>
      <vt:lpstr>Gill Sans</vt:lpstr>
      <vt:lpstr>Goudy Old Style</vt:lpstr>
      <vt:lpstr>Helvetica</vt:lpstr>
      <vt:lpstr>Helvetica Neue</vt:lpstr>
      <vt:lpstr>Helvetica Neue Bold Condensed</vt:lpstr>
      <vt:lpstr>ＭＳ Ｐゴシック</vt:lpstr>
      <vt:lpstr>Palatino Linotype</vt:lpstr>
      <vt:lpstr>Palatino-Roman</vt:lpstr>
      <vt:lpstr>Wingdings</vt:lpstr>
      <vt:lpstr>ヒラギノ角ゴ ProN W3</vt:lpstr>
      <vt:lpstr>Arial</vt:lpstr>
      <vt:lpstr>Office Theme</vt:lpstr>
      <vt:lpstr>Lesson Four: The Legal Use of Force</vt:lpstr>
      <vt:lpstr>PowerPoint Presentation</vt:lpstr>
      <vt:lpstr>Reasonable Force and Deadly Force</vt:lpstr>
      <vt:lpstr>PowerPoint Presentation</vt:lpstr>
      <vt:lpstr>PowerPoint Presentation</vt:lpstr>
      <vt:lpstr>PowerPoint Presentation</vt:lpstr>
      <vt:lpstr>Where Does Deadly Force Begin?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will the Prosecutor Evaluate a Case?</vt:lpstr>
      <vt:lpstr>Selling Your Story to a Jury</vt:lpstr>
      <vt:lpstr>Using Deadly Force to Defend Your Home</vt:lpstr>
      <vt:lpstr>Our Home as our Castle</vt:lpstr>
      <vt:lpstr>Using Force to Defend Property</vt:lpstr>
      <vt:lpstr>Using Force to Defend Property</vt:lpstr>
      <vt:lpstr>PowerPoint Presentation</vt:lpstr>
      <vt:lpstr>PowerPoint Presentation</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 The Legal Use of Force</dc:title>
  <dc:subject/>
  <dc:creator>Michael Martin</dc:creator>
  <cp:keywords/>
  <dc:description/>
  <cp:lastModifiedBy>Michael Martin</cp:lastModifiedBy>
  <cp:revision>436</cp:revision>
  <dcterms:modified xsi:type="dcterms:W3CDTF">2018-06-09T20:15:59Z</dcterms:modified>
</cp:coreProperties>
</file>