
<file path=[Content_Types].xml><?xml version="1.0" encoding="utf-8"?>
<Types xmlns="http://schemas.openxmlformats.org/package/2006/content-types">
  <Default Extension="xml" ContentType="application/xml"/>
  <Default Extension="jpeg" ContentType="image/jpeg"/>
  <Default Extension="jpg" ContentType="image/jpeg"/>
  <Default Extension="m4v" ContentType="video/unknown"/>
  <Default Extension="xlsx" ContentType="application/vnd.openxmlformats-officedocument.spreadsheetml.sheet"/>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57"/>
  </p:notesMasterIdLst>
  <p:sldIdLst>
    <p:sldId id="338" r:id="rId3"/>
    <p:sldId id="419" r:id="rId4"/>
    <p:sldId id="409" r:id="rId5"/>
    <p:sldId id="420" r:id="rId6"/>
    <p:sldId id="422" r:id="rId7"/>
    <p:sldId id="423" r:id="rId8"/>
    <p:sldId id="424" r:id="rId9"/>
    <p:sldId id="425" r:id="rId10"/>
    <p:sldId id="426" r:id="rId11"/>
    <p:sldId id="427" r:id="rId12"/>
    <p:sldId id="428" r:id="rId13"/>
    <p:sldId id="429" r:id="rId14"/>
    <p:sldId id="430" r:id="rId15"/>
    <p:sldId id="340" r:id="rId16"/>
    <p:sldId id="413" r:id="rId17"/>
    <p:sldId id="341" r:id="rId18"/>
    <p:sldId id="416" r:id="rId19"/>
    <p:sldId id="435" r:id="rId20"/>
    <p:sldId id="436" r:id="rId21"/>
    <p:sldId id="437" r:id="rId22"/>
    <p:sldId id="438" r:id="rId23"/>
    <p:sldId id="439" r:id="rId24"/>
    <p:sldId id="440" r:id="rId25"/>
    <p:sldId id="441" r:id="rId26"/>
    <p:sldId id="414" r:id="rId27"/>
    <p:sldId id="343" r:id="rId28"/>
    <p:sldId id="442" r:id="rId29"/>
    <p:sldId id="344" r:id="rId30"/>
    <p:sldId id="415" r:id="rId31"/>
    <p:sldId id="345" r:id="rId32"/>
    <p:sldId id="346" r:id="rId33"/>
    <p:sldId id="347" r:id="rId34"/>
    <p:sldId id="348" r:id="rId35"/>
    <p:sldId id="443" r:id="rId36"/>
    <p:sldId id="431" r:id="rId37"/>
    <p:sldId id="432" r:id="rId38"/>
    <p:sldId id="433" r:id="rId39"/>
    <p:sldId id="434" r:id="rId40"/>
    <p:sldId id="349" r:id="rId41"/>
    <p:sldId id="452" r:id="rId42"/>
    <p:sldId id="350" r:id="rId43"/>
    <p:sldId id="351" r:id="rId44"/>
    <p:sldId id="407" r:id="rId45"/>
    <p:sldId id="352" r:id="rId46"/>
    <p:sldId id="353" r:id="rId47"/>
    <p:sldId id="373" r:id="rId48"/>
    <p:sldId id="355" r:id="rId49"/>
    <p:sldId id="450" r:id="rId50"/>
    <p:sldId id="421" r:id="rId51"/>
    <p:sldId id="356" r:id="rId52"/>
    <p:sldId id="358" r:id="rId53"/>
    <p:sldId id="402" r:id="rId54"/>
    <p:sldId id="449" r:id="rId55"/>
    <p:sldId id="451" r:id="rId56"/>
  </p:sldIdLst>
  <p:sldSz cx="9144000" cy="6858000" type="screen4x3"/>
  <p:notesSz cx="6858000" cy="9144000"/>
  <p:custDataLst>
    <p:tags r:id="rId58"/>
  </p:custDataLst>
  <p:defaultTextStyle>
    <a:defPPr>
      <a:defRPr lang="en-US"/>
    </a:defPPr>
    <a:lvl1pPr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1pPr>
    <a:lvl2pPr marL="4572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2pPr>
    <a:lvl3pPr marL="9144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3pPr>
    <a:lvl4pPr marL="13716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4pPr>
    <a:lvl5pPr marL="18288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5pPr>
    <a:lvl6pPr marL="22860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6pPr>
    <a:lvl7pPr marL="27432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7pPr>
    <a:lvl8pPr marL="32004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8pPr>
    <a:lvl9pPr marL="36576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C0E"/>
    <a:srgbClr val="4A7594"/>
    <a:srgbClr val="FFFFCC"/>
    <a:srgbClr val="FF493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autoAdjust="0"/>
    <p:restoredTop sz="94590" autoAdjust="0"/>
  </p:normalViewPr>
  <p:slideViewPr>
    <p:cSldViewPr>
      <p:cViewPr varScale="1">
        <p:scale>
          <a:sx n="141" d="100"/>
          <a:sy n="141" d="100"/>
        </p:scale>
        <p:origin x="1504"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20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notesMaster" Target="notesMasters/notesMaster1.xml"/><Relationship Id="rId58" Type="http://schemas.openxmlformats.org/officeDocument/2006/relationships/tags" Target="tags/tag1.xml"/><Relationship Id="rId59" Type="http://schemas.openxmlformats.org/officeDocument/2006/relationships/presProps" Target="presProp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charts/_rels/chart1.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47908216018452"/>
          <c:y val="0.0"/>
          <c:w val="0.924297502584904"/>
          <c:h val="0.772948256467942"/>
        </c:manualLayout>
      </c:layout>
      <c:barChart>
        <c:barDir val="col"/>
        <c:grouping val="clustered"/>
        <c:varyColors val="0"/>
        <c:ser>
          <c:idx val="0"/>
          <c:order val="0"/>
          <c:tx>
            <c:strRef>
              <c:f>Sheet1!$A$2</c:f>
              <c:strCache>
                <c:ptCount val="1"/>
                <c:pt idx="0">
                  <c:v>Percentage</c:v>
                </c:pt>
              </c:strCache>
            </c:strRef>
          </c:tx>
          <c:spPr>
            <a:blipFill dpi="0" rotWithShape="0">
              <a:blip xmlns:r="http://schemas.openxmlformats.org/officeDocument/2006/relationships" r:embed="rId1"/>
              <a:srcRect/>
              <a:stretch>
                <a:fillRect/>
              </a:stretch>
            </a:blipFill>
            <a:ln w="18077">
              <a:noFill/>
            </a:ln>
          </c:spPr>
          <c:invertIfNegative val="0"/>
          <c:pictureOptions>
            <c:pictureFormat val="stretch"/>
          </c:pictureOptions>
          <c:dLbls>
            <c:numFmt formatCode="0%" sourceLinked="0"/>
            <c:spPr>
              <a:noFill/>
              <a:ln>
                <a:noFill/>
              </a:ln>
              <a:effectLst/>
            </c:sp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Diminished Sound</c:v>
                </c:pt>
                <c:pt idx="1">
                  <c:v>Tunnel Vision</c:v>
                </c:pt>
                <c:pt idx="2">
                  <c:v>Heightened Visual Clarity</c:v>
                </c:pt>
                <c:pt idx="3">
                  <c:v>Slow Motion Time</c:v>
                </c:pt>
                <c:pt idx="4">
                  <c:v>Memory Loss</c:v>
                </c:pt>
                <c:pt idx="5">
                  <c:v>False Memories</c:v>
                </c:pt>
              </c:strCache>
            </c:strRef>
          </c:cat>
          <c:val>
            <c:numRef>
              <c:f>Sheet1!$B$2:$G$2</c:f>
              <c:numCache>
                <c:formatCode>General</c:formatCode>
                <c:ptCount val="6"/>
                <c:pt idx="0">
                  <c:v>0.84</c:v>
                </c:pt>
                <c:pt idx="1">
                  <c:v>0.79</c:v>
                </c:pt>
                <c:pt idx="2">
                  <c:v>0.71</c:v>
                </c:pt>
                <c:pt idx="3">
                  <c:v>0.62</c:v>
                </c:pt>
                <c:pt idx="4">
                  <c:v>0.52</c:v>
                </c:pt>
                <c:pt idx="5">
                  <c:v>0.21</c:v>
                </c:pt>
              </c:numCache>
            </c:numRef>
          </c:val>
        </c:ser>
        <c:dLbls>
          <c:showLegendKey val="0"/>
          <c:showVal val="0"/>
          <c:showCatName val="0"/>
          <c:showSerName val="0"/>
          <c:showPercent val="0"/>
          <c:showBubbleSize val="0"/>
        </c:dLbls>
        <c:gapWidth val="40"/>
        <c:axId val="-1444554928"/>
        <c:axId val="-1444329504"/>
      </c:barChart>
      <c:catAx>
        <c:axId val="-1444554928"/>
        <c:scaling>
          <c:orientation val="minMax"/>
        </c:scaling>
        <c:delete val="0"/>
        <c:axPos val="b"/>
        <c:numFmt formatCode="General" sourceLinked="1"/>
        <c:majorTickMark val="none"/>
        <c:minorTickMark val="none"/>
        <c:tickLblPos val="low"/>
        <c:spPr>
          <a:ln w="9039">
            <a:noFill/>
            <a:prstDash val="solid"/>
          </a:ln>
        </c:spPr>
        <c:txPr>
          <a:bodyPr rot="0" vert="horz"/>
          <a:lstStyle/>
          <a:p>
            <a:pPr>
              <a:defRPr sz="1200">
                <a:latin typeface="Arial Narrow"/>
                <a:cs typeface="Arial Narrow"/>
              </a:defRPr>
            </a:pPr>
            <a:endParaRPr lang="en-US"/>
          </a:p>
        </c:txPr>
        <c:crossAx val="-1444329504"/>
        <c:crosses val="autoZero"/>
        <c:auto val="1"/>
        <c:lblAlgn val="ctr"/>
        <c:lblOffset val="100"/>
        <c:tickLblSkip val="1"/>
        <c:tickMarkSkip val="1"/>
        <c:noMultiLvlLbl val="0"/>
      </c:catAx>
      <c:valAx>
        <c:axId val="-1444329504"/>
        <c:scaling>
          <c:orientation val="minMax"/>
        </c:scaling>
        <c:delete val="1"/>
        <c:axPos val="l"/>
        <c:majorGridlines>
          <c:spPr>
            <a:ln w="9039">
              <a:solidFill>
                <a:srgbClr val="00ABEA"/>
              </a:solidFill>
              <a:prstDash val="solid"/>
            </a:ln>
          </c:spPr>
        </c:majorGridlines>
        <c:numFmt formatCode="#,##0" sourceLinked="0"/>
        <c:majorTickMark val="none"/>
        <c:minorTickMark val="none"/>
        <c:tickLblPos val="nextTo"/>
        <c:crossAx val="-1444554928"/>
        <c:crosses val="autoZero"/>
        <c:crossBetween val="between"/>
      </c:valAx>
      <c:spPr>
        <a:noFill/>
        <a:ln w="18077">
          <a:noFill/>
        </a:ln>
      </c:spPr>
    </c:plotArea>
    <c:plotVisOnly val="1"/>
    <c:dispBlanksAs val="gap"/>
    <c:showDLblsOverMax val="0"/>
  </c:chart>
  <c:spPr>
    <a:noFill/>
    <a:ln>
      <a:noFill/>
    </a:ln>
  </c:spPr>
  <c:txPr>
    <a:bodyPr/>
    <a:lstStyle/>
    <a:p>
      <a:pPr>
        <a:defRPr sz="1495" b="0" i="0" u="none" strike="noStrike" baseline="0">
          <a:solidFill>
            <a:schemeClr val="tx1"/>
          </a:solidFill>
          <a:latin typeface="Helvetica Neue"/>
          <a:ea typeface="Helvetica Neue"/>
          <a:cs typeface="Helvetica Neue"/>
        </a:defRPr>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FC6E3B-9568-4DD8-9AB5-2C28344C5949}" type="datetimeFigureOut">
              <a:rPr lang="en-US" smtClean="0"/>
              <a:t>12/1/18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8884A7-722A-42AB-9A91-8237B3E2EBF1}" type="slidenum">
              <a:rPr lang="en-US" smtClean="0"/>
              <a:t>‹#›</a:t>
            </a:fld>
            <a:endParaRPr lang="en-US"/>
          </a:p>
        </p:txBody>
      </p:sp>
    </p:spTree>
    <p:extLst>
      <p:ext uri="{BB962C8B-B14F-4D97-AF65-F5344CB8AC3E}">
        <p14:creationId xmlns:p14="http://schemas.microsoft.com/office/powerpoint/2010/main" val="17412320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a:t>
            </a:fld>
            <a:endParaRPr lang="en-US"/>
          </a:p>
        </p:txBody>
      </p:sp>
    </p:spTree>
    <p:extLst>
      <p:ext uri="{BB962C8B-B14F-4D97-AF65-F5344CB8AC3E}">
        <p14:creationId xmlns:p14="http://schemas.microsoft.com/office/powerpoint/2010/main" val="2140131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10</a:t>
            </a:fld>
            <a:endParaRPr lang="en-US"/>
          </a:p>
        </p:txBody>
      </p:sp>
    </p:spTree>
    <p:extLst>
      <p:ext uri="{BB962C8B-B14F-4D97-AF65-F5344CB8AC3E}">
        <p14:creationId xmlns:p14="http://schemas.microsoft.com/office/powerpoint/2010/main" val="496540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11</a:t>
            </a:fld>
            <a:endParaRPr lang="en-US"/>
          </a:p>
        </p:txBody>
      </p:sp>
    </p:spTree>
    <p:extLst>
      <p:ext uri="{BB962C8B-B14F-4D97-AF65-F5344CB8AC3E}">
        <p14:creationId xmlns:p14="http://schemas.microsoft.com/office/powerpoint/2010/main" val="1674975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12</a:t>
            </a:fld>
            <a:endParaRPr lang="en-US"/>
          </a:p>
        </p:txBody>
      </p:sp>
    </p:spTree>
    <p:extLst>
      <p:ext uri="{BB962C8B-B14F-4D97-AF65-F5344CB8AC3E}">
        <p14:creationId xmlns:p14="http://schemas.microsoft.com/office/powerpoint/2010/main" val="2905443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13</a:t>
            </a:fld>
            <a:endParaRPr lang="en-US"/>
          </a:p>
        </p:txBody>
      </p:sp>
    </p:spTree>
    <p:extLst>
      <p:ext uri="{BB962C8B-B14F-4D97-AF65-F5344CB8AC3E}">
        <p14:creationId xmlns:p14="http://schemas.microsoft.com/office/powerpoint/2010/main" val="4019303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14</a:t>
            </a:fld>
            <a:endParaRPr lang="en-US"/>
          </a:p>
        </p:txBody>
      </p:sp>
    </p:spTree>
    <p:extLst>
      <p:ext uri="{BB962C8B-B14F-4D97-AF65-F5344CB8AC3E}">
        <p14:creationId xmlns:p14="http://schemas.microsoft.com/office/powerpoint/2010/main" val="2819680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15</a:t>
            </a:fld>
            <a:endParaRPr lang="en-US"/>
          </a:p>
        </p:txBody>
      </p:sp>
    </p:spTree>
    <p:extLst>
      <p:ext uri="{BB962C8B-B14F-4D97-AF65-F5344CB8AC3E}">
        <p14:creationId xmlns:p14="http://schemas.microsoft.com/office/powerpoint/2010/main" val="2776598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16</a:t>
            </a:fld>
            <a:endParaRPr lang="en-US"/>
          </a:p>
        </p:txBody>
      </p:sp>
    </p:spTree>
    <p:extLst>
      <p:ext uri="{BB962C8B-B14F-4D97-AF65-F5344CB8AC3E}">
        <p14:creationId xmlns:p14="http://schemas.microsoft.com/office/powerpoint/2010/main" val="3331118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17</a:t>
            </a:fld>
            <a:endParaRPr lang="en-US"/>
          </a:p>
        </p:txBody>
      </p:sp>
    </p:spTree>
    <p:extLst>
      <p:ext uri="{BB962C8B-B14F-4D97-AF65-F5344CB8AC3E}">
        <p14:creationId xmlns:p14="http://schemas.microsoft.com/office/powerpoint/2010/main" val="31914819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18</a:t>
            </a:fld>
            <a:endParaRPr lang="en-US"/>
          </a:p>
        </p:txBody>
      </p:sp>
    </p:spTree>
    <p:extLst>
      <p:ext uri="{BB962C8B-B14F-4D97-AF65-F5344CB8AC3E}">
        <p14:creationId xmlns:p14="http://schemas.microsoft.com/office/powerpoint/2010/main" val="1108337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19</a:t>
            </a:fld>
            <a:endParaRPr lang="en-US"/>
          </a:p>
        </p:txBody>
      </p:sp>
    </p:spTree>
    <p:extLst>
      <p:ext uri="{BB962C8B-B14F-4D97-AF65-F5344CB8AC3E}">
        <p14:creationId xmlns:p14="http://schemas.microsoft.com/office/powerpoint/2010/main" val="3748531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a:t>
            </a:fld>
            <a:endParaRPr lang="en-US"/>
          </a:p>
        </p:txBody>
      </p:sp>
    </p:spTree>
    <p:extLst>
      <p:ext uri="{BB962C8B-B14F-4D97-AF65-F5344CB8AC3E}">
        <p14:creationId xmlns:p14="http://schemas.microsoft.com/office/powerpoint/2010/main" val="2900017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20</a:t>
            </a:fld>
            <a:endParaRPr lang="en-US"/>
          </a:p>
        </p:txBody>
      </p:sp>
    </p:spTree>
    <p:extLst>
      <p:ext uri="{BB962C8B-B14F-4D97-AF65-F5344CB8AC3E}">
        <p14:creationId xmlns:p14="http://schemas.microsoft.com/office/powerpoint/2010/main" val="951422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21</a:t>
            </a:fld>
            <a:endParaRPr lang="en-US"/>
          </a:p>
        </p:txBody>
      </p:sp>
    </p:spTree>
    <p:extLst>
      <p:ext uri="{BB962C8B-B14F-4D97-AF65-F5344CB8AC3E}">
        <p14:creationId xmlns:p14="http://schemas.microsoft.com/office/powerpoint/2010/main" val="39817448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22</a:t>
            </a:fld>
            <a:endParaRPr lang="en-US"/>
          </a:p>
        </p:txBody>
      </p:sp>
    </p:spTree>
    <p:extLst>
      <p:ext uri="{BB962C8B-B14F-4D97-AF65-F5344CB8AC3E}">
        <p14:creationId xmlns:p14="http://schemas.microsoft.com/office/powerpoint/2010/main" val="1486370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23</a:t>
            </a:fld>
            <a:endParaRPr lang="en-US"/>
          </a:p>
        </p:txBody>
      </p:sp>
    </p:spTree>
    <p:extLst>
      <p:ext uri="{BB962C8B-B14F-4D97-AF65-F5344CB8AC3E}">
        <p14:creationId xmlns:p14="http://schemas.microsoft.com/office/powerpoint/2010/main" val="14107760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24</a:t>
            </a:fld>
            <a:endParaRPr lang="en-US"/>
          </a:p>
        </p:txBody>
      </p:sp>
    </p:spTree>
    <p:extLst>
      <p:ext uri="{BB962C8B-B14F-4D97-AF65-F5344CB8AC3E}">
        <p14:creationId xmlns:p14="http://schemas.microsoft.com/office/powerpoint/2010/main" val="19984606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25</a:t>
            </a:fld>
            <a:endParaRPr lang="en-US"/>
          </a:p>
        </p:txBody>
      </p:sp>
    </p:spTree>
    <p:extLst>
      <p:ext uri="{BB962C8B-B14F-4D97-AF65-F5344CB8AC3E}">
        <p14:creationId xmlns:p14="http://schemas.microsoft.com/office/powerpoint/2010/main" val="3858039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26</a:t>
            </a:fld>
            <a:endParaRPr lang="en-US"/>
          </a:p>
        </p:txBody>
      </p:sp>
    </p:spTree>
    <p:extLst>
      <p:ext uri="{BB962C8B-B14F-4D97-AF65-F5344CB8AC3E}">
        <p14:creationId xmlns:p14="http://schemas.microsoft.com/office/powerpoint/2010/main" val="3702284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27</a:t>
            </a:fld>
            <a:endParaRPr lang="en-US"/>
          </a:p>
        </p:txBody>
      </p:sp>
    </p:spTree>
    <p:extLst>
      <p:ext uri="{BB962C8B-B14F-4D97-AF65-F5344CB8AC3E}">
        <p14:creationId xmlns:p14="http://schemas.microsoft.com/office/powerpoint/2010/main" val="12990490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28</a:t>
            </a:fld>
            <a:endParaRPr lang="en-US"/>
          </a:p>
        </p:txBody>
      </p:sp>
    </p:spTree>
    <p:extLst>
      <p:ext uri="{BB962C8B-B14F-4D97-AF65-F5344CB8AC3E}">
        <p14:creationId xmlns:p14="http://schemas.microsoft.com/office/powerpoint/2010/main" val="7835761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29</a:t>
            </a:fld>
            <a:endParaRPr lang="en-US"/>
          </a:p>
        </p:txBody>
      </p:sp>
    </p:spTree>
    <p:extLst>
      <p:ext uri="{BB962C8B-B14F-4D97-AF65-F5344CB8AC3E}">
        <p14:creationId xmlns:p14="http://schemas.microsoft.com/office/powerpoint/2010/main" val="866770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a:t>
            </a:fld>
            <a:endParaRPr lang="en-US"/>
          </a:p>
        </p:txBody>
      </p:sp>
    </p:spTree>
    <p:extLst>
      <p:ext uri="{BB962C8B-B14F-4D97-AF65-F5344CB8AC3E}">
        <p14:creationId xmlns:p14="http://schemas.microsoft.com/office/powerpoint/2010/main" val="25088992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30</a:t>
            </a:fld>
            <a:endParaRPr lang="en-US"/>
          </a:p>
        </p:txBody>
      </p:sp>
    </p:spTree>
    <p:extLst>
      <p:ext uri="{BB962C8B-B14F-4D97-AF65-F5344CB8AC3E}">
        <p14:creationId xmlns:p14="http://schemas.microsoft.com/office/powerpoint/2010/main" val="3695774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31</a:t>
            </a:fld>
            <a:endParaRPr lang="en-US"/>
          </a:p>
        </p:txBody>
      </p:sp>
    </p:spTree>
    <p:extLst>
      <p:ext uri="{BB962C8B-B14F-4D97-AF65-F5344CB8AC3E}">
        <p14:creationId xmlns:p14="http://schemas.microsoft.com/office/powerpoint/2010/main" val="22385301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32</a:t>
            </a:fld>
            <a:endParaRPr lang="en-US"/>
          </a:p>
        </p:txBody>
      </p:sp>
    </p:spTree>
    <p:extLst>
      <p:ext uri="{BB962C8B-B14F-4D97-AF65-F5344CB8AC3E}">
        <p14:creationId xmlns:p14="http://schemas.microsoft.com/office/powerpoint/2010/main" val="11215587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33</a:t>
            </a:fld>
            <a:endParaRPr lang="en-US"/>
          </a:p>
        </p:txBody>
      </p:sp>
    </p:spTree>
    <p:extLst>
      <p:ext uri="{BB962C8B-B14F-4D97-AF65-F5344CB8AC3E}">
        <p14:creationId xmlns:p14="http://schemas.microsoft.com/office/powerpoint/2010/main" val="28710390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34</a:t>
            </a:fld>
            <a:endParaRPr lang="en-US"/>
          </a:p>
        </p:txBody>
      </p:sp>
    </p:spTree>
    <p:extLst>
      <p:ext uri="{BB962C8B-B14F-4D97-AF65-F5344CB8AC3E}">
        <p14:creationId xmlns:p14="http://schemas.microsoft.com/office/powerpoint/2010/main" val="308258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35</a:t>
            </a:fld>
            <a:endParaRPr lang="en-US"/>
          </a:p>
        </p:txBody>
      </p:sp>
    </p:spTree>
    <p:extLst>
      <p:ext uri="{BB962C8B-B14F-4D97-AF65-F5344CB8AC3E}">
        <p14:creationId xmlns:p14="http://schemas.microsoft.com/office/powerpoint/2010/main" val="30638894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36</a:t>
            </a:fld>
            <a:endParaRPr lang="en-US"/>
          </a:p>
        </p:txBody>
      </p:sp>
    </p:spTree>
    <p:extLst>
      <p:ext uri="{BB962C8B-B14F-4D97-AF65-F5344CB8AC3E}">
        <p14:creationId xmlns:p14="http://schemas.microsoft.com/office/powerpoint/2010/main" val="22429801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37</a:t>
            </a:fld>
            <a:endParaRPr lang="en-US"/>
          </a:p>
        </p:txBody>
      </p:sp>
    </p:spTree>
    <p:extLst>
      <p:ext uri="{BB962C8B-B14F-4D97-AF65-F5344CB8AC3E}">
        <p14:creationId xmlns:p14="http://schemas.microsoft.com/office/powerpoint/2010/main" val="928375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38</a:t>
            </a:fld>
            <a:endParaRPr lang="en-US"/>
          </a:p>
        </p:txBody>
      </p:sp>
    </p:spTree>
    <p:extLst>
      <p:ext uri="{BB962C8B-B14F-4D97-AF65-F5344CB8AC3E}">
        <p14:creationId xmlns:p14="http://schemas.microsoft.com/office/powerpoint/2010/main" val="11942678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39</a:t>
            </a:fld>
            <a:endParaRPr lang="en-US"/>
          </a:p>
        </p:txBody>
      </p:sp>
    </p:spTree>
    <p:extLst>
      <p:ext uri="{BB962C8B-B14F-4D97-AF65-F5344CB8AC3E}">
        <p14:creationId xmlns:p14="http://schemas.microsoft.com/office/powerpoint/2010/main" val="360796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4</a:t>
            </a:fld>
            <a:endParaRPr lang="en-US"/>
          </a:p>
        </p:txBody>
      </p:sp>
    </p:spTree>
    <p:extLst>
      <p:ext uri="{BB962C8B-B14F-4D97-AF65-F5344CB8AC3E}">
        <p14:creationId xmlns:p14="http://schemas.microsoft.com/office/powerpoint/2010/main" val="28109570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40</a:t>
            </a:fld>
            <a:endParaRPr lang="en-US"/>
          </a:p>
        </p:txBody>
      </p:sp>
    </p:spTree>
    <p:extLst>
      <p:ext uri="{BB962C8B-B14F-4D97-AF65-F5344CB8AC3E}">
        <p14:creationId xmlns:p14="http://schemas.microsoft.com/office/powerpoint/2010/main" val="3607960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41</a:t>
            </a:fld>
            <a:endParaRPr lang="en-US"/>
          </a:p>
        </p:txBody>
      </p:sp>
    </p:spTree>
    <p:extLst>
      <p:ext uri="{BB962C8B-B14F-4D97-AF65-F5344CB8AC3E}">
        <p14:creationId xmlns:p14="http://schemas.microsoft.com/office/powerpoint/2010/main" val="12729927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42</a:t>
            </a:fld>
            <a:endParaRPr lang="en-US"/>
          </a:p>
        </p:txBody>
      </p:sp>
    </p:spTree>
    <p:extLst>
      <p:ext uri="{BB962C8B-B14F-4D97-AF65-F5344CB8AC3E}">
        <p14:creationId xmlns:p14="http://schemas.microsoft.com/office/powerpoint/2010/main" val="40366000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43</a:t>
            </a:fld>
            <a:endParaRPr lang="en-US"/>
          </a:p>
        </p:txBody>
      </p:sp>
    </p:spTree>
    <p:extLst>
      <p:ext uri="{BB962C8B-B14F-4D97-AF65-F5344CB8AC3E}">
        <p14:creationId xmlns:p14="http://schemas.microsoft.com/office/powerpoint/2010/main" val="31577667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44</a:t>
            </a:fld>
            <a:endParaRPr lang="en-US"/>
          </a:p>
        </p:txBody>
      </p:sp>
    </p:spTree>
    <p:extLst>
      <p:ext uri="{BB962C8B-B14F-4D97-AF65-F5344CB8AC3E}">
        <p14:creationId xmlns:p14="http://schemas.microsoft.com/office/powerpoint/2010/main" val="39638417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45</a:t>
            </a:fld>
            <a:endParaRPr lang="en-US"/>
          </a:p>
        </p:txBody>
      </p:sp>
    </p:spTree>
    <p:extLst>
      <p:ext uri="{BB962C8B-B14F-4D97-AF65-F5344CB8AC3E}">
        <p14:creationId xmlns:p14="http://schemas.microsoft.com/office/powerpoint/2010/main" val="367638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46</a:t>
            </a:fld>
            <a:endParaRPr lang="en-US"/>
          </a:p>
        </p:txBody>
      </p:sp>
    </p:spTree>
    <p:extLst>
      <p:ext uri="{BB962C8B-B14F-4D97-AF65-F5344CB8AC3E}">
        <p14:creationId xmlns:p14="http://schemas.microsoft.com/office/powerpoint/2010/main" val="735583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47</a:t>
            </a:fld>
            <a:endParaRPr lang="en-US"/>
          </a:p>
        </p:txBody>
      </p:sp>
    </p:spTree>
    <p:extLst>
      <p:ext uri="{BB962C8B-B14F-4D97-AF65-F5344CB8AC3E}">
        <p14:creationId xmlns:p14="http://schemas.microsoft.com/office/powerpoint/2010/main" val="3336640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482B9D-E283-4D00-A907-47F2F3B68650}" type="slidenum">
              <a:rPr lang="en-US" smtClean="0"/>
              <a:t>48</a:t>
            </a:fld>
            <a:endParaRPr lang="en-US"/>
          </a:p>
        </p:txBody>
      </p:sp>
    </p:spTree>
    <p:extLst>
      <p:ext uri="{BB962C8B-B14F-4D97-AF65-F5344CB8AC3E}">
        <p14:creationId xmlns:p14="http://schemas.microsoft.com/office/powerpoint/2010/main" val="40877897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49</a:t>
            </a:fld>
            <a:endParaRPr lang="en-US"/>
          </a:p>
        </p:txBody>
      </p:sp>
    </p:spTree>
    <p:extLst>
      <p:ext uri="{BB962C8B-B14F-4D97-AF65-F5344CB8AC3E}">
        <p14:creationId xmlns:p14="http://schemas.microsoft.com/office/powerpoint/2010/main" val="3206059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5</a:t>
            </a:fld>
            <a:endParaRPr lang="en-US"/>
          </a:p>
        </p:txBody>
      </p:sp>
    </p:spTree>
    <p:extLst>
      <p:ext uri="{BB962C8B-B14F-4D97-AF65-F5344CB8AC3E}">
        <p14:creationId xmlns:p14="http://schemas.microsoft.com/office/powerpoint/2010/main" val="10760731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50</a:t>
            </a:fld>
            <a:endParaRPr lang="en-US"/>
          </a:p>
        </p:txBody>
      </p:sp>
    </p:spTree>
    <p:extLst>
      <p:ext uri="{BB962C8B-B14F-4D97-AF65-F5344CB8AC3E}">
        <p14:creationId xmlns:p14="http://schemas.microsoft.com/office/powerpoint/2010/main" val="5317681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51</a:t>
            </a:fld>
            <a:endParaRPr lang="en-US"/>
          </a:p>
        </p:txBody>
      </p:sp>
    </p:spTree>
    <p:extLst>
      <p:ext uri="{BB962C8B-B14F-4D97-AF65-F5344CB8AC3E}">
        <p14:creationId xmlns:p14="http://schemas.microsoft.com/office/powerpoint/2010/main" val="16397160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52</a:t>
            </a:fld>
            <a:endParaRPr lang="en-US"/>
          </a:p>
        </p:txBody>
      </p:sp>
    </p:spTree>
    <p:extLst>
      <p:ext uri="{BB962C8B-B14F-4D97-AF65-F5344CB8AC3E}">
        <p14:creationId xmlns:p14="http://schemas.microsoft.com/office/powerpoint/2010/main" val="22740830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53</a:t>
            </a:fld>
            <a:endParaRPr lang="en-US"/>
          </a:p>
        </p:txBody>
      </p:sp>
    </p:spTree>
    <p:extLst>
      <p:ext uri="{BB962C8B-B14F-4D97-AF65-F5344CB8AC3E}">
        <p14:creationId xmlns:p14="http://schemas.microsoft.com/office/powerpoint/2010/main" val="183040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6</a:t>
            </a:fld>
            <a:endParaRPr lang="en-US"/>
          </a:p>
        </p:txBody>
      </p:sp>
    </p:spTree>
    <p:extLst>
      <p:ext uri="{BB962C8B-B14F-4D97-AF65-F5344CB8AC3E}">
        <p14:creationId xmlns:p14="http://schemas.microsoft.com/office/powerpoint/2010/main" val="3294020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7</a:t>
            </a:fld>
            <a:endParaRPr lang="en-US"/>
          </a:p>
        </p:txBody>
      </p:sp>
    </p:spTree>
    <p:extLst>
      <p:ext uri="{BB962C8B-B14F-4D97-AF65-F5344CB8AC3E}">
        <p14:creationId xmlns:p14="http://schemas.microsoft.com/office/powerpoint/2010/main" val="2004771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8</a:t>
            </a:fld>
            <a:endParaRPr lang="en-US"/>
          </a:p>
        </p:txBody>
      </p:sp>
    </p:spTree>
    <p:extLst>
      <p:ext uri="{BB962C8B-B14F-4D97-AF65-F5344CB8AC3E}">
        <p14:creationId xmlns:p14="http://schemas.microsoft.com/office/powerpoint/2010/main" val="3283183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8884A7-722A-42AB-9A91-8237B3E2EBF1}" type="slidenum">
              <a:rPr lang="en-US" smtClean="0"/>
              <a:t>9</a:t>
            </a:fld>
            <a:endParaRPr lang="en-US"/>
          </a:p>
        </p:txBody>
      </p:sp>
    </p:spTree>
    <p:extLst>
      <p:ext uri="{BB962C8B-B14F-4D97-AF65-F5344CB8AC3E}">
        <p14:creationId xmlns:p14="http://schemas.microsoft.com/office/powerpoint/2010/main" val="2870083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0294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4199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350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350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17629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11DB69A6-44B6-0347-9E16-6CDE4BF67EFD}" type="slidenum">
              <a:rPr lang="en-US"/>
              <a:pPr>
                <a:defRPr/>
              </a:pPr>
              <a:t>‹#›</a:t>
            </a:fld>
            <a:endParaRPr lang="en-US"/>
          </a:p>
        </p:txBody>
      </p:sp>
    </p:spTree>
    <p:extLst>
      <p:ext uri="{BB962C8B-B14F-4D97-AF65-F5344CB8AC3E}">
        <p14:creationId xmlns:p14="http://schemas.microsoft.com/office/powerpoint/2010/main" val="1021893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89A9F04B-CCB0-B24D-903C-4F5E3E0FA90F}" type="slidenum">
              <a:rPr lang="en-US"/>
              <a:pPr>
                <a:defRPr/>
              </a:pPr>
              <a:t>‹#›</a:t>
            </a:fld>
            <a:endParaRPr lang="en-US"/>
          </a:p>
        </p:txBody>
      </p:sp>
    </p:spTree>
    <p:extLst>
      <p:ext uri="{BB962C8B-B14F-4D97-AF65-F5344CB8AC3E}">
        <p14:creationId xmlns:p14="http://schemas.microsoft.com/office/powerpoint/2010/main" val="2800658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3C6F69E-87E6-D543-BBD0-4F67586BF86F}" type="slidenum">
              <a:rPr lang="en-US"/>
              <a:pPr>
                <a:defRPr/>
              </a:pPr>
              <a:t>‹#›</a:t>
            </a:fld>
            <a:endParaRPr lang="en-US"/>
          </a:p>
        </p:txBody>
      </p:sp>
    </p:spTree>
    <p:extLst>
      <p:ext uri="{BB962C8B-B14F-4D97-AF65-F5344CB8AC3E}">
        <p14:creationId xmlns:p14="http://schemas.microsoft.com/office/powerpoint/2010/main" val="2723638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940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3705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3099EDA-4E60-6647-B3EB-A6AFCBF02785}" type="slidenum">
              <a:rPr lang="en-US"/>
              <a:pPr>
                <a:defRPr/>
              </a:pPr>
              <a:t>‹#›</a:t>
            </a:fld>
            <a:endParaRPr lang="en-US"/>
          </a:p>
        </p:txBody>
      </p:sp>
    </p:spTree>
    <p:extLst>
      <p:ext uri="{BB962C8B-B14F-4D97-AF65-F5344CB8AC3E}">
        <p14:creationId xmlns:p14="http://schemas.microsoft.com/office/powerpoint/2010/main" val="1800197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94C0226-D48F-744C-A518-8EC781A7C49E}" type="slidenum">
              <a:rPr lang="en-US"/>
              <a:pPr>
                <a:defRPr/>
              </a:pPr>
              <a:t>‹#›</a:t>
            </a:fld>
            <a:endParaRPr lang="en-US"/>
          </a:p>
        </p:txBody>
      </p:sp>
    </p:spTree>
    <p:extLst>
      <p:ext uri="{BB962C8B-B14F-4D97-AF65-F5344CB8AC3E}">
        <p14:creationId xmlns:p14="http://schemas.microsoft.com/office/powerpoint/2010/main" val="232808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BC06FFB-8574-F64F-871C-0F5DC4BCACF5}" type="slidenum">
              <a:rPr lang="en-US"/>
              <a:pPr>
                <a:defRPr/>
              </a:pPr>
              <a:t>‹#›</a:t>
            </a:fld>
            <a:endParaRPr lang="en-US"/>
          </a:p>
        </p:txBody>
      </p:sp>
    </p:spTree>
    <p:extLst>
      <p:ext uri="{BB962C8B-B14F-4D97-AF65-F5344CB8AC3E}">
        <p14:creationId xmlns:p14="http://schemas.microsoft.com/office/powerpoint/2010/main" val="4206326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9C82BC18-25E8-7640-A3F6-42ADE75176DE}" type="slidenum">
              <a:rPr lang="en-US"/>
              <a:pPr>
                <a:defRPr/>
              </a:pPr>
              <a:t>‹#›</a:t>
            </a:fld>
            <a:endParaRPr lang="en-US"/>
          </a:p>
        </p:txBody>
      </p:sp>
    </p:spTree>
    <p:extLst>
      <p:ext uri="{BB962C8B-B14F-4D97-AF65-F5344CB8AC3E}">
        <p14:creationId xmlns:p14="http://schemas.microsoft.com/office/powerpoint/2010/main" val="17882301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FDD9847A-BDBC-204A-9CE5-403C09C8ABC2}" type="slidenum">
              <a:rPr lang="en-US"/>
              <a:pPr>
                <a:defRPr/>
              </a:pPr>
              <a:t>‹#›</a:t>
            </a:fld>
            <a:endParaRPr lang="en-US"/>
          </a:p>
        </p:txBody>
      </p:sp>
    </p:spTree>
    <p:extLst>
      <p:ext uri="{BB962C8B-B14F-4D97-AF65-F5344CB8AC3E}">
        <p14:creationId xmlns:p14="http://schemas.microsoft.com/office/powerpoint/2010/main" val="17999045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5577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A513DFE-AC75-224B-BED0-5B274B41D0E5}" type="slidenum">
              <a:rPr lang="en-US"/>
              <a:pPr>
                <a:defRPr/>
              </a:pPr>
              <a:t>‹#›</a:t>
            </a:fld>
            <a:endParaRPr lang="en-US"/>
          </a:p>
        </p:txBody>
      </p:sp>
    </p:spTree>
    <p:extLst>
      <p:ext uri="{BB962C8B-B14F-4D97-AF65-F5344CB8AC3E}">
        <p14:creationId xmlns:p14="http://schemas.microsoft.com/office/powerpoint/2010/main" val="18244524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399081A9-FBA4-D740-B0E5-B6DB2B2DB368}" type="slidenum">
              <a:rPr lang="en-US"/>
              <a:pPr>
                <a:defRPr/>
              </a:pPr>
              <a:t>‹#›</a:t>
            </a:fld>
            <a:endParaRPr lang="en-US"/>
          </a:p>
        </p:txBody>
      </p:sp>
    </p:spTree>
    <p:extLst>
      <p:ext uri="{BB962C8B-B14F-4D97-AF65-F5344CB8AC3E}">
        <p14:creationId xmlns:p14="http://schemas.microsoft.com/office/powerpoint/2010/main" val="140678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5225" y="215900"/>
            <a:ext cx="1997075" cy="537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4000" y="215900"/>
            <a:ext cx="5838825" cy="537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E23FCCA-1AF1-6B4F-880B-105199DF197C}" type="slidenum">
              <a:rPr lang="en-US"/>
              <a:pPr>
                <a:defRPr/>
              </a:pPr>
              <a:t>‹#›</a:t>
            </a:fld>
            <a:endParaRPr lang="en-US"/>
          </a:p>
        </p:txBody>
      </p:sp>
    </p:spTree>
    <p:extLst>
      <p:ext uri="{BB962C8B-B14F-4D97-AF65-F5344CB8AC3E}">
        <p14:creationId xmlns:p14="http://schemas.microsoft.com/office/powerpoint/2010/main" val="3139248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000125" y="3687961"/>
            <a:ext cx="7411641" cy="1848445"/>
          </a:xfrm>
          <a:prstGeom prst="rect">
            <a:avLst/>
          </a:prstGeom>
        </p:spPr>
        <p:txBody>
          <a:bodyPr lIns="0" tIns="0" rIns="0" bIns="0" anchor="b"/>
          <a:lstStyle>
            <a:lvl1pPr marL="0">
              <a:lnSpc>
                <a:spcPct val="100000"/>
              </a:lnSpc>
              <a:defRPr sz="5344">
                <a:solidFill>
                  <a:srgbClr val="DEDDDE"/>
                </a:solidFill>
                <a:latin typeface="+mj-lt"/>
                <a:ea typeface="+mj-ea"/>
                <a:cs typeface="+mj-cs"/>
                <a:sym typeface="Helvetica Neue Bold Condensed"/>
              </a:defRPr>
            </a:lvl1pPr>
          </a:lstStyle>
          <a:p>
            <a:pPr lvl="0">
              <a:defRPr sz="1800">
                <a:solidFill>
                  <a:srgbClr val="000000"/>
                </a:solidFill>
              </a:defRPr>
            </a:pPr>
            <a:r>
              <a:rPr sz="5344">
                <a:solidFill>
                  <a:srgbClr val="DEDDDE"/>
                </a:solidFill>
              </a:rPr>
              <a:t>Title Text</a:t>
            </a:r>
          </a:p>
        </p:txBody>
      </p:sp>
      <p:sp>
        <p:nvSpPr>
          <p:cNvPr id="7" name="Shape 7"/>
          <p:cNvSpPr>
            <a:spLocks noGrp="1"/>
          </p:cNvSpPr>
          <p:nvPr>
            <p:ph type="body" idx="1"/>
          </p:nvPr>
        </p:nvSpPr>
        <p:spPr>
          <a:xfrm>
            <a:off x="1000125" y="5527477"/>
            <a:ext cx="7411641" cy="1134070"/>
          </a:xfrm>
          <a:prstGeom prst="rect">
            <a:avLst/>
          </a:prstGeom>
        </p:spPr>
        <p:txBody>
          <a:bodyPr lIns="0" tIns="0" rIns="0" bIns="0" anchor="t"/>
          <a:lstStyle>
            <a:lvl1pPr marL="0" indent="0">
              <a:spcBef>
                <a:spcPts val="0"/>
              </a:spcBef>
              <a:buSzTx/>
              <a:buNone/>
              <a:defRPr sz="3234">
                <a:solidFill>
                  <a:srgbClr val="6696B6"/>
                </a:solidFill>
                <a:latin typeface="+mj-lt"/>
                <a:ea typeface="+mj-ea"/>
                <a:cs typeface="+mj-cs"/>
                <a:sym typeface="Helvetica Neue Bold Condensed"/>
              </a:defRPr>
            </a:lvl1pPr>
            <a:lvl2pPr marL="0" indent="0">
              <a:spcBef>
                <a:spcPts val="0"/>
              </a:spcBef>
              <a:buSzTx/>
              <a:buNone/>
              <a:defRPr sz="3234">
                <a:solidFill>
                  <a:srgbClr val="6696B6"/>
                </a:solidFill>
                <a:latin typeface="+mj-lt"/>
                <a:ea typeface="+mj-ea"/>
                <a:cs typeface="+mj-cs"/>
                <a:sym typeface="Helvetica Neue Bold Condensed"/>
              </a:defRPr>
            </a:lvl2pPr>
            <a:lvl3pPr marL="0" indent="0">
              <a:spcBef>
                <a:spcPts val="0"/>
              </a:spcBef>
              <a:buSzTx/>
              <a:buNone/>
              <a:defRPr sz="3234">
                <a:solidFill>
                  <a:srgbClr val="6696B6"/>
                </a:solidFill>
                <a:latin typeface="+mj-lt"/>
                <a:ea typeface="+mj-ea"/>
                <a:cs typeface="+mj-cs"/>
                <a:sym typeface="Helvetica Neue Bold Condensed"/>
              </a:defRPr>
            </a:lvl3pPr>
            <a:lvl4pPr marL="0" indent="0">
              <a:spcBef>
                <a:spcPts val="0"/>
              </a:spcBef>
              <a:buSzTx/>
              <a:buNone/>
              <a:defRPr sz="3234">
                <a:solidFill>
                  <a:srgbClr val="6696B6"/>
                </a:solidFill>
                <a:latin typeface="+mj-lt"/>
                <a:ea typeface="+mj-ea"/>
                <a:cs typeface="+mj-cs"/>
                <a:sym typeface="Helvetica Neue Bold Condensed"/>
              </a:defRPr>
            </a:lvl4pPr>
            <a:lvl5pPr marL="0" indent="0">
              <a:spcBef>
                <a:spcPts val="0"/>
              </a:spcBef>
              <a:buSzTx/>
              <a:buNone/>
              <a:defRPr sz="3234">
                <a:solidFill>
                  <a:srgbClr val="6696B6"/>
                </a:solidFill>
                <a:latin typeface="+mj-lt"/>
                <a:ea typeface="+mj-ea"/>
                <a:cs typeface="+mj-cs"/>
                <a:sym typeface="Helvetica Neue Bold Condensed"/>
              </a:defRPr>
            </a:lvl5pPr>
          </a:lstStyle>
          <a:p>
            <a:pPr lvl="0">
              <a:defRPr sz="1800">
                <a:solidFill>
                  <a:srgbClr val="000000"/>
                </a:solidFill>
              </a:defRPr>
            </a:pPr>
            <a:r>
              <a:rPr sz="3234">
                <a:solidFill>
                  <a:srgbClr val="6696B6"/>
                </a:solidFill>
              </a:rPr>
              <a:t>Body Level One</a:t>
            </a:r>
          </a:p>
          <a:p>
            <a:pPr lvl="1">
              <a:defRPr sz="1800">
                <a:solidFill>
                  <a:srgbClr val="000000"/>
                </a:solidFill>
              </a:defRPr>
            </a:pPr>
            <a:r>
              <a:rPr sz="3234">
                <a:solidFill>
                  <a:srgbClr val="6696B6"/>
                </a:solidFill>
              </a:rPr>
              <a:t>Body Level Two</a:t>
            </a:r>
          </a:p>
          <a:p>
            <a:pPr lvl="2">
              <a:defRPr sz="1800">
                <a:solidFill>
                  <a:srgbClr val="000000"/>
                </a:solidFill>
              </a:defRPr>
            </a:pPr>
            <a:r>
              <a:rPr sz="3234">
                <a:solidFill>
                  <a:srgbClr val="6696B6"/>
                </a:solidFill>
              </a:rPr>
              <a:t>Body Level Three</a:t>
            </a:r>
          </a:p>
          <a:p>
            <a:pPr lvl="3">
              <a:defRPr sz="1800">
                <a:solidFill>
                  <a:srgbClr val="000000"/>
                </a:solidFill>
              </a:defRPr>
            </a:pPr>
            <a:r>
              <a:rPr sz="3234">
                <a:solidFill>
                  <a:srgbClr val="6696B6"/>
                </a:solidFill>
              </a:rPr>
              <a:t>Body Level Four</a:t>
            </a:r>
          </a:p>
          <a:p>
            <a:pPr lvl="4">
              <a:defRPr sz="1800">
                <a:solidFill>
                  <a:srgbClr val="000000"/>
                </a:solidFill>
              </a:defRPr>
            </a:pPr>
            <a:r>
              <a:rPr sz="3234">
                <a:solidFill>
                  <a:srgbClr val="6696B6"/>
                </a:solidFill>
              </a:rPr>
              <a:t>Body Level Five</a:t>
            </a:r>
          </a:p>
        </p:txBody>
      </p:sp>
    </p:spTree>
    <p:extLst>
      <p:ext uri="{BB962C8B-B14F-4D97-AF65-F5344CB8AC3E}">
        <p14:creationId xmlns:p14="http://schemas.microsoft.com/office/powerpoint/2010/main" val="2209453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11474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74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74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1219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08094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4373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505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64980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79296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256032" y="256032"/>
            <a:ext cx="8613648" cy="713232"/>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50800" tIns="50800" rIns="91440" bIns="50800" numCol="1" anchor="ctr" anchorCtr="0" compatLnSpc="1">
            <a:prstTxWarp prst="textNoShape">
              <a:avLst/>
            </a:prstTxWarp>
          </a:bodyPr>
          <a:lstStyle/>
          <a:p>
            <a:pPr lvl="0"/>
            <a:r>
              <a:rPr lang="en-US" dirty="0">
                <a:sym typeface="Arial" charset="0"/>
              </a:rPr>
              <a:t>Click to edit Master title style</a:t>
            </a:r>
          </a:p>
        </p:txBody>
      </p:sp>
      <p:sp>
        <p:nvSpPr>
          <p:cNvPr id="1026" name="Rectangle 2"/>
          <p:cNvSpPr>
            <a:spLocks noGrp="1" noChangeArrowheads="1"/>
          </p:cNvSpPr>
          <p:nvPr>
            <p:ph type="body" idx="1"/>
          </p:nvPr>
        </p:nvSpPr>
        <p:spPr bwMode="auto">
          <a:xfrm>
            <a:off x="457200" y="1600200"/>
            <a:ext cx="8229600" cy="4749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4" name="Straight Connector 3"/>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 name="Straight Connector 4"/>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txStyles>
    <p:titleStyle>
      <a:lvl1pPr marL="39688" indent="-39688" algn="l" rtl="0" eaLnBrk="0" fontAlgn="base" hangingPunct="0">
        <a:spcBef>
          <a:spcPct val="0"/>
        </a:spcBef>
        <a:spcAft>
          <a:spcPct val="0"/>
        </a:spcAft>
        <a:defRPr lang="en-US"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3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254000" y="256032"/>
            <a:ext cx="8615680" cy="711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50800" tIns="50800" rIns="91440" bIns="50800" numCol="1" anchor="ctr" anchorCtr="0" compatLnSpc="1">
            <a:prstTxWarp prst="textNoShape">
              <a:avLst/>
            </a:prstTxWarp>
          </a:bodyPr>
          <a:lstStyle/>
          <a:p>
            <a:pPr lvl="0"/>
            <a:r>
              <a:rPr lang="en-US" dirty="0">
                <a:sym typeface="Arial" charset="0"/>
              </a:rPr>
              <a:t>Click to edit Master title style</a:t>
            </a:r>
          </a:p>
        </p:txBody>
      </p:sp>
      <p:sp>
        <p:nvSpPr>
          <p:cNvPr id="2050" name="Rectangle 2"/>
          <p:cNvSpPr>
            <a:spLocks noGrp="1" noChangeArrowheads="1"/>
          </p:cNvSpPr>
          <p:nvPr>
            <p:ph type="body" idx="1"/>
          </p:nvPr>
        </p:nvSpPr>
        <p:spPr bwMode="auto">
          <a:xfrm>
            <a:off x="279400" y="1485900"/>
            <a:ext cx="7962900" cy="41021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9" name="Straight Connector 8"/>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0" name="Straight Connector 9"/>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hf hdr="0" ftr="0" dt="0"/>
  <p:txStyles>
    <p:titleStyle>
      <a:lvl1pPr marL="39688" indent="-39688" algn="l" rtl="0" eaLnBrk="0" fontAlgn="base" hangingPunct="0">
        <a:spcBef>
          <a:spcPct val="0"/>
        </a:spcBef>
        <a:spcAft>
          <a:spcPct val="0"/>
        </a:spcAft>
        <a:defRPr lang="en-US"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2.jpe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12.png"/><Relationship Id="rId5" Type="http://schemas.openxmlformats.org/officeDocument/2006/relationships/slide" Target="slide5.xml"/><Relationship Id="rId6" Type="http://schemas.openxmlformats.org/officeDocument/2006/relationships/image" Target="../media/image7.png"/><Relationship Id="rId7" Type="http://schemas.openxmlformats.org/officeDocument/2006/relationships/slide" Target="slide14.xml"/><Relationship Id="rId1" Type="http://schemas.openxmlformats.org/officeDocument/2006/relationships/tags" Target="../tags/tag11.xml"/><Relationship Id="rId2"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3.png"/><Relationship Id="rId5" Type="http://schemas.openxmlformats.org/officeDocument/2006/relationships/slide" Target="slide5.xml"/><Relationship Id="rId6" Type="http://schemas.openxmlformats.org/officeDocument/2006/relationships/image" Target="../media/image7.png"/><Relationship Id="rId7" Type="http://schemas.openxmlformats.org/officeDocument/2006/relationships/slide" Target="slide14.xml"/><Relationship Id="rId1" Type="http://schemas.openxmlformats.org/officeDocument/2006/relationships/tags" Target="../tags/tag12.xml"/><Relationship Id="rId2"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14.png"/><Relationship Id="rId5" Type="http://schemas.openxmlformats.org/officeDocument/2006/relationships/image" Target="../media/image7.png"/><Relationship Id="rId6" Type="http://schemas.openxmlformats.org/officeDocument/2006/relationships/slide" Target="slide13.xml"/><Relationship Id="rId7" Type="http://schemas.openxmlformats.org/officeDocument/2006/relationships/slide" Target="slide5.xml"/><Relationship Id="rId8" Type="http://schemas.openxmlformats.org/officeDocument/2006/relationships/slide" Target="slide14.xml"/><Relationship Id="rId1" Type="http://schemas.openxmlformats.org/officeDocument/2006/relationships/tags" Target="../tags/tag13.xml"/><Relationship Id="rId2"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15.png"/><Relationship Id="rId5" Type="http://schemas.openxmlformats.org/officeDocument/2006/relationships/slide" Target="slide12.xml"/><Relationship Id="rId6" Type="http://schemas.openxmlformats.org/officeDocument/2006/relationships/image" Target="../media/image7.png"/><Relationship Id="rId7" Type="http://schemas.openxmlformats.org/officeDocument/2006/relationships/slide" Target="slide5.xml"/><Relationship Id="rId8" Type="http://schemas.openxmlformats.org/officeDocument/2006/relationships/slide" Target="slide14.xml"/><Relationship Id="rId1" Type="http://schemas.openxmlformats.org/officeDocument/2006/relationships/tags" Target="../tags/tag14.xml"/><Relationship Id="rId2"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tags" Target="../tags/tag15.xml"/><Relationship Id="rId2"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image" Target="../media/image18.png"/><Relationship Id="rId1" Type="http://schemas.openxmlformats.org/officeDocument/2006/relationships/tags" Target="../tags/tag16.xml"/><Relationship Id="rId2"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19.png"/><Relationship Id="rId1" Type="http://schemas.openxmlformats.org/officeDocument/2006/relationships/tags" Target="../tags/tag17.xml"/><Relationship Id="rId2"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image" Target="../media/image20.png"/><Relationship Id="rId5" Type="http://schemas.openxmlformats.org/officeDocument/2006/relationships/slide" Target="slide18.xml"/><Relationship Id="rId6" Type="http://schemas.openxmlformats.org/officeDocument/2006/relationships/image" Target="../media/image21.png"/><Relationship Id="rId1" Type="http://schemas.openxmlformats.org/officeDocument/2006/relationships/tags" Target="../tags/tag18.xml"/><Relationship Id="rId2"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1" Type="http://schemas.openxmlformats.org/officeDocument/2006/relationships/slide" Target="slide22.xml"/><Relationship Id="rId12" Type="http://schemas.openxmlformats.org/officeDocument/2006/relationships/slide" Target="slide18.xml"/><Relationship Id="rId13" Type="http://schemas.openxmlformats.org/officeDocument/2006/relationships/slide" Target="slide25.xml"/><Relationship Id="rId1" Type="http://schemas.openxmlformats.org/officeDocument/2006/relationships/tags" Target="../tags/tag19.xml"/><Relationship Id="rId2" Type="http://schemas.openxmlformats.org/officeDocument/2006/relationships/slideLayout" Target="../slideLayouts/slideLayout23.xml"/><Relationship Id="rId3" Type="http://schemas.openxmlformats.org/officeDocument/2006/relationships/notesSlide" Target="../notesSlides/notesSlide18.xml"/><Relationship Id="rId4" Type="http://schemas.openxmlformats.org/officeDocument/2006/relationships/image" Target="../media/image22.jpeg"/><Relationship Id="rId5" Type="http://schemas.openxmlformats.org/officeDocument/2006/relationships/slide" Target="slide21.xml"/><Relationship Id="rId6" Type="http://schemas.openxmlformats.org/officeDocument/2006/relationships/image" Target="../media/image7.png"/><Relationship Id="rId7" Type="http://schemas.openxmlformats.org/officeDocument/2006/relationships/slide" Target="slide19.xml"/><Relationship Id="rId8" Type="http://schemas.openxmlformats.org/officeDocument/2006/relationships/slide" Target="slide20.xml"/><Relationship Id="rId9" Type="http://schemas.openxmlformats.org/officeDocument/2006/relationships/slide" Target="slide24.xml"/><Relationship Id="rId10" Type="http://schemas.openxmlformats.org/officeDocument/2006/relationships/slide" Target="slide23.xml"/></Relationships>
</file>

<file path=ppt/slides/_rels/slide19.xml.rels><?xml version="1.0" encoding="UTF-8" standalone="yes"?>
<Relationships xmlns="http://schemas.openxmlformats.org/package/2006/relationships"><Relationship Id="rId11" Type="http://schemas.openxmlformats.org/officeDocument/2006/relationships/slide" Target="slide22.xml"/><Relationship Id="rId12" Type="http://schemas.openxmlformats.org/officeDocument/2006/relationships/slide" Target="slide18.xml"/><Relationship Id="rId13" Type="http://schemas.openxmlformats.org/officeDocument/2006/relationships/slide" Target="slide25.xml"/><Relationship Id="rId1" Type="http://schemas.openxmlformats.org/officeDocument/2006/relationships/tags" Target="../tags/tag20.xml"/><Relationship Id="rId2" Type="http://schemas.openxmlformats.org/officeDocument/2006/relationships/slideLayout" Target="../slideLayouts/slideLayout23.xml"/><Relationship Id="rId3" Type="http://schemas.openxmlformats.org/officeDocument/2006/relationships/notesSlide" Target="../notesSlides/notesSlide19.xml"/><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slide" Target="slide21.xml"/><Relationship Id="rId7" Type="http://schemas.openxmlformats.org/officeDocument/2006/relationships/image" Target="../media/image7.png"/><Relationship Id="rId8" Type="http://schemas.openxmlformats.org/officeDocument/2006/relationships/slide" Target="slide20.xml"/><Relationship Id="rId9" Type="http://schemas.openxmlformats.org/officeDocument/2006/relationships/slide" Target="slide24.xml"/><Relationship Id="rId10" Type="http://schemas.openxmlformats.org/officeDocument/2006/relationships/slide" Target="slide23.xml"/></Relationships>
</file>

<file path=ppt/slides/_rels/slide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7.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1" Type="http://schemas.openxmlformats.org/officeDocument/2006/relationships/slide" Target="slide22.xml"/><Relationship Id="rId12" Type="http://schemas.openxmlformats.org/officeDocument/2006/relationships/slide" Target="slide18.xml"/><Relationship Id="rId13" Type="http://schemas.openxmlformats.org/officeDocument/2006/relationships/slide" Target="slide25.xml"/><Relationship Id="rId1" Type="http://schemas.openxmlformats.org/officeDocument/2006/relationships/tags" Target="../tags/tag21.xml"/><Relationship Id="rId2" Type="http://schemas.openxmlformats.org/officeDocument/2006/relationships/slideLayout" Target="../slideLayouts/slideLayout23.xml"/><Relationship Id="rId3" Type="http://schemas.openxmlformats.org/officeDocument/2006/relationships/notesSlide" Target="../notesSlides/notesSlide20.xml"/><Relationship Id="rId4" Type="http://schemas.openxmlformats.org/officeDocument/2006/relationships/image" Target="../media/image25.png"/><Relationship Id="rId5" Type="http://schemas.openxmlformats.org/officeDocument/2006/relationships/image" Target="../media/image24.png"/><Relationship Id="rId6" Type="http://schemas.openxmlformats.org/officeDocument/2006/relationships/slide" Target="slide21.xml"/><Relationship Id="rId7" Type="http://schemas.openxmlformats.org/officeDocument/2006/relationships/image" Target="../media/image7.png"/><Relationship Id="rId8" Type="http://schemas.openxmlformats.org/officeDocument/2006/relationships/slide" Target="slide19.xml"/><Relationship Id="rId9" Type="http://schemas.openxmlformats.org/officeDocument/2006/relationships/slide" Target="slide24.xml"/><Relationship Id="rId10" Type="http://schemas.openxmlformats.org/officeDocument/2006/relationships/slide" Target="slide23.xml"/></Relationships>
</file>

<file path=ppt/slides/_rels/slide21.xml.rels><?xml version="1.0" encoding="UTF-8" standalone="yes"?>
<Relationships xmlns="http://schemas.openxmlformats.org/package/2006/relationships"><Relationship Id="rId11" Type="http://schemas.openxmlformats.org/officeDocument/2006/relationships/slide" Target="slide22.xml"/><Relationship Id="rId12" Type="http://schemas.openxmlformats.org/officeDocument/2006/relationships/slide" Target="slide18.xml"/><Relationship Id="rId13" Type="http://schemas.openxmlformats.org/officeDocument/2006/relationships/slide" Target="slide25.xml"/><Relationship Id="rId1" Type="http://schemas.openxmlformats.org/officeDocument/2006/relationships/tags" Target="../tags/tag22.xml"/><Relationship Id="rId2" Type="http://schemas.openxmlformats.org/officeDocument/2006/relationships/slideLayout" Target="../slideLayouts/slideLayout23.xml"/><Relationship Id="rId3" Type="http://schemas.openxmlformats.org/officeDocument/2006/relationships/notesSlide" Target="../notesSlides/notesSlide21.xml"/><Relationship Id="rId4" Type="http://schemas.openxmlformats.org/officeDocument/2006/relationships/image" Target="../media/image26.png"/><Relationship Id="rId5" Type="http://schemas.openxmlformats.org/officeDocument/2006/relationships/image" Target="../media/image24.png"/><Relationship Id="rId6" Type="http://schemas.openxmlformats.org/officeDocument/2006/relationships/slide" Target="slide19.xml"/><Relationship Id="rId7" Type="http://schemas.openxmlformats.org/officeDocument/2006/relationships/image" Target="../media/image7.png"/><Relationship Id="rId8" Type="http://schemas.openxmlformats.org/officeDocument/2006/relationships/slide" Target="slide20.xml"/><Relationship Id="rId9" Type="http://schemas.openxmlformats.org/officeDocument/2006/relationships/slide" Target="slide24.xml"/><Relationship Id="rId10" Type="http://schemas.openxmlformats.org/officeDocument/2006/relationships/slide" Target="slide23.xml"/></Relationships>
</file>

<file path=ppt/slides/_rels/slide22.xml.rels><?xml version="1.0" encoding="UTF-8" standalone="yes"?>
<Relationships xmlns="http://schemas.openxmlformats.org/package/2006/relationships"><Relationship Id="rId11" Type="http://schemas.openxmlformats.org/officeDocument/2006/relationships/slide" Target="slide23.xml"/><Relationship Id="rId12" Type="http://schemas.openxmlformats.org/officeDocument/2006/relationships/slide" Target="slide18.xml"/><Relationship Id="rId13" Type="http://schemas.openxmlformats.org/officeDocument/2006/relationships/slide" Target="slide25.xml"/><Relationship Id="rId1" Type="http://schemas.openxmlformats.org/officeDocument/2006/relationships/tags" Target="../tags/tag23.xml"/><Relationship Id="rId2" Type="http://schemas.openxmlformats.org/officeDocument/2006/relationships/slideLayout" Target="../slideLayouts/slideLayout23.xml"/><Relationship Id="rId3" Type="http://schemas.openxmlformats.org/officeDocument/2006/relationships/notesSlide" Target="../notesSlides/notesSlide22.xml"/><Relationship Id="rId4" Type="http://schemas.openxmlformats.org/officeDocument/2006/relationships/image" Target="../media/image27.png"/><Relationship Id="rId5" Type="http://schemas.openxmlformats.org/officeDocument/2006/relationships/image" Target="../media/image24.png"/><Relationship Id="rId6" Type="http://schemas.openxmlformats.org/officeDocument/2006/relationships/slide" Target="slide21.xml"/><Relationship Id="rId7" Type="http://schemas.openxmlformats.org/officeDocument/2006/relationships/image" Target="../media/image7.png"/><Relationship Id="rId8" Type="http://schemas.openxmlformats.org/officeDocument/2006/relationships/slide" Target="slide19.xml"/><Relationship Id="rId9" Type="http://schemas.openxmlformats.org/officeDocument/2006/relationships/slide" Target="slide20.xml"/><Relationship Id="rId10" Type="http://schemas.openxmlformats.org/officeDocument/2006/relationships/slide" Target="slide24.xml"/></Relationships>
</file>

<file path=ppt/slides/_rels/slide23.xml.rels><?xml version="1.0" encoding="UTF-8" standalone="yes"?>
<Relationships xmlns="http://schemas.openxmlformats.org/package/2006/relationships"><Relationship Id="rId11" Type="http://schemas.openxmlformats.org/officeDocument/2006/relationships/slide" Target="slide22.xml"/><Relationship Id="rId12" Type="http://schemas.openxmlformats.org/officeDocument/2006/relationships/slide" Target="slide18.xml"/><Relationship Id="rId13" Type="http://schemas.openxmlformats.org/officeDocument/2006/relationships/slide" Target="slide25.xml"/><Relationship Id="rId1" Type="http://schemas.openxmlformats.org/officeDocument/2006/relationships/tags" Target="../tags/tag24.xml"/><Relationship Id="rId2" Type="http://schemas.openxmlformats.org/officeDocument/2006/relationships/slideLayout" Target="../slideLayouts/slideLayout23.xml"/><Relationship Id="rId3" Type="http://schemas.openxmlformats.org/officeDocument/2006/relationships/notesSlide" Target="../notesSlides/notesSlide23.xml"/><Relationship Id="rId4" Type="http://schemas.openxmlformats.org/officeDocument/2006/relationships/image" Target="../media/image28.png"/><Relationship Id="rId5" Type="http://schemas.openxmlformats.org/officeDocument/2006/relationships/image" Target="../media/image24.png"/><Relationship Id="rId6" Type="http://schemas.openxmlformats.org/officeDocument/2006/relationships/slide" Target="slide21.xml"/><Relationship Id="rId7" Type="http://schemas.openxmlformats.org/officeDocument/2006/relationships/image" Target="../media/image7.png"/><Relationship Id="rId8" Type="http://schemas.openxmlformats.org/officeDocument/2006/relationships/slide" Target="slide19.xml"/><Relationship Id="rId9" Type="http://schemas.openxmlformats.org/officeDocument/2006/relationships/slide" Target="slide20.xml"/><Relationship Id="rId10" Type="http://schemas.openxmlformats.org/officeDocument/2006/relationships/slide" Target="slide24.xml"/></Relationships>
</file>

<file path=ppt/slides/_rels/slide24.xml.rels><?xml version="1.0" encoding="UTF-8" standalone="yes"?>
<Relationships xmlns="http://schemas.openxmlformats.org/package/2006/relationships"><Relationship Id="rId11" Type="http://schemas.openxmlformats.org/officeDocument/2006/relationships/slide" Target="slide22.xml"/><Relationship Id="rId12" Type="http://schemas.openxmlformats.org/officeDocument/2006/relationships/slide" Target="slide18.xml"/><Relationship Id="rId13" Type="http://schemas.openxmlformats.org/officeDocument/2006/relationships/slide" Target="slide25.xml"/><Relationship Id="rId1" Type="http://schemas.openxmlformats.org/officeDocument/2006/relationships/tags" Target="../tags/tag25.xml"/><Relationship Id="rId2" Type="http://schemas.openxmlformats.org/officeDocument/2006/relationships/slideLayout" Target="../slideLayouts/slideLayout23.xml"/><Relationship Id="rId3" Type="http://schemas.openxmlformats.org/officeDocument/2006/relationships/notesSlide" Target="../notesSlides/notesSlide24.xml"/><Relationship Id="rId4" Type="http://schemas.openxmlformats.org/officeDocument/2006/relationships/image" Target="../media/image29.png"/><Relationship Id="rId5" Type="http://schemas.openxmlformats.org/officeDocument/2006/relationships/image" Target="../media/image24.png"/><Relationship Id="rId6" Type="http://schemas.openxmlformats.org/officeDocument/2006/relationships/slide" Target="slide21.xml"/><Relationship Id="rId7" Type="http://schemas.openxmlformats.org/officeDocument/2006/relationships/image" Target="../media/image7.png"/><Relationship Id="rId8" Type="http://schemas.openxmlformats.org/officeDocument/2006/relationships/slide" Target="slide19.xml"/><Relationship Id="rId9" Type="http://schemas.openxmlformats.org/officeDocument/2006/relationships/slide" Target="slide20.xml"/><Relationship Id="rId10"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image" Target="../media/image30.png"/><Relationship Id="rId5" Type="http://schemas.openxmlformats.org/officeDocument/2006/relationships/image" Target="../media/image31.png"/><Relationship Id="rId1" Type="http://schemas.openxmlformats.org/officeDocument/2006/relationships/tags" Target="../tags/tag26.xml"/><Relationship Id="rId2"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image" Target="../media/image32.png"/><Relationship Id="rId1" Type="http://schemas.openxmlformats.org/officeDocument/2006/relationships/tags" Target="../tags/tag27.xml"/><Relationship Id="rId2"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image" Target="../media/image32.png"/><Relationship Id="rId1" Type="http://schemas.openxmlformats.org/officeDocument/2006/relationships/tags" Target="../tags/tag28.xml"/><Relationship Id="rId2"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4" Type="http://schemas.openxmlformats.org/officeDocument/2006/relationships/image" Target="../media/image33.png"/><Relationship Id="rId1" Type="http://schemas.openxmlformats.org/officeDocument/2006/relationships/tags" Target="../tags/tag29.xml"/><Relationship Id="rId2"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4" Type="http://schemas.openxmlformats.org/officeDocument/2006/relationships/image" Target="../media/image33.png"/><Relationship Id="rId1" Type="http://schemas.openxmlformats.org/officeDocument/2006/relationships/tags" Target="../tags/tag30.xml"/><Relationship Id="rId2"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chart" Target="../charts/chart1.xml"/><Relationship Id="rId1" Type="http://schemas.openxmlformats.org/officeDocument/2006/relationships/tags" Target="../tags/tag4.xml"/><Relationship Id="rId2"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4" Type="http://schemas.openxmlformats.org/officeDocument/2006/relationships/image" Target="../media/image34.png"/><Relationship Id="rId1" Type="http://schemas.openxmlformats.org/officeDocument/2006/relationships/tags" Target="../tags/tag31.xml"/><Relationship Id="rId2"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4" Type="http://schemas.openxmlformats.org/officeDocument/2006/relationships/image" Target="../media/image35.png"/><Relationship Id="rId1" Type="http://schemas.openxmlformats.org/officeDocument/2006/relationships/tags" Target="../tags/tag32.xml"/><Relationship Id="rId2"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4" Type="http://schemas.openxmlformats.org/officeDocument/2006/relationships/image" Target="../media/image36.png"/><Relationship Id="rId1" Type="http://schemas.openxmlformats.org/officeDocument/2006/relationships/tags" Target="../tags/tag33.xml"/><Relationship Id="rId2"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1" Type="http://schemas.openxmlformats.org/officeDocument/2006/relationships/slide" Target="slide38.xml"/><Relationship Id="rId12" Type="http://schemas.openxmlformats.org/officeDocument/2006/relationships/image" Target="../media/image41.jpeg"/><Relationship Id="rId13" Type="http://schemas.openxmlformats.org/officeDocument/2006/relationships/slide" Target="slide37.xml"/><Relationship Id="rId14" Type="http://schemas.openxmlformats.org/officeDocument/2006/relationships/image" Target="../media/image42.jpeg"/><Relationship Id="rId1" Type="http://schemas.openxmlformats.org/officeDocument/2006/relationships/tags" Target="../tags/tag34.xml"/><Relationship Id="rId2" Type="http://schemas.openxmlformats.org/officeDocument/2006/relationships/slideLayout" Target="../slideLayouts/slideLayout13.xml"/><Relationship Id="rId3" Type="http://schemas.openxmlformats.org/officeDocument/2006/relationships/notesSlide" Target="../notesSlides/notesSlide33.xml"/><Relationship Id="rId4" Type="http://schemas.openxmlformats.org/officeDocument/2006/relationships/image" Target="../media/image37.jpg"/><Relationship Id="rId5" Type="http://schemas.openxmlformats.org/officeDocument/2006/relationships/slide" Target="slide35.xml"/><Relationship Id="rId6" Type="http://schemas.openxmlformats.org/officeDocument/2006/relationships/image" Target="../media/image38.jpeg"/><Relationship Id="rId7" Type="http://schemas.openxmlformats.org/officeDocument/2006/relationships/slide" Target="slide34.xml"/><Relationship Id="rId8" Type="http://schemas.openxmlformats.org/officeDocument/2006/relationships/image" Target="../media/image39.jpeg"/><Relationship Id="rId9" Type="http://schemas.openxmlformats.org/officeDocument/2006/relationships/slide" Target="slide36.xml"/><Relationship Id="rId10" Type="http://schemas.openxmlformats.org/officeDocument/2006/relationships/image" Target="../media/image40.jpeg"/></Relationships>
</file>

<file path=ppt/slides/_rels/slide34.xml.rels><?xml version="1.0" encoding="UTF-8" standalone="yes"?>
<Relationships xmlns="http://schemas.openxmlformats.org/package/2006/relationships"><Relationship Id="rId11" Type="http://schemas.openxmlformats.org/officeDocument/2006/relationships/slide" Target="slide38.xml"/><Relationship Id="rId12" Type="http://schemas.openxmlformats.org/officeDocument/2006/relationships/image" Target="../media/image41.jpeg"/><Relationship Id="rId13" Type="http://schemas.openxmlformats.org/officeDocument/2006/relationships/slide" Target="slide37.xml"/><Relationship Id="rId14" Type="http://schemas.openxmlformats.org/officeDocument/2006/relationships/image" Target="../media/image42.jpeg"/><Relationship Id="rId1" Type="http://schemas.openxmlformats.org/officeDocument/2006/relationships/tags" Target="../tags/tag35.xml"/><Relationship Id="rId2" Type="http://schemas.openxmlformats.org/officeDocument/2006/relationships/slideLayout" Target="../slideLayouts/slideLayout13.xml"/><Relationship Id="rId3" Type="http://schemas.openxmlformats.org/officeDocument/2006/relationships/notesSlide" Target="../notesSlides/notesSlide34.xml"/><Relationship Id="rId4" Type="http://schemas.openxmlformats.org/officeDocument/2006/relationships/image" Target="../media/image37.jpg"/><Relationship Id="rId5" Type="http://schemas.openxmlformats.org/officeDocument/2006/relationships/slide" Target="slide35.xml"/><Relationship Id="rId6" Type="http://schemas.openxmlformats.org/officeDocument/2006/relationships/image" Target="../media/image38.jpeg"/><Relationship Id="rId7" Type="http://schemas.openxmlformats.org/officeDocument/2006/relationships/slide" Target="slide34.xml"/><Relationship Id="rId8" Type="http://schemas.openxmlformats.org/officeDocument/2006/relationships/image" Target="../media/image39.jpeg"/><Relationship Id="rId9" Type="http://schemas.openxmlformats.org/officeDocument/2006/relationships/slide" Target="slide36.xml"/><Relationship Id="rId10" Type="http://schemas.openxmlformats.org/officeDocument/2006/relationships/image" Target="../media/image40.jpeg"/></Relationships>
</file>

<file path=ppt/slides/_rels/slide35.xml.rels><?xml version="1.0" encoding="UTF-8" standalone="yes"?>
<Relationships xmlns="http://schemas.openxmlformats.org/package/2006/relationships"><Relationship Id="rId11" Type="http://schemas.openxmlformats.org/officeDocument/2006/relationships/slide" Target="slide38.xml"/><Relationship Id="rId12" Type="http://schemas.openxmlformats.org/officeDocument/2006/relationships/image" Target="../media/image41.jpeg"/><Relationship Id="rId13" Type="http://schemas.openxmlformats.org/officeDocument/2006/relationships/slide" Target="slide37.xml"/><Relationship Id="rId14" Type="http://schemas.openxmlformats.org/officeDocument/2006/relationships/image" Target="../media/image42.jpeg"/><Relationship Id="rId1" Type="http://schemas.openxmlformats.org/officeDocument/2006/relationships/tags" Target="../tags/tag36.xml"/><Relationship Id="rId2" Type="http://schemas.openxmlformats.org/officeDocument/2006/relationships/slideLayout" Target="../slideLayouts/slideLayout13.xml"/><Relationship Id="rId3" Type="http://schemas.openxmlformats.org/officeDocument/2006/relationships/notesSlide" Target="../notesSlides/notesSlide35.xml"/><Relationship Id="rId4" Type="http://schemas.openxmlformats.org/officeDocument/2006/relationships/image" Target="../media/image43.jpg"/><Relationship Id="rId5" Type="http://schemas.openxmlformats.org/officeDocument/2006/relationships/slide" Target="slide35.xml"/><Relationship Id="rId6" Type="http://schemas.openxmlformats.org/officeDocument/2006/relationships/image" Target="../media/image38.jpeg"/><Relationship Id="rId7" Type="http://schemas.openxmlformats.org/officeDocument/2006/relationships/slide" Target="slide34.xml"/><Relationship Id="rId8" Type="http://schemas.openxmlformats.org/officeDocument/2006/relationships/image" Target="../media/image39.jpeg"/><Relationship Id="rId9" Type="http://schemas.openxmlformats.org/officeDocument/2006/relationships/slide" Target="slide36.xml"/><Relationship Id="rId10" Type="http://schemas.openxmlformats.org/officeDocument/2006/relationships/image" Target="../media/image40.jpeg"/></Relationships>
</file>

<file path=ppt/slides/_rels/slide36.xml.rels><?xml version="1.0" encoding="UTF-8" standalone="yes"?>
<Relationships xmlns="http://schemas.openxmlformats.org/package/2006/relationships"><Relationship Id="rId11" Type="http://schemas.openxmlformats.org/officeDocument/2006/relationships/slide" Target="slide37.xml"/><Relationship Id="rId12" Type="http://schemas.openxmlformats.org/officeDocument/2006/relationships/image" Target="../media/image42.jpeg"/><Relationship Id="rId13" Type="http://schemas.openxmlformats.org/officeDocument/2006/relationships/slide" Target="slide34.xml"/><Relationship Id="rId14" Type="http://schemas.openxmlformats.org/officeDocument/2006/relationships/image" Target="../media/image39.jpeg"/><Relationship Id="rId1" Type="http://schemas.openxmlformats.org/officeDocument/2006/relationships/tags" Target="../tags/tag37.xml"/><Relationship Id="rId2" Type="http://schemas.openxmlformats.org/officeDocument/2006/relationships/slideLayout" Target="../slideLayouts/slideLayout13.xml"/><Relationship Id="rId3" Type="http://schemas.openxmlformats.org/officeDocument/2006/relationships/notesSlide" Target="../notesSlides/notesSlide36.xml"/><Relationship Id="rId4" Type="http://schemas.openxmlformats.org/officeDocument/2006/relationships/image" Target="../media/image44.jpg"/><Relationship Id="rId5" Type="http://schemas.openxmlformats.org/officeDocument/2006/relationships/slide" Target="slide35.xml"/><Relationship Id="rId6" Type="http://schemas.openxmlformats.org/officeDocument/2006/relationships/image" Target="../media/image38.jpeg"/><Relationship Id="rId7" Type="http://schemas.openxmlformats.org/officeDocument/2006/relationships/slide" Target="slide36.xml"/><Relationship Id="rId8" Type="http://schemas.openxmlformats.org/officeDocument/2006/relationships/image" Target="../media/image40.jpeg"/><Relationship Id="rId9" Type="http://schemas.openxmlformats.org/officeDocument/2006/relationships/slide" Target="slide38.xml"/><Relationship Id="rId10" Type="http://schemas.openxmlformats.org/officeDocument/2006/relationships/image" Target="../media/image41.jpeg"/></Relationships>
</file>

<file path=ppt/slides/_rels/slide37.xml.rels><?xml version="1.0" encoding="UTF-8" standalone="yes"?>
<Relationships xmlns="http://schemas.openxmlformats.org/package/2006/relationships"><Relationship Id="rId11" Type="http://schemas.openxmlformats.org/officeDocument/2006/relationships/slide" Target="slide37.xml"/><Relationship Id="rId12" Type="http://schemas.openxmlformats.org/officeDocument/2006/relationships/image" Target="../media/image42.jpeg"/><Relationship Id="rId13" Type="http://schemas.openxmlformats.org/officeDocument/2006/relationships/slide" Target="slide34.xml"/><Relationship Id="rId14" Type="http://schemas.openxmlformats.org/officeDocument/2006/relationships/image" Target="../media/image39.jpeg"/><Relationship Id="rId1" Type="http://schemas.openxmlformats.org/officeDocument/2006/relationships/tags" Target="../tags/tag38.xml"/><Relationship Id="rId2" Type="http://schemas.openxmlformats.org/officeDocument/2006/relationships/slideLayout" Target="../slideLayouts/slideLayout13.xml"/><Relationship Id="rId3" Type="http://schemas.openxmlformats.org/officeDocument/2006/relationships/notesSlide" Target="../notesSlides/notesSlide37.xml"/><Relationship Id="rId4" Type="http://schemas.openxmlformats.org/officeDocument/2006/relationships/image" Target="../media/image45.jpg"/><Relationship Id="rId5" Type="http://schemas.openxmlformats.org/officeDocument/2006/relationships/slide" Target="slide35.xml"/><Relationship Id="rId6" Type="http://schemas.openxmlformats.org/officeDocument/2006/relationships/image" Target="../media/image38.jpeg"/><Relationship Id="rId7" Type="http://schemas.openxmlformats.org/officeDocument/2006/relationships/slide" Target="slide36.xml"/><Relationship Id="rId8" Type="http://schemas.openxmlformats.org/officeDocument/2006/relationships/image" Target="../media/image40.jpeg"/><Relationship Id="rId9" Type="http://schemas.openxmlformats.org/officeDocument/2006/relationships/slide" Target="slide38.xml"/><Relationship Id="rId10" Type="http://schemas.openxmlformats.org/officeDocument/2006/relationships/image" Target="../media/image41.jpeg"/></Relationships>
</file>

<file path=ppt/slides/_rels/slide38.xml.rels><?xml version="1.0" encoding="UTF-8" standalone="yes"?>
<Relationships xmlns="http://schemas.openxmlformats.org/package/2006/relationships"><Relationship Id="rId11" Type="http://schemas.openxmlformats.org/officeDocument/2006/relationships/slide" Target="slide37.xml"/><Relationship Id="rId12" Type="http://schemas.openxmlformats.org/officeDocument/2006/relationships/image" Target="../media/image42.jpeg"/><Relationship Id="rId13" Type="http://schemas.openxmlformats.org/officeDocument/2006/relationships/slide" Target="slide34.xml"/><Relationship Id="rId14" Type="http://schemas.openxmlformats.org/officeDocument/2006/relationships/image" Target="../media/image39.jpeg"/><Relationship Id="rId1" Type="http://schemas.openxmlformats.org/officeDocument/2006/relationships/tags" Target="../tags/tag39.xml"/><Relationship Id="rId2" Type="http://schemas.openxmlformats.org/officeDocument/2006/relationships/slideLayout" Target="../slideLayouts/slideLayout13.xml"/><Relationship Id="rId3" Type="http://schemas.openxmlformats.org/officeDocument/2006/relationships/notesSlide" Target="../notesSlides/notesSlide38.xml"/><Relationship Id="rId4" Type="http://schemas.openxmlformats.org/officeDocument/2006/relationships/image" Target="../media/image46.jpg"/><Relationship Id="rId5" Type="http://schemas.openxmlformats.org/officeDocument/2006/relationships/slide" Target="slide35.xml"/><Relationship Id="rId6" Type="http://schemas.openxmlformats.org/officeDocument/2006/relationships/image" Target="../media/image38.jpeg"/><Relationship Id="rId7" Type="http://schemas.openxmlformats.org/officeDocument/2006/relationships/slide" Target="slide36.xml"/><Relationship Id="rId8" Type="http://schemas.openxmlformats.org/officeDocument/2006/relationships/image" Target="../media/image40.jpeg"/><Relationship Id="rId9" Type="http://schemas.openxmlformats.org/officeDocument/2006/relationships/slide" Target="slide38.xml"/><Relationship Id="rId10"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4" Type="http://schemas.openxmlformats.org/officeDocument/2006/relationships/image" Target="../media/image47.png"/><Relationship Id="rId1" Type="http://schemas.openxmlformats.org/officeDocument/2006/relationships/tags" Target="../tags/tag40.xml"/><Relationship Id="rId2"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slide" Target="slide5.xml"/><Relationship Id="rId5" Type="http://schemas.openxmlformats.org/officeDocument/2006/relationships/image" Target="../media/image4.png"/><Relationship Id="rId1" Type="http://schemas.openxmlformats.org/officeDocument/2006/relationships/tags" Target="../tags/tag5.xml"/><Relationship Id="rId2"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4" Type="http://schemas.openxmlformats.org/officeDocument/2006/relationships/image" Target="../media/image47.png"/><Relationship Id="rId1" Type="http://schemas.openxmlformats.org/officeDocument/2006/relationships/tags" Target="../tags/tag41.xml"/><Relationship Id="rId2"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4" Type="http://schemas.openxmlformats.org/officeDocument/2006/relationships/image" Target="../media/image47.png"/><Relationship Id="rId1" Type="http://schemas.openxmlformats.org/officeDocument/2006/relationships/tags" Target="../tags/tag42.xml"/><Relationship Id="rId2"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4" Type="http://schemas.openxmlformats.org/officeDocument/2006/relationships/image" Target="../media/image48.jpeg"/><Relationship Id="rId1" Type="http://schemas.openxmlformats.org/officeDocument/2006/relationships/tags" Target="../tags/tag43.xml"/><Relationship Id="rId2"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4" Type="http://schemas.openxmlformats.org/officeDocument/2006/relationships/image" Target="../media/image49.jpg"/><Relationship Id="rId1" Type="http://schemas.openxmlformats.org/officeDocument/2006/relationships/tags" Target="../tags/tag44.xml"/><Relationship Id="rId2"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tags" Target="../tags/tag45.xml"/><Relationship Id="rId2" Type="http://schemas.openxmlformats.org/officeDocument/2006/relationships/slideLayout" Target="../slideLayouts/slideLayout13.xml"/><Relationship Id="rId3"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tags" Target="../tags/tag46.xml"/><Relationship Id="rId2" Type="http://schemas.openxmlformats.org/officeDocument/2006/relationships/slideLayout" Target="../slideLayouts/slideLayout13.xml"/><Relationship Id="rId3"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4" Type="http://schemas.openxmlformats.org/officeDocument/2006/relationships/image" Target="../media/image50.jpeg"/><Relationship Id="rId1" Type="http://schemas.openxmlformats.org/officeDocument/2006/relationships/tags" Target="../tags/tag47.xml"/><Relationship Id="rId2"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tags" Target="../tags/tag48.xml"/><Relationship Id="rId2" Type="http://schemas.openxmlformats.org/officeDocument/2006/relationships/slideLayout" Target="../slideLayouts/slideLayout13.xml"/><Relationship Id="rId3"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4" Type="http://schemas.openxmlformats.org/officeDocument/2006/relationships/image" Target="../media/image51.jpg"/><Relationship Id="rId1" Type="http://schemas.openxmlformats.org/officeDocument/2006/relationships/tags" Target="../tags/tag49.xml"/><Relationship Id="rId2"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video" Target="../media/media1.m4v"/><Relationship Id="rId4" Type="http://schemas.openxmlformats.org/officeDocument/2006/relationships/slideLayout" Target="../slideLayouts/slideLayout13.xml"/><Relationship Id="rId5" Type="http://schemas.openxmlformats.org/officeDocument/2006/relationships/notesSlide" Target="../notesSlides/notesSlide49.xml"/><Relationship Id="rId6" Type="http://schemas.openxmlformats.org/officeDocument/2006/relationships/image" Target="../media/image52.png"/><Relationship Id="rId1" Type="http://schemas.openxmlformats.org/officeDocument/2006/relationships/tags" Target="../tags/tag50.xml"/><Relationship Id="rId2" Type="http://schemas.microsoft.com/office/2007/relationships/media" Target="../media/media1.m4v"/></Relationships>
</file>

<file path=ppt/slides/_rels/slide5.xml.rels><?xml version="1.0" encoding="UTF-8" standalone="yes"?>
<Relationships xmlns="http://schemas.openxmlformats.org/package/2006/relationships"><Relationship Id="rId11" Type="http://schemas.openxmlformats.org/officeDocument/2006/relationships/slide" Target="slide11.xml"/><Relationship Id="rId12" Type="http://schemas.openxmlformats.org/officeDocument/2006/relationships/slide" Target="slide12.xml"/><Relationship Id="rId13" Type="http://schemas.openxmlformats.org/officeDocument/2006/relationships/slide" Target="slide13.xml"/><Relationship Id="rId14" Type="http://schemas.openxmlformats.org/officeDocument/2006/relationships/slide" Target="slide14.xml"/><Relationship Id="rId15" Type="http://schemas.openxmlformats.org/officeDocument/2006/relationships/image" Target="../media/image7.png"/><Relationship Id="rId1" Type="http://schemas.openxmlformats.org/officeDocument/2006/relationships/tags" Target="../tags/tag6.xml"/><Relationship Id="rId2" Type="http://schemas.openxmlformats.org/officeDocument/2006/relationships/slideLayout" Target="../slideLayouts/slideLayout23.xml"/><Relationship Id="rId3" Type="http://schemas.openxmlformats.org/officeDocument/2006/relationships/notesSlide" Target="../notesSlides/notesSlide5.xml"/><Relationship Id="rId4" Type="http://schemas.openxmlformats.org/officeDocument/2006/relationships/image" Target="../media/image5.png"/><Relationship Id="rId5" Type="http://schemas.openxmlformats.org/officeDocument/2006/relationships/slide" Target="slide7.xml"/><Relationship Id="rId6" Type="http://schemas.openxmlformats.org/officeDocument/2006/relationships/image" Target="../media/image6.png"/><Relationship Id="rId7" Type="http://schemas.openxmlformats.org/officeDocument/2006/relationships/slide" Target="slide8.xml"/><Relationship Id="rId8" Type="http://schemas.openxmlformats.org/officeDocument/2006/relationships/slide" Target="slide10.xml"/><Relationship Id="rId9" Type="http://schemas.openxmlformats.org/officeDocument/2006/relationships/slide" Target="slide6.xml"/><Relationship Id="rId10" Type="http://schemas.openxmlformats.org/officeDocument/2006/relationships/slide" Target="slide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4" Type="http://schemas.openxmlformats.org/officeDocument/2006/relationships/image" Target="../media/image53.jpg"/><Relationship Id="rId1" Type="http://schemas.openxmlformats.org/officeDocument/2006/relationships/tags" Target="../tags/tag51.xml"/><Relationship Id="rId2"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4" Type="http://schemas.openxmlformats.org/officeDocument/2006/relationships/image" Target="../media/image54.jpeg"/><Relationship Id="rId1" Type="http://schemas.openxmlformats.org/officeDocument/2006/relationships/tags" Target="../tags/tag52.xml"/><Relationship Id="rId2"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tags" Target="../tags/tag53.xml"/><Relationship Id="rId2" Type="http://schemas.openxmlformats.org/officeDocument/2006/relationships/slideLayout" Target="../slideLayouts/slideLayout13.xml"/><Relationship Id="rId3"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tags" Target="../tags/tag54.xml"/><Relationship Id="rId2" Type="http://schemas.openxmlformats.org/officeDocument/2006/relationships/slideLayout" Target="../slideLayouts/slideLayout13.xml"/><Relationship Id="rId3"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55.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8.png"/><Relationship Id="rId5" Type="http://schemas.openxmlformats.org/officeDocument/2006/relationships/slide" Target="slide5.xml"/><Relationship Id="rId6" Type="http://schemas.openxmlformats.org/officeDocument/2006/relationships/image" Target="../media/image7.png"/><Relationship Id="rId7" Type="http://schemas.openxmlformats.org/officeDocument/2006/relationships/slide" Target="slide14.xml"/><Relationship Id="rId1" Type="http://schemas.openxmlformats.org/officeDocument/2006/relationships/tags" Target="../tags/tag7.xml"/><Relationship Id="rId2"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9.png"/><Relationship Id="rId5" Type="http://schemas.openxmlformats.org/officeDocument/2006/relationships/slide" Target="slide5.xml"/><Relationship Id="rId6" Type="http://schemas.openxmlformats.org/officeDocument/2006/relationships/image" Target="../media/image7.png"/><Relationship Id="rId7" Type="http://schemas.openxmlformats.org/officeDocument/2006/relationships/slide" Target="slide14.xml"/><Relationship Id="rId1" Type="http://schemas.openxmlformats.org/officeDocument/2006/relationships/tags" Target="../tags/tag8.xml"/><Relationship Id="rId2"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10.png"/><Relationship Id="rId5" Type="http://schemas.openxmlformats.org/officeDocument/2006/relationships/slide" Target="slide5.xml"/><Relationship Id="rId6" Type="http://schemas.openxmlformats.org/officeDocument/2006/relationships/image" Target="../media/image7.png"/><Relationship Id="rId7" Type="http://schemas.openxmlformats.org/officeDocument/2006/relationships/slide" Target="slide14.xml"/><Relationship Id="rId1" Type="http://schemas.openxmlformats.org/officeDocument/2006/relationships/tags" Target="../tags/tag9.xml"/><Relationship Id="rId2"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11.png"/><Relationship Id="rId5" Type="http://schemas.openxmlformats.org/officeDocument/2006/relationships/slide" Target="slide5.xml"/><Relationship Id="rId6" Type="http://schemas.openxmlformats.org/officeDocument/2006/relationships/image" Target="../media/image7.png"/><Relationship Id="rId7" Type="http://schemas.openxmlformats.org/officeDocument/2006/relationships/slide" Target="slide14.xml"/><Relationship Id="rId1" Type="http://schemas.openxmlformats.org/officeDocument/2006/relationships/tags" Target="../tags/tag10.xml"/><Relationship Id="rId2"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Five: Violent Encounters and the Aftermath</a:t>
            </a:r>
            <a:endParaRPr lang="en-US" dirty="0"/>
          </a:p>
        </p:txBody>
      </p:sp>
      <p:pic>
        <p:nvPicPr>
          <p:cNvPr id="144385" name="Picture 1"/>
          <p:cNvPicPr>
            <a:picLocks noChangeAspect="1" noChangeArrowheads="1"/>
          </p:cNvPicPr>
          <p:nvPr/>
        </p:nvPicPr>
        <p:blipFill rotWithShape="1">
          <a:blip r:embed="rId4">
            <a:extLst>
              <a:ext uri="{28A0092B-C50C-407E-A947-70E740481C1C}">
                <a14:useLocalDpi xmlns:a14="http://schemas.microsoft.com/office/drawing/2010/main" val="0"/>
              </a:ext>
            </a:extLst>
          </a:blip>
          <a:srcRect l="10988"/>
          <a:stretch/>
        </p:blipFill>
        <p:spPr bwMode="auto">
          <a:xfrm>
            <a:off x="-12700" y="0"/>
            <a:ext cx="91567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round/>
                <a:headEnd/>
                <a:tailEnd/>
              </a14:hiddenLine>
            </a:ext>
          </a:extLst>
        </p:spPr>
      </p:pic>
      <p:sp>
        <p:nvSpPr>
          <p:cNvPr id="6" name="Rectangle 5"/>
          <p:cNvSpPr/>
          <p:nvPr/>
        </p:nvSpPr>
        <p:spPr bwMode="auto">
          <a:xfrm>
            <a:off x="0" y="0"/>
            <a:ext cx="4584700" cy="6858000"/>
          </a:xfrm>
          <a:prstGeom prst="rect">
            <a:avLst/>
          </a:prstGeom>
          <a:solidFill>
            <a:schemeClr val="tx1">
              <a:alpha val="5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7" name="Rectangle 2"/>
          <p:cNvSpPr>
            <a:spLocks/>
          </p:cNvSpPr>
          <p:nvPr/>
        </p:nvSpPr>
        <p:spPr bwMode="auto">
          <a:xfrm>
            <a:off x="228600" y="457200"/>
            <a:ext cx="7251700" cy="62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3600" dirty="0">
                <a:solidFill>
                  <a:srgbClr val="FFFFFF"/>
                </a:solidFill>
                <a:latin typeface="Palatino Linotype" panose="02040502050505030304" pitchFamily="18" charset="0"/>
                <a:ea typeface="ＭＳ Ｐゴシック" charset="0"/>
                <a:cs typeface="Arial" panose="020B0604020202020204" pitchFamily="34" charset="0"/>
              </a:rPr>
              <a:t>Lesson </a:t>
            </a:r>
            <a:r>
              <a:rPr lang="en-US" sz="3600" dirty="0" smtClean="0">
                <a:solidFill>
                  <a:srgbClr val="FFFFFF"/>
                </a:solidFill>
                <a:latin typeface="Palatino Linotype" panose="02040502050505030304" pitchFamily="18" charset="0"/>
                <a:ea typeface="ＭＳ Ｐゴシック" charset="0"/>
                <a:cs typeface="Arial" panose="020B0604020202020204" pitchFamily="34" charset="0"/>
              </a:rPr>
              <a:t>Five</a:t>
            </a:r>
            <a:endParaRPr lang="en-US" sz="3600" dirty="0">
              <a:solidFill>
                <a:srgbClr val="FFFFFF"/>
              </a:solidFill>
              <a:latin typeface="Palatino Linotype" panose="02040502050505030304" pitchFamily="18" charset="0"/>
              <a:ea typeface="ＭＳ Ｐゴシック" charset="0"/>
              <a:cs typeface="Arial" panose="020B0604020202020204" pitchFamily="34" charset="0"/>
            </a:endParaRPr>
          </a:p>
        </p:txBody>
      </p:sp>
      <p:sp>
        <p:nvSpPr>
          <p:cNvPr id="8" name="Rectangle 3"/>
          <p:cNvSpPr>
            <a:spLocks/>
          </p:cNvSpPr>
          <p:nvPr/>
        </p:nvSpPr>
        <p:spPr bwMode="auto">
          <a:xfrm>
            <a:off x="228600" y="1181100"/>
            <a:ext cx="4572000" cy="2171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lnSpc>
                <a:spcPts val="3600"/>
              </a:lnSpc>
              <a:defRPr/>
            </a:pPr>
            <a:r>
              <a:rPr lang="en-US" sz="3600" b="1" dirty="0" smtClean="0">
                <a:solidFill>
                  <a:schemeClr val="bg1"/>
                </a:solidFill>
                <a:latin typeface="Helvetica" panose="020B0604020202020204" pitchFamily="34" charset="0"/>
                <a:ea typeface="ＭＳ Ｐゴシック" charset="0"/>
                <a:cs typeface="Helvetica" panose="020B0604020202020204" pitchFamily="34" charset="0"/>
                <a:sym typeface="Arial Bold" charset="0"/>
              </a:rPr>
              <a:t>Violent Encounters and the Aftermath</a:t>
            </a:r>
            <a:endParaRPr lang="en-US" sz="3600" b="1" dirty="0">
              <a:solidFill>
                <a:schemeClr val="bg1"/>
              </a:solidFill>
              <a:latin typeface="Helvetica" panose="020B0604020202020204" pitchFamily="34" charset="0"/>
              <a:ea typeface="ＭＳ Ｐゴシック" charset="0"/>
              <a:cs typeface="Helvetica" panose="020B0604020202020204" pitchFamily="34" charset="0"/>
              <a:sym typeface="Arial Bold"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0" name="engineer_layers-KW.png"/>
          <p:cNvPicPr/>
          <p:nvPr/>
        </p:nvPicPr>
        <p:blipFill>
          <a:blip r:embed="rId4">
            <a:extLst/>
          </a:blip>
          <a:stretch>
            <a:fillRect/>
          </a:stretch>
        </p:blipFill>
        <p:spPr>
          <a:xfrm>
            <a:off x="203023" y="984367"/>
            <a:ext cx="4167224" cy="5070095"/>
          </a:xfrm>
          <a:prstGeom prst="rect">
            <a:avLst/>
          </a:prstGeom>
          <a:ln w="12700">
            <a:miter lim="400000"/>
          </a:ln>
        </p:spPr>
      </p:pic>
      <p:sp>
        <p:nvSpPr>
          <p:cNvPr id="111" name="Shape 111"/>
          <p:cNvSpPr/>
          <p:nvPr/>
        </p:nvSpPr>
        <p:spPr>
          <a:xfrm>
            <a:off x="4545211" y="2393156"/>
            <a:ext cx="4170164" cy="1214438"/>
          </a:xfrm>
          <a:prstGeom prst="rect">
            <a:avLst/>
          </a:prstGeom>
          <a:ln w="12700">
            <a:miter lim="400000"/>
          </a:ln>
          <a:extLst>
            <a:ext uri="{C572A759-6A51-4108-AA02-DFA0A04FC94B}">
              <ma14:wrappingTextBoxFlag xmlns:ma14="http://schemas.microsoft.com/office/mac/drawingml/2011/main" val="1"/>
            </a:ext>
          </a:extLst>
        </p:spPr>
        <p:txBody>
          <a:bodyPr lIns="0" tIns="0" rIns="0" bIns="0">
            <a:noAutofit/>
          </a:bodyPr>
          <a:lstStyle/>
          <a:p>
            <a:pPr defTabSz="402536">
              <a:buClr>
                <a:srgbClr val="000000"/>
              </a:buClr>
              <a:buFont typeface="Arial"/>
            </a:pPr>
            <a:r>
              <a:rPr sz="1600" dirty="0">
                <a:solidFill>
                  <a:srgbClr val="FFFFFF"/>
                </a:solidFill>
                <a:latin typeface="Gill Sans"/>
                <a:ea typeface="Gill Sans"/>
                <a:cs typeface="Gill Sans"/>
              </a:rPr>
              <a:t>The amygdala has a direct connection to the motor cortex for those moments when we need to do something right now, such as:  freezing; raising our hands to protect our head from a flying rock; or ducking into a crouch, orienting toward a threat, and locking our eyes onto that threat.</a:t>
            </a:r>
          </a:p>
        </p:txBody>
      </p:sp>
      <p:sp>
        <p:nvSpPr>
          <p:cNvPr id="112" name="Shape 112"/>
          <p:cNvSpPr/>
          <p:nvPr/>
        </p:nvSpPr>
        <p:spPr>
          <a:xfrm>
            <a:off x="312460" y="165855"/>
            <a:ext cx="8831462" cy="418384"/>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The “Engineer” (Motor Cortex)</a:t>
            </a:r>
          </a:p>
        </p:txBody>
      </p:sp>
      <p:sp>
        <p:nvSpPr>
          <p:cNvPr id="7" name="Shape 93">
            <a:hlinkClick r:id="rId5" action="ppaction://hlinksldjump"/>
          </p:cNvPr>
          <p:cNvSpPr/>
          <p:nvPr/>
        </p:nvSpPr>
        <p:spPr>
          <a:xfrm>
            <a:off x="7924800" y="56388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6" name="Shape 133">
            <a:hlinkClick r:id="rId7" action="ppaction://hlinksldjump"/>
          </p:cNvPr>
          <p:cNvSpPr/>
          <p:nvPr/>
        </p:nvSpPr>
        <p:spPr>
          <a:xfrm>
            <a:off x="8142854" y="108300"/>
            <a:ext cx="848406" cy="411286"/>
          </a:xfrm>
          <a:prstGeom prst="roundRect">
            <a:avLst>
              <a:gd name="adj" fmla="val 13882"/>
            </a:avLst>
          </a:prstGeom>
          <a:blipFill>
            <a:blip r:embed="rId6"/>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346095456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5" name="Adreneline_layers_done-KW.png"/>
          <p:cNvPicPr/>
          <p:nvPr/>
        </p:nvPicPr>
        <p:blipFill>
          <a:blip r:embed="rId4">
            <a:extLst/>
          </a:blip>
          <a:stretch>
            <a:fillRect/>
          </a:stretch>
        </p:blipFill>
        <p:spPr>
          <a:xfrm>
            <a:off x="381737" y="1927377"/>
            <a:ext cx="3868237" cy="3593391"/>
          </a:xfrm>
          <a:prstGeom prst="rect">
            <a:avLst/>
          </a:prstGeom>
          <a:ln w="12700">
            <a:miter lim="400000"/>
          </a:ln>
        </p:spPr>
      </p:pic>
      <p:sp>
        <p:nvSpPr>
          <p:cNvPr id="116" name="Shape 116"/>
          <p:cNvSpPr/>
          <p:nvPr/>
        </p:nvSpPr>
        <p:spPr>
          <a:xfrm>
            <a:off x="4446984" y="2259211"/>
            <a:ext cx="4089797" cy="1428750"/>
          </a:xfrm>
          <a:prstGeom prst="rect">
            <a:avLst/>
          </a:prstGeom>
          <a:ln w="12700">
            <a:miter lim="400000"/>
          </a:ln>
          <a:extLst>
            <a:ext uri="{C572A759-6A51-4108-AA02-DFA0A04FC94B}">
              <ma14:wrappingTextBoxFlag xmlns:ma14="http://schemas.microsoft.com/office/mac/drawingml/2011/main" val="1"/>
            </a:ext>
          </a:extLst>
        </p:spPr>
        <p:txBody>
          <a:bodyPr lIns="0" tIns="0" rIns="0" bIns="0">
            <a:noAutofit/>
          </a:bodyPr>
          <a:lstStyle/>
          <a:p>
            <a:pPr defTabSz="402536">
              <a:buClr>
                <a:srgbClr val="000000"/>
              </a:buClr>
              <a:buFont typeface="Arial"/>
            </a:pPr>
            <a:r>
              <a:rPr sz="1600" dirty="0">
                <a:solidFill>
                  <a:srgbClr val="FFFFFF"/>
                </a:solidFill>
                <a:latin typeface="Gill Sans"/>
                <a:ea typeface="Gill Sans"/>
                <a:cs typeface="Gill Sans"/>
              </a:rPr>
              <a:t>Upon hearing the alarm bells fired by the amygdala, the hypothalamus signals the pituitary gland to release ACTH and endorphins.  ACTH alerts the adrenal glands to release adrenaline into the bloodstream, and endorphins act as a natural pain killer by blocking the body’s pain receptors.</a:t>
            </a:r>
          </a:p>
        </p:txBody>
      </p:sp>
      <p:sp>
        <p:nvSpPr>
          <p:cNvPr id="117" name="Shape 117"/>
          <p:cNvSpPr/>
          <p:nvPr/>
        </p:nvSpPr>
        <p:spPr>
          <a:xfrm>
            <a:off x="312460" y="153465"/>
            <a:ext cx="8831462" cy="7646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p>
            <a:pPr lvl="0" algn="l">
              <a:defRPr sz="1800" cap="none">
                <a:solidFill>
                  <a:srgbClr val="000000"/>
                </a:solidFill>
              </a:defRPr>
            </a:pPr>
            <a:r>
              <a:rPr sz="2250" cap="all" dirty="0">
                <a:solidFill>
                  <a:srgbClr val="FFFFFF"/>
                </a:solidFill>
                <a:latin typeface="Gill Sans"/>
                <a:ea typeface="Gill Sans"/>
                <a:cs typeface="Gill Sans"/>
                <a:sym typeface="Gill Sans"/>
              </a:rPr>
              <a:t>The “Pharmacy” (Hypothalamus, Pituitary </a:t>
            </a:r>
            <a:endParaRPr lang="en-US" sz="2250" cap="all" dirty="0" smtClean="0">
              <a:solidFill>
                <a:srgbClr val="FFFFFF"/>
              </a:solidFill>
              <a:latin typeface="Gill Sans"/>
              <a:ea typeface="Gill Sans"/>
              <a:cs typeface="Gill Sans"/>
              <a:sym typeface="Gill Sans"/>
            </a:endParaRPr>
          </a:p>
          <a:p>
            <a:pPr lvl="0" algn="l">
              <a:defRPr sz="1800" cap="none">
                <a:solidFill>
                  <a:srgbClr val="000000"/>
                </a:solidFill>
              </a:defRPr>
            </a:pPr>
            <a:r>
              <a:rPr sz="2250" cap="all" dirty="0" smtClean="0">
                <a:solidFill>
                  <a:srgbClr val="FFFFFF"/>
                </a:solidFill>
                <a:latin typeface="Gill Sans"/>
                <a:ea typeface="Gill Sans"/>
                <a:cs typeface="Gill Sans"/>
                <a:sym typeface="Gill Sans"/>
              </a:rPr>
              <a:t>Gland &amp; </a:t>
            </a:r>
            <a:r>
              <a:rPr sz="2250" cap="all" dirty="0">
                <a:solidFill>
                  <a:srgbClr val="FFFFFF"/>
                </a:solidFill>
                <a:latin typeface="Gill Sans"/>
                <a:ea typeface="Gill Sans"/>
                <a:cs typeface="Gill Sans"/>
                <a:sym typeface="Gill Sans"/>
              </a:rPr>
              <a:t>Adrenal Gland)</a:t>
            </a:r>
          </a:p>
        </p:txBody>
      </p:sp>
      <p:sp>
        <p:nvSpPr>
          <p:cNvPr id="7" name="Shape 93">
            <a:hlinkClick r:id="rId5" action="ppaction://hlinksldjump"/>
          </p:cNvPr>
          <p:cNvSpPr/>
          <p:nvPr/>
        </p:nvSpPr>
        <p:spPr>
          <a:xfrm>
            <a:off x="7924800" y="56388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6" name="Shape 133">
            <a:hlinkClick r:id="rId7" action="ppaction://hlinksldjump"/>
          </p:cNvPr>
          <p:cNvSpPr/>
          <p:nvPr/>
        </p:nvSpPr>
        <p:spPr>
          <a:xfrm>
            <a:off x="8142854" y="108300"/>
            <a:ext cx="848406" cy="411286"/>
          </a:xfrm>
          <a:prstGeom prst="roundRect">
            <a:avLst>
              <a:gd name="adj" fmla="val 13882"/>
            </a:avLst>
          </a:prstGeom>
          <a:blipFill>
            <a:blip r:embed="rId6"/>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24337506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 name="Shape 120"/>
          <p:cNvSpPr/>
          <p:nvPr/>
        </p:nvSpPr>
        <p:spPr>
          <a:xfrm>
            <a:off x="380999" y="585216"/>
            <a:ext cx="8620125" cy="2708433"/>
          </a:xfrm>
          <a:prstGeom prst="rect">
            <a:avLst/>
          </a:prstGeom>
          <a:ln w="12700">
            <a:miter lim="400000"/>
          </a:ln>
          <a:extLst>
            <a:ext uri="{C572A759-6A51-4108-AA02-DFA0A04FC94B}">
              <ma14:wrappingTextBoxFlag xmlns:ma14="http://schemas.microsoft.com/office/mac/drawingml/2011/main" val="1"/>
            </a:ext>
          </a:extLst>
        </p:spPr>
        <p:txBody>
          <a:bodyPr lIns="0" tIns="0" rIns="0" bIns="0">
            <a:noAutofit/>
          </a:bodyPr>
          <a:lstStyle/>
          <a:p>
            <a:pPr defTabSz="402536">
              <a:buClr>
                <a:srgbClr val="000000"/>
              </a:buClr>
              <a:buFont typeface="Arial"/>
            </a:pPr>
            <a:r>
              <a:rPr sz="1400" dirty="0">
                <a:solidFill>
                  <a:srgbClr val="FFFFFF"/>
                </a:solidFill>
                <a:latin typeface="Gill Sans"/>
                <a:ea typeface="Gill Sans"/>
                <a:cs typeface="Gill Sans"/>
              </a:rPr>
              <a:t>Although input is passed from the thalamus (the “Switchboard’) along both the long route and short route, in most cases, the lower brain remains passive, and our movement and other activity is driven by our higher brain as it processes and “thinks about” the input that it’s receiving.  In cases where the information flowing along the paths matches a predefined alarm circuit, the amygdala (the “Fire Alarm”) effectively throws a switch, and within microseconds, it executes a series of tasks that may include signaling the motor cortex (the “Engineer”) to duck into a crouch, rotate toward the perceived threat, and lock our eyes on that threat; and it might send a message to the hypothalamus (the “Pharmacy”) to get adrenaline and endorphins moving into the system.  Much faster than it would take to think through the situation, the short path through our brain has already prepared us for fight or flight, and it might have already saved us from serious injury or death if it froze our motor cortex before we stepped in front of a speeding bus, or ducked our head to protect us from a flying rock.</a:t>
            </a:r>
          </a:p>
        </p:txBody>
      </p:sp>
      <p:sp>
        <p:nvSpPr>
          <p:cNvPr id="121" name="Shape 121"/>
          <p:cNvSpPr/>
          <p:nvPr/>
        </p:nvSpPr>
        <p:spPr>
          <a:xfrm>
            <a:off x="312460" y="165855"/>
            <a:ext cx="4037195"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The Brain’s Short Route</a:t>
            </a:r>
          </a:p>
        </p:txBody>
      </p:sp>
      <p:pic>
        <p:nvPicPr>
          <p:cNvPr id="122" name="Short Route.png"/>
          <p:cNvPicPr/>
          <p:nvPr/>
        </p:nvPicPr>
        <p:blipFill>
          <a:blip r:embed="rId4">
            <a:extLst/>
          </a:blip>
          <a:stretch>
            <a:fillRect/>
          </a:stretch>
        </p:blipFill>
        <p:spPr>
          <a:xfrm>
            <a:off x="107156" y="1696641"/>
            <a:ext cx="8929688" cy="4467753"/>
          </a:xfrm>
          <a:prstGeom prst="rect">
            <a:avLst/>
          </a:prstGeom>
          <a:ln w="12700">
            <a:miter lim="400000"/>
          </a:ln>
        </p:spPr>
      </p:pic>
      <p:sp>
        <p:nvSpPr>
          <p:cNvPr id="123" name="Shape 123"/>
          <p:cNvSpPr/>
          <p:nvPr/>
        </p:nvSpPr>
        <p:spPr>
          <a:xfrm>
            <a:off x="3027164" y="6170414"/>
            <a:ext cx="1384102" cy="392906"/>
          </a:xfrm>
          <a:prstGeom prst="roundRect">
            <a:avLst>
              <a:gd name="adj" fmla="val 14943"/>
            </a:avLst>
          </a:prstGeom>
          <a:blipFill>
            <a:blip r:embed="rId5"/>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short route</a:t>
            </a:r>
          </a:p>
        </p:txBody>
      </p:sp>
      <p:sp>
        <p:nvSpPr>
          <p:cNvPr id="124" name="Shape 124">
            <a:hlinkClick r:id="rId6" action="ppaction://hlinksldjump"/>
          </p:cNvPr>
          <p:cNvSpPr/>
          <p:nvPr/>
        </p:nvSpPr>
        <p:spPr>
          <a:xfrm>
            <a:off x="4723804" y="6170414"/>
            <a:ext cx="1384102" cy="392906"/>
          </a:xfrm>
          <a:prstGeom prst="roundRect">
            <a:avLst>
              <a:gd name="adj" fmla="val 14943"/>
            </a:avLst>
          </a:prstGeom>
          <a:blipFill>
            <a:blip r:embed="rId5"/>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long route</a:t>
            </a:r>
          </a:p>
        </p:txBody>
      </p:sp>
      <p:sp>
        <p:nvSpPr>
          <p:cNvPr id="9" name="Shape 93">
            <a:hlinkClick r:id="rId7" action="ppaction://hlinksldjump"/>
          </p:cNvPr>
          <p:cNvSpPr/>
          <p:nvPr/>
        </p:nvSpPr>
        <p:spPr>
          <a:xfrm>
            <a:off x="7924800" y="56388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5"/>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8" name="Shape 133">
            <a:hlinkClick r:id="rId8" action="ppaction://hlinksldjump"/>
          </p:cNvPr>
          <p:cNvSpPr/>
          <p:nvPr/>
        </p:nvSpPr>
        <p:spPr>
          <a:xfrm>
            <a:off x="8142854" y="108300"/>
            <a:ext cx="848406" cy="411286"/>
          </a:xfrm>
          <a:prstGeom prst="roundRect">
            <a:avLst>
              <a:gd name="adj" fmla="val 13882"/>
            </a:avLst>
          </a:prstGeom>
          <a:blipFill>
            <a:blip r:embed="rId5"/>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110464804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7" name="Shape 127"/>
          <p:cNvSpPr/>
          <p:nvPr/>
        </p:nvSpPr>
        <p:spPr>
          <a:xfrm>
            <a:off x="380999" y="582178"/>
            <a:ext cx="8566547" cy="1077218"/>
          </a:xfrm>
          <a:prstGeom prst="rect">
            <a:avLst/>
          </a:prstGeom>
          <a:ln w="12700">
            <a:miter lim="400000"/>
          </a:ln>
          <a:extLst>
            <a:ext uri="{C572A759-6A51-4108-AA02-DFA0A04FC94B}">
              <ma14:wrappingTextBoxFlag xmlns:ma14="http://schemas.microsoft.com/office/mac/drawingml/2011/main" val="1"/>
            </a:ext>
          </a:extLst>
        </p:spPr>
        <p:txBody>
          <a:bodyPr wrap="square" lIns="0" tIns="0" rIns="0" bIns="0">
            <a:spAutoFit/>
          </a:bodyPr>
          <a:lstStyle>
            <a:lvl1pPr algn="l">
              <a:defRPr sz="1600" cap="none">
                <a:solidFill>
                  <a:srgbClr val="FFFFFF"/>
                </a:solidFill>
                <a:latin typeface="Gill Sans"/>
                <a:ea typeface="Gill Sans"/>
                <a:cs typeface="Gill Sans"/>
                <a:sym typeface="Gill Sans"/>
              </a:defRPr>
            </a:lvl1pPr>
          </a:lstStyle>
          <a:p>
            <a:pPr lvl="0">
              <a:defRPr sz="1800">
                <a:solidFill>
                  <a:srgbClr val="000000"/>
                </a:solidFill>
              </a:defRPr>
            </a:pPr>
            <a:r>
              <a:rPr sz="1400">
                <a:solidFill>
                  <a:schemeClr val="bg1"/>
                </a:solidFill>
              </a:rPr>
              <a:t>Although input is passed from the thalamus (the “Switchboard’) along both the long route and short route, in most cases, the lower brain remains passive, and our movement and other activity is driven by our higher brain as it processes and “thinks about” the input that it’s receiving.  As an example, when we’re trying to catch a baseball, the thalamus will pass visual information to the the sensory cortex (the “Thinker”), and the sensory cortex will calculate the baseball’s trajectory.  It will then coordinate the muscles of our arms and legs, for a perfect catch.</a:t>
            </a:r>
          </a:p>
        </p:txBody>
      </p:sp>
      <p:sp>
        <p:nvSpPr>
          <p:cNvPr id="128" name="Shape 128"/>
          <p:cNvSpPr/>
          <p:nvPr/>
        </p:nvSpPr>
        <p:spPr>
          <a:xfrm>
            <a:off x="312461" y="165855"/>
            <a:ext cx="3855223"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The Brain’s LONG Route</a:t>
            </a:r>
          </a:p>
        </p:txBody>
      </p:sp>
      <p:pic>
        <p:nvPicPr>
          <p:cNvPr id="129" name="Long Route.png"/>
          <p:cNvPicPr/>
          <p:nvPr/>
        </p:nvPicPr>
        <p:blipFill>
          <a:blip r:embed="rId4">
            <a:extLst/>
          </a:blip>
          <a:stretch>
            <a:fillRect/>
          </a:stretch>
        </p:blipFill>
        <p:spPr>
          <a:xfrm>
            <a:off x="107156" y="1696641"/>
            <a:ext cx="8929688" cy="4467753"/>
          </a:xfrm>
          <a:prstGeom prst="rect">
            <a:avLst/>
          </a:prstGeom>
          <a:ln w="12700">
            <a:miter lim="400000"/>
          </a:ln>
        </p:spPr>
      </p:pic>
      <p:sp>
        <p:nvSpPr>
          <p:cNvPr id="130" name="Shape 130">
            <a:hlinkClick r:id="rId5" action="ppaction://hlinksldjump"/>
          </p:cNvPr>
          <p:cNvSpPr/>
          <p:nvPr/>
        </p:nvSpPr>
        <p:spPr>
          <a:xfrm>
            <a:off x="3027164" y="6170414"/>
            <a:ext cx="1384102" cy="392906"/>
          </a:xfrm>
          <a:prstGeom prst="roundRect">
            <a:avLst>
              <a:gd name="adj" fmla="val 14943"/>
            </a:avLst>
          </a:prstGeom>
          <a:blipFill>
            <a:blip r:embed="rId6"/>
          </a:blipFill>
          <a:ln w="50800">
            <a:solidFill>
              <a:srgbClr val="797979"/>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short route</a:t>
            </a:r>
          </a:p>
        </p:txBody>
      </p:sp>
      <p:sp>
        <p:nvSpPr>
          <p:cNvPr id="131" name="Shape 131"/>
          <p:cNvSpPr/>
          <p:nvPr/>
        </p:nvSpPr>
        <p:spPr>
          <a:xfrm>
            <a:off x="4723804" y="6170414"/>
            <a:ext cx="1384102" cy="392906"/>
          </a:xfrm>
          <a:prstGeom prst="roundRect">
            <a:avLst>
              <a:gd name="adj" fmla="val 14943"/>
            </a:avLst>
          </a:prstGeom>
          <a:blipFill>
            <a:blip r:embed="rId6"/>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800">
                <a:solidFill>
                  <a:srgbClr val="FFFFFF"/>
                </a:solidFill>
                <a:latin typeface="Gill Sans"/>
                <a:ea typeface="Gill Sans"/>
                <a:cs typeface="Gill Sans"/>
                <a:sym typeface="Gill Sans"/>
              </a:defRPr>
            </a:lvl1pPr>
          </a:lstStyle>
          <a:p>
            <a:pPr lvl="0" algn="ctr">
              <a:defRPr cap="none">
                <a:solidFill>
                  <a:srgbClr val="000000"/>
                </a:solidFill>
              </a:defRPr>
            </a:pPr>
            <a:r>
              <a:rPr sz="1266" cap="all">
                <a:solidFill>
                  <a:schemeClr val="bg1"/>
                </a:solidFill>
              </a:rPr>
              <a:t>long route</a:t>
            </a:r>
          </a:p>
        </p:txBody>
      </p:sp>
      <p:sp>
        <p:nvSpPr>
          <p:cNvPr id="9" name="Shape 93">
            <a:hlinkClick r:id="rId7" action="ppaction://hlinksldjump"/>
          </p:cNvPr>
          <p:cNvSpPr/>
          <p:nvPr/>
        </p:nvSpPr>
        <p:spPr>
          <a:xfrm>
            <a:off x="7924800" y="56388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8" name="Shape 133">
            <a:hlinkClick r:id="rId8" action="ppaction://hlinksldjump"/>
          </p:cNvPr>
          <p:cNvSpPr/>
          <p:nvPr/>
        </p:nvSpPr>
        <p:spPr>
          <a:xfrm>
            <a:off x="8142854" y="108300"/>
            <a:ext cx="848406" cy="411286"/>
          </a:xfrm>
          <a:prstGeom prst="roundRect">
            <a:avLst>
              <a:gd name="adj" fmla="val 13882"/>
            </a:avLst>
          </a:prstGeom>
          <a:blipFill>
            <a:blip r:embed="rId6"/>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7806835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drenaline Wid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000" y="2067898"/>
            <a:ext cx="5181600" cy="4790101"/>
          </a:xfrm>
          <a:prstGeom prst="rect">
            <a:avLst/>
          </a:prstGeom>
        </p:spPr>
      </p:pic>
      <p:pic>
        <p:nvPicPr>
          <p:cNvPr id="3" name="Picture 2" descr="Chpt6-Med_00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73" y="2362200"/>
            <a:ext cx="1597345" cy="4495800"/>
          </a:xfrm>
          <a:prstGeom prst="rect">
            <a:avLst/>
          </a:prstGeom>
        </p:spPr>
      </p:pic>
      <p:sp>
        <p:nvSpPr>
          <p:cNvPr id="9" name="Rectangle 6"/>
          <p:cNvSpPr>
            <a:spLocks/>
          </p:cNvSpPr>
          <p:nvPr/>
        </p:nvSpPr>
        <p:spPr bwMode="auto">
          <a:xfrm>
            <a:off x="6096000" y="2133600"/>
            <a:ext cx="2895600" cy="2362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400" b="1" dirty="0" smtClean="0">
                <a:solidFill>
                  <a:schemeClr val="tx1"/>
                </a:solidFill>
                <a:latin typeface="+mn-lt"/>
                <a:ea typeface="ＭＳ Ｐゴシック" charset="0"/>
                <a:cs typeface="ＭＳ Ｐゴシック" charset="0"/>
                <a:sym typeface="Arial Narrow Bold" charset="0"/>
              </a:rPr>
              <a:t>Under Stress</a:t>
            </a:r>
          </a:p>
          <a:p>
            <a:pPr marL="39688"/>
            <a:r>
              <a:rPr lang="en-US" sz="1400" i="1" dirty="0" smtClean="0">
                <a:solidFill>
                  <a:schemeClr val="tx1"/>
                </a:solidFill>
                <a:latin typeface="+mn-lt"/>
                <a:ea typeface="ＭＳ Ｐゴシック" charset="0"/>
                <a:cs typeface="ＭＳ Ｐゴシック" charset="0"/>
                <a:sym typeface="Arial Narrow" charset="0"/>
              </a:rPr>
              <a:t>Adrenaline </a:t>
            </a:r>
            <a:r>
              <a:rPr lang="en-US" sz="1400" i="1" dirty="0">
                <a:solidFill>
                  <a:schemeClr val="tx1"/>
                </a:solidFill>
                <a:latin typeface="+mn-lt"/>
                <a:ea typeface="ＭＳ Ｐゴシック" charset="0"/>
                <a:cs typeface="ＭＳ Ｐゴシック" charset="0"/>
                <a:sym typeface="Arial Narrow" charset="0"/>
              </a:rPr>
              <a:t>forces a constriction of blood vessels to force blood, oxygen, and glucose to the major muscle groups and away from the skin and extremities to allow us to run faster than we’ve ever run, or fight harder than we’ve ever fought. Side effects will include a loss of manual </a:t>
            </a:r>
            <a:r>
              <a:rPr lang="en-US" sz="1400" i="1" dirty="0" smtClean="0">
                <a:solidFill>
                  <a:schemeClr val="tx1"/>
                </a:solidFill>
                <a:latin typeface="+mn-lt"/>
                <a:ea typeface="ＭＳ Ｐゴシック" charset="0"/>
                <a:cs typeface="ＭＳ Ｐゴシック" charset="0"/>
                <a:sym typeface="Arial Narrow" charset="0"/>
              </a:rPr>
              <a:t>dexterity.</a:t>
            </a:r>
          </a:p>
          <a:p>
            <a:pPr marL="39688"/>
            <a:endParaRPr lang="en-US" sz="1400" dirty="0">
              <a:solidFill>
                <a:schemeClr val="tx1"/>
              </a:solidFill>
              <a:latin typeface="+mn-lt"/>
              <a:ea typeface="ＭＳ Ｐゴシック" charset="0"/>
              <a:cs typeface="ＭＳ Ｐゴシック" charset="0"/>
              <a:sym typeface="Arial Narrow" charset="0"/>
            </a:endParaRPr>
          </a:p>
          <a:p>
            <a:pPr marL="39688"/>
            <a:r>
              <a:rPr lang="en-US" sz="1400" i="1" dirty="0" smtClean="0">
                <a:solidFill>
                  <a:schemeClr val="tx1"/>
                </a:solidFill>
                <a:latin typeface="+mn-lt"/>
                <a:cs typeface="Arial Narrow" charset="0"/>
                <a:sym typeface="Arial Narrow" charset="0"/>
              </a:rPr>
              <a:t>The effect </a:t>
            </a:r>
            <a:r>
              <a:rPr lang="en-US" sz="1400" i="1" dirty="0">
                <a:solidFill>
                  <a:schemeClr val="tx1"/>
                </a:solidFill>
                <a:latin typeface="+mn-lt"/>
                <a:cs typeface="Arial Narrow" charset="0"/>
                <a:sym typeface="Arial Narrow" charset="0"/>
              </a:rPr>
              <a:t>of </a:t>
            </a:r>
            <a:r>
              <a:rPr lang="en-US" sz="1400" b="1" i="1" dirty="0">
                <a:solidFill>
                  <a:schemeClr val="tx1"/>
                </a:solidFill>
                <a:latin typeface="+mn-lt"/>
                <a:cs typeface="Arial Narrow" charset="0"/>
                <a:sym typeface="Arial Narrow" charset="0"/>
              </a:rPr>
              <a:t>endorphins</a:t>
            </a:r>
            <a:r>
              <a:rPr lang="en-US" sz="1400" i="1" dirty="0">
                <a:solidFill>
                  <a:schemeClr val="tx1"/>
                </a:solidFill>
                <a:latin typeface="+mn-lt"/>
                <a:cs typeface="Arial Narrow" charset="0"/>
                <a:sym typeface="Arial Narrow" charset="0"/>
              </a:rPr>
              <a:t> released by the pituitary gland will provide us with an elevated pain threshold.  This can allow us to fight long after we might have given up from injuries, but it also means that we’ll need to immediately check ourselves and loved ones for injuries in the immediate aftermath.</a:t>
            </a:r>
          </a:p>
        </p:txBody>
      </p:sp>
      <p:sp>
        <p:nvSpPr>
          <p:cNvPr id="10" name="Rectangle 9"/>
          <p:cNvSpPr>
            <a:spLocks/>
          </p:cNvSpPr>
          <p:nvPr/>
        </p:nvSpPr>
        <p:spPr bwMode="auto">
          <a:xfrm>
            <a:off x="355600" y="892175"/>
            <a:ext cx="8331200" cy="1012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buClr>
                <a:srgbClr val="000000"/>
              </a:buClr>
              <a:buSzPct val="100000"/>
            </a:pPr>
            <a:r>
              <a:rPr lang="en-US" sz="1800" dirty="0" smtClean="0">
                <a:solidFill>
                  <a:schemeClr val="tx1"/>
                </a:solidFill>
                <a:ea typeface="ＭＳ Ｐゴシック" charset="0"/>
                <a:cs typeface="ＭＳ Ｐゴシック" charset="0"/>
              </a:rPr>
              <a:t>Adrenaline </a:t>
            </a:r>
            <a:r>
              <a:rPr lang="en-US" sz="1800" dirty="0">
                <a:solidFill>
                  <a:schemeClr val="tx1"/>
                </a:solidFill>
                <a:ea typeface="ＭＳ Ｐゴシック" charset="0"/>
                <a:cs typeface="ＭＳ Ｐゴシック" charset="0"/>
              </a:rPr>
              <a:t>sustains the body’s “fight or flight” defenses by increasing blood, oxygen, and glucose to the major muscles including the heart; it increases heart rate and oxygen consumption by the lungs, and it dilates the pupils</a:t>
            </a:r>
            <a:r>
              <a:rPr lang="en-US" sz="1800" dirty="0" smtClean="0">
                <a:solidFill>
                  <a:schemeClr val="tx1"/>
                </a:solidFill>
                <a:ea typeface="ＭＳ Ｐゴシック" charset="0"/>
                <a:cs typeface="ＭＳ Ｐゴシック" charset="0"/>
              </a:rPr>
              <a:t>.</a:t>
            </a:r>
          </a:p>
        </p:txBody>
      </p:sp>
      <p:sp>
        <p:nvSpPr>
          <p:cNvPr id="11" name="Rectangle 6"/>
          <p:cNvSpPr>
            <a:spLocks/>
          </p:cNvSpPr>
          <p:nvPr/>
        </p:nvSpPr>
        <p:spPr bwMode="auto">
          <a:xfrm>
            <a:off x="1752600" y="3200400"/>
            <a:ext cx="1828800" cy="132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400" b="1" dirty="0" smtClean="0">
                <a:solidFill>
                  <a:schemeClr val="tx1"/>
                </a:solidFill>
                <a:latin typeface="+mn-lt"/>
                <a:ea typeface="ＭＳ Ｐゴシック" charset="0"/>
                <a:cs typeface="ＭＳ Ｐゴシック" charset="0"/>
                <a:sym typeface="Arial Narrow Bold" charset="0"/>
              </a:rPr>
              <a:t>No Stress</a:t>
            </a:r>
          </a:p>
          <a:p>
            <a:pPr marL="39688"/>
            <a:r>
              <a:rPr lang="en-US" sz="1400" i="1" dirty="0">
                <a:solidFill>
                  <a:schemeClr val="tx1"/>
                </a:solidFill>
                <a:latin typeface="+mn-lt"/>
                <a:ea typeface="ＭＳ Ｐゴシック" charset="0"/>
                <a:cs typeface="ＭＳ Ｐゴシック" charset="0"/>
                <a:sym typeface="Arial Narrow" charset="0"/>
              </a:rPr>
              <a:t>When relaxed, the muscles have an equal distribution of blood, oxygen and glucose.  The major muscle groups have normal strength and the minor muscle groups have high dexterity. </a:t>
            </a:r>
            <a:endParaRPr lang="en-US" sz="1400" i="1" dirty="0">
              <a:solidFill>
                <a:schemeClr val="tx1"/>
              </a:solidFill>
              <a:latin typeface="+mn-lt"/>
              <a:cs typeface="Arial Narrow" charset="0"/>
              <a:sym typeface="Arial Narrow" charset="0"/>
            </a:endParaRPr>
          </a:p>
        </p:txBody>
      </p:sp>
      <p:sp>
        <p:nvSpPr>
          <p:cNvPr id="4" name="Title 3"/>
          <p:cNvSpPr>
            <a:spLocks noGrp="1"/>
          </p:cNvSpPr>
          <p:nvPr>
            <p:ph type="title" idx="4294967295"/>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Effects of Adrenaline and Endorphins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7"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295" y="1295400"/>
            <a:ext cx="3661172" cy="2294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a:tailEnd/>
              </a14:hiddenLine>
            </a:ext>
          </a:extLst>
        </p:spPr>
      </p:pic>
      <p:sp>
        <p:nvSpPr>
          <p:cNvPr id="98308" name="Rectangle 4"/>
          <p:cNvSpPr>
            <a:spLocks/>
          </p:cNvSpPr>
          <p:nvPr/>
        </p:nvSpPr>
        <p:spPr bwMode="auto">
          <a:xfrm>
            <a:off x="4495800" y="1382539"/>
            <a:ext cx="4419600" cy="2027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8" bIns="0" anchor="ctr"/>
          <a:lstStyle/>
          <a:p>
            <a:pPr algn="l"/>
            <a:r>
              <a:rPr lang="en-US" sz="1800" b="1" dirty="0" smtClean="0">
                <a:latin typeface="Arial"/>
                <a:ea typeface="ＭＳ Ｐゴシック" charset="0"/>
                <a:cs typeface="Arial"/>
                <a:sym typeface="Georgia" charset="0"/>
              </a:rPr>
              <a:t>Adrenaline Effects on Manual Dexterity</a:t>
            </a:r>
          </a:p>
          <a:p>
            <a:pPr algn="l"/>
            <a:r>
              <a:rPr lang="en-US" sz="1800" i="1" dirty="0" smtClean="0">
                <a:latin typeface="Arial"/>
                <a:ea typeface="ＭＳ Ｐゴシック" charset="0"/>
                <a:cs typeface="Arial"/>
                <a:sym typeface="Georgia" charset="0"/>
              </a:rPr>
              <a:t>The </a:t>
            </a:r>
            <a:r>
              <a:rPr lang="en-US" sz="1800" i="1" dirty="0">
                <a:latin typeface="Arial"/>
                <a:ea typeface="ＭＳ Ｐゴシック" charset="0"/>
                <a:cs typeface="Arial"/>
                <a:sym typeface="Georgia" charset="0"/>
              </a:rPr>
              <a:t>manual dexterity that </a:t>
            </a:r>
            <a:r>
              <a:rPr lang="en-US" sz="1800" i="1" dirty="0" smtClean="0">
                <a:latin typeface="Arial"/>
                <a:ea typeface="ＭＳ Ｐゴシック" charset="0"/>
                <a:cs typeface="Arial"/>
                <a:sym typeface="Georgia" charset="0"/>
              </a:rPr>
              <a:t>we’ll </a:t>
            </a:r>
            <a:r>
              <a:rPr lang="en-US" sz="1800" i="1" dirty="0">
                <a:latin typeface="Arial"/>
                <a:ea typeface="ＭＳ Ｐゴシック" charset="0"/>
                <a:cs typeface="Arial"/>
                <a:sym typeface="Georgia" charset="0"/>
              </a:rPr>
              <a:t>lose under the effects of adrenaline just happens to be the same dexterity required to manipulate holster retention devices, safeties, and slide releases.</a:t>
            </a:r>
          </a:p>
        </p:txBody>
      </p:sp>
      <p:sp>
        <p:nvSpPr>
          <p:cNvPr id="2" name="Title 1"/>
          <p:cNvSpPr>
            <a:spLocks noGrp="1"/>
          </p:cNvSpPr>
          <p:nvPr>
            <p:ph type="title" idx="4294967295"/>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Effects of Adrenaline and Endorphins</a:t>
            </a:r>
            <a:endParaRPr lang="en-US" dirty="0" smtClean="0">
              <a:effectLst/>
            </a:endParaRPr>
          </a:p>
        </p:txBody>
      </p:sp>
      <p:cxnSp>
        <p:nvCxnSpPr>
          <p:cNvPr id="7" name="Straight Connector 6"/>
          <p:cNvCxnSpPr/>
          <p:nvPr/>
        </p:nvCxnSpPr>
        <p:spPr bwMode="auto">
          <a:xfrm>
            <a:off x="457200" y="4038600"/>
            <a:ext cx="819537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a:off x="457200" y="6172200"/>
            <a:ext cx="819537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0" name="Rectangle 5"/>
          <p:cNvSpPr>
            <a:spLocks/>
          </p:cNvSpPr>
          <p:nvPr/>
        </p:nvSpPr>
        <p:spPr bwMode="auto">
          <a:xfrm>
            <a:off x="427461" y="4114800"/>
            <a:ext cx="8259339" cy="19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algn="ctr">
              <a:spcBef>
                <a:spcPts val="1050"/>
              </a:spcBef>
            </a:pPr>
            <a:r>
              <a:rPr lang="en-US" sz="1800" i="1" dirty="0">
                <a:solidFill>
                  <a:schemeClr val="tx1"/>
                </a:solidFill>
                <a:latin typeface="Palatino Linotype" panose="02040502050505030304" pitchFamily="18" charset="0"/>
                <a:ea typeface="ＭＳ Ｐゴシック" charset="0"/>
                <a:cs typeface="ＭＳ Ｐゴシック" charset="0"/>
              </a:rPr>
              <a:t>Training Tip:  Learn to manipulate your firearm’s controls as though you were missing your fingertips.  That means ignoring your slide release, and racking (or releasing) the slide by grasping it between the palm and four fingers of your support hand.  If you want a taste of what your hands might actually feel like under the affects of adrenaline and extreme stress, try this:  run through our “Slap, Rack, and Roll Drill” in </a:t>
            </a:r>
            <a:r>
              <a:rPr lang="en-US" sz="1800" i="1" dirty="0" smtClean="0">
                <a:solidFill>
                  <a:schemeClr val="tx1"/>
                </a:solidFill>
                <a:latin typeface="Palatino Linotype" panose="02040502050505030304" pitchFamily="18" charset="0"/>
                <a:ea typeface="ＭＳ Ｐゴシック" charset="0"/>
                <a:cs typeface="ＭＳ Ｐゴシック" charset="0"/>
              </a:rPr>
              <a:t>Lesson Seven, </a:t>
            </a:r>
            <a:r>
              <a:rPr lang="en-US" sz="1800" i="1" dirty="0">
                <a:solidFill>
                  <a:schemeClr val="tx1"/>
                </a:solidFill>
                <a:latin typeface="Palatino Linotype" panose="02040502050505030304" pitchFamily="18" charset="0"/>
                <a:ea typeface="ＭＳ Ｐゴシック" charset="0"/>
                <a:cs typeface="ＭＳ Ｐゴシック" charset="0"/>
              </a:rPr>
              <a:t>after soaking your hands in a sink full of water and ice cubes for a minute or two.  The resulting hand shake and lack of feeling will give you a small taste of the real thing. </a:t>
            </a:r>
            <a:endParaRPr lang="en-US" sz="1800" i="1" dirty="0" smtClean="0">
              <a:solidFill>
                <a:schemeClr val="tx1"/>
              </a:solidFill>
              <a:latin typeface="Palatino Linotype" panose="02040502050505030304" pitchFamily="18" charset="0"/>
              <a:ea typeface="ＭＳ Ｐゴシック" charset="0"/>
              <a:cs typeface="ＭＳ Ｐゴシック" charset="0"/>
            </a:endParaRPr>
          </a:p>
        </p:txBody>
      </p:sp>
    </p:spTree>
    <p:custDataLst>
      <p:tags r:id="rId1"/>
    </p:custDataLst>
    <p:extLst>
      <p:ext uri="{BB962C8B-B14F-4D97-AF65-F5344CB8AC3E}">
        <p14:creationId xmlns:p14="http://schemas.microsoft.com/office/powerpoint/2010/main" val="35685407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3"/>
          <p:cNvSpPr>
            <a:spLocks/>
          </p:cNvSpPr>
          <p:nvPr/>
        </p:nvSpPr>
        <p:spPr bwMode="auto">
          <a:xfrm>
            <a:off x="304800" y="2971800"/>
            <a:ext cx="2209800" cy="1371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charset="0"/>
              </a:rPr>
              <a:t>No Stress</a:t>
            </a:r>
          </a:p>
          <a:p>
            <a:pPr marL="39688"/>
            <a:r>
              <a:rPr lang="en-US" sz="1200" i="1" dirty="0" smtClean="0">
                <a:solidFill>
                  <a:schemeClr val="tx1"/>
                </a:solidFill>
                <a:latin typeface="+mn-lt"/>
                <a:ea typeface="ＭＳ Ｐゴシック" charset="0"/>
                <a:cs typeface="ＭＳ Ｐゴシック" charset="0"/>
                <a:sym typeface="Arial Narrow" charset="0"/>
              </a:rPr>
              <a:t>Under </a:t>
            </a:r>
            <a:r>
              <a:rPr lang="en-US" sz="1200" i="1" dirty="0">
                <a:solidFill>
                  <a:schemeClr val="tx1"/>
                </a:solidFill>
                <a:latin typeface="+mn-lt"/>
                <a:ea typeface="ＭＳ Ｐゴシック" charset="0"/>
                <a:cs typeface="ＭＳ Ｐゴシック" charset="0"/>
                <a:sym typeface="Arial Narrow" charset="0"/>
              </a:rPr>
              <a:t>normal circumstances, the visual cortex is receiving input from the entire retina, which provides up to 200 degrees of vision.</a:t>
            </a:r>
          </a:p>
        </p:txBody>
      </p:sp>
      <p:sp>
        <p:nvSpPr>
          <p:cNvPr id="147460" name="Rectangle 4"/>
          <p:cNvSpPr>
            <a:spLocks/>
          </p:cNvSpPr>
          <p:nvPr/>
        </p:nvSpPr>
        <p:spPr bwMode="auto">
          <a:xfrm>
            <a:off x="304800" y="5029200"/>
            <a:ext cx="3200400"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200" b="1" dirty="0" smtClean="0">
                <a:solidFill>
                  <a:schemeClr val="tx1"/>
                </a:solidFill>
                <a:latin typeface="+mn-lt"/>
                <a:ea typeface="ＭＳ Ｐゴシック" charset="0"/>
                <a:cs typeface="ＭＳ Ｐゴシック" charset="0"/>
                <a:sym typeface="Arial Narrow" charset="0"/>
              </a:rPr>
              <a:t>Under Stress</a:t>
            </a:r>
          </a:p>
          <a:p>
            <a:pPr marL="39688"/>
            <a:r>
              <a:rPr lang="en-US" sz="1200" i="1" dirty="0" smtClean="0">
                <a:solidFill>
                  <a:schemeClr val="tx1"/>
                </a:solidFill>
                <a:latin typeface="+mn-lt"/>
                <a:ea typeface="ＭＳ Ｐゴシック" charset="0"/>
                <a:cs typeface="ＭＳ Ｐゴシック" charset="0"/>
                <a:sym typeface="Arial Narrow" charset="0"/>
              </a:rPr>
              <a:t>Under </a:t>
            </a:r>
            <a:r>
              <a:rPr lang="en-US" sz="1200" i="1" dirty="0">
                <a:solidFill>
                  <a:schemeClr val="tx1"/>
                </a:solidFill>
                <a:latin typeface="+mn-lt"/>
                <a:ea typeface="ＭＳ Ｐゴシック" charset="0"/>
                <a:cs typeface="ＭＳ Ｐゴシック" charset="0"/>
                <a:sym typeface="Arial Narrow" charset="0"/>
              </a:rPr>
              <a:t>extreme stress, the thalamus filters out (or the sensory cortex ignores) visual input from everything but the high resolution fovea, reducing vision to no more than a few degrees, but providing very high resolution images.</a:t>
            </a:r>
          </a:p>
        </p:txBody>
      </p:sp>
      <p:sp>
        <p:nvSpPr>
          <p:cNvPr id="6" name="Rectangle 5"/>
          <p:cNvSpPr>
            <a:spLocks/>
          </p:cNvSpPr>
          <p:nvPr/>
        </p:nvSpPr>
        <p:spPr bwMode="auto">
          <a:xfrm>
            <a:off x="355600" y="892175"/>
            <a:ext cx="8331200" cy="139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ea typeface="ＭＳ Ｐゴシック" charset="0"/>
                <a:cs typeface="ＭＳ Ｐゴシック" charset="0"/>
              </a:rPr>
              <a:t>Under extreme stress, the thalamus filters out what it considers to be non-critical sensory input, which may include filtering out visual input other than the information from the eye’s high resolution fovea.  That means that our visual input might be reduced to no more than a few degrees (which equates to about a 12-inch circle at 20 feet) but the input that is processed, is </a:t>
            </a:r>
            <a:r>
              <a:rPr lang="en-US" sz="1800" i="1" dirty="0">
                <a:solidFill>
                  <a:schemeClr val="tx1"/>
                </a:solidFill>
                <a:ea typeface="ＭＳ Ｐゴシック" charset="0"/>
                <a:cs typeface="ＭＳ Ｐゴシック" charset="0"/>
              </a:rPr>
              <a:t>extremely</a:t>
            </a:r>
            <a:r>
              <a:rPr lang="en-US" sz="1800" dirty="0">
                <a:solidFill>
                  <a:schemeClr val="tx1"/>
                </a:solidFill>
                <a:ea typeface="ＭＳ Ｐゴシック" charset="0"/>
                <a:cs typeface="ＭＳ Ｐゴシック" charset="0"/>
              </a:rPr>
              <a:t> high </a:t>
            </a:r>
            <a:r>
              <a:rPr lang="en-US" sz="1800" dirty="0" smtClean="0">
                <a:solidFill>
                  <a:schemeClr val="tx1"/>
                </a:solidFill>
                <a:ea typeface="ＭＳ Ｐゴシック" charset="0"/>
                <a:cs typeface="ＭＳ Ｐゴシック" charset="0"/>
              </a:rPr>
              <a:t>resolution.</a:t>
            </a:r>
            <a:endParaRPr lang="en-US" sz="1800" dirty="0">
              <a:solidFill>
                <a:schemeClr val="tx1"/>
              </a:solidFill>
              <a:ea typeface="ＭＳ Ｐゴシック" charset="0"/>
              <a:cs typeface="ＭＳ Ｐゴシック" charset="0"/>
            </a:endParaRPr>
          </a:p>
        </p:txBody>
      </p:sp>
      <p:pic>
        <p:nvPicPr>
          <p:cNvPr id="2" name="Picture 1" descr="Tunnel Visio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1313" y="2438400"/>
            <a:ext cx="6251688" cy="4173247"/>
          </a:xfrm>
          <a:prstGeom prst="rect">
            <a:avLst/>
          </a:prstGeom>
        </p:spPr>
      </p:pic>
      <p:sp>
        <p:nvSpPr>
          <p:cNvPr id="3" name="Title 2"/>
          <p:cNvSpPr>
            <a:spLocks noGrp="1"/>
          </p:cNvSpPr>
          <p:nvPr>
            <p:ph type="title" idx="4294967295"/>
          </p:nvPr>
        </p:nvSpPr>
        <p:spPr>
          <a:xfrm>
            <a:off x="254000" y="256032"/>
            <a:ext cx="8585200" cy="711200"/>
          </a:xfrm>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Tunnel Vision and Heightened Visual Clarity </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0271-KW.png"/>
          <p:cNvPicPr>
            <a:picLocks noChangeAspect="1"/>
          </p:cNvPicPr>
          <p:nvPr/>
        </p:nvPicPr>
        <p:blipFill rotWithShape="1">
          <a:blip r:embed="rId4">
            <a:extLst>
              <a:ext uri="{28A0092B-C50C-407E-A947-70E740481C1C}">
                <a14:useLocalDpi xmlns:a14="http://schemas.microsoft.com/office/drawing/2010/main" val="0"/>
              </a:ext>
            </a:extLst>
          </a:blip>
          <a:srcRect b="7998"/>
          <a:stretch/>
        </p:blipFill>
        <p:spPr>
          <a:xfrm>
            <a:off x="4209636" y="609600"/>
            <a:ext cx="4858164" cy="6309360"/>
          </a:xfrm>
          <a:prstGeom prst="rect">
            <a:avLst/>
          </a:prstGeom>
        </p:spPr>
      </p:pic>
      <p:pic>
        <p:nvPicPr>
          <p:cNvPr id="5" name="Picture 4">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3118" y="1195627"/>
            <a:ext cx="3808812" cy="2866163"/>
          </a:xfrm>
          <a:prstGeom prst="rect">
            <a:avLst/>
          </a:prstGeom>
        </p:spPr>
      </p:pic>
      <p:sp>
        <p:nvSpPr>
          <p:cNvPr id="6" name="TextBox 5"/>
          <p:cNvSpPr txBox="1"/>
          <p:nvPr/>
        </p:nvSpPr>
        <p:spPr>
          <a:xfrm>
            <a:off x="317214" y="4114800"/>
            <a:ext cx="4330986" cy="984885"/>
          </a:xfrm>
          <a:prstGeom prst="rect">
            <a:avLst/>
          </a:prstGeom>
          <a:noFill/>
        </p:spPr>
        <p:txBody>
          <a:bodyPr wrap="square" rtlCol="0">
            <a:spAutoFit/>
          </a:bodyPr>
          <a:lstStyle/>
          <a:p>
            <a:r>
              <a:rPr lang="en-US" sz="1600" b="1" dirty="0" smtClean="0">
                <a:solidFill>
                  <a:srgbClr val="E10A0A"/>
                </a:solidFill>
                <a:latin typeface="+mn-lt"/>
              </a:rPr>
              <a:t>Figure 5.2 </a:t>
            </a:r>
            <a:r>
              <a:rPr lang="en-US" sz="1600" b="1" dirty="0" smtClean="0">
                <a:latin typeface="+mn-lt"/>
              </a:rPr>
              <a:t>Tunnel Vision</a:t>
            </a:r>
          </a:p>
          <a:p>
            <a:r>
              <a:rPr lang="en-US" sz="1400" i="1" dirty="0">
                <a:latin typeface="+mn-lt"/>
              </a:rPr>
              <a:t>Open the interactive widget above, to see a representation of what tunnel vision might look like with attackers 21 feet away.</a:t>
            </a:r>
            <a:endParaRPr lang="en-US" sz="1400" dirty="0">
              <a:latin typeface="+mn-lt"/>
            </a:endParaRPr>
          </a:p>
        </p:txBody>
      </p:sp>
      <p:sp>
        <p:nvSpPr>
          <p:cNvPr id="4" name="Title 3"/>
          <p:cNvSpPr>
            <a:spLocks noGrp="1"/>
          </p:cNvSpPr>
          <p:nvPr>
            <p:ph type="title" idx="4294967295"/>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Tunnel Vision and Heightened Visual Clarity </a:t>
            </a:r>
            <a:endParaRPr lang="en-US" dirty="0" smtClean="0">
              <a:effectLst/>
            </a:endParaRPr>
          </a:p>
        </p:txBody>
      </p:sp>
      <p:cxnSp>
        <p:nvCxnSpPr>
          <p:cNvPr id="8" name="Straight Connector 7"/>
          <p:cNvCxnSpPr/>
          <p:nvPr/>
        </p:nvCxnSpPr>
        <p:spPr bwMode="auto">
          <a:xfrm>
            <a:off x="1493520" y="5257800"/>
            <a:ext cx="475488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a:off x="1493520" y="6324600"/>
            <a:ext cx="475488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0" name="Rectangle 5"/>
          <p:cNvSpPr>
            <a:spLocks/>
          </p:cNvSpPr>
          <p:nvPr/>
        </p:nvSpPr>
        <p:spPr bwMode="auto">
          <a:xfrm>
            <a:off x="1463781" y="5334000"/>
            <a:ext cx="4754139"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algn="ctr">
              <a:spcBef>
                <a:spcPts val="1050"/>
              </a:spcBef>
            </a:pPr>
            <a:r>
              <a:rPr lang="en-US" sz="1800" i="1" dirty="0" smtClean="0">
                <a:solidFill>
                  <a:schemeClr val="tx1"/>
                </a:solidFill>
                <a:latin typeface="Palatino Linotype" panose="02040502050505030304" pitchFamily="18" charset="0"/>
                <a:ea typeface="ＭＳ Ｐゴシック" charset="0"/>
                <a:cs typeface="ＭＳ Ｐゴシック" charset="0"/>
              </a:rPr>
              <a:t>Training </a:t>
            </a:r>
            <a:r>
              <a:rPr lang="en-US" sz="1800" i="1" dirty="0">
                <a:solidFill>
                  <a:schemeClr val="tx1"/>
                </a:solidFill>
                <a:latin typeface="Palatino Linotype" panose="02040502050505030304" pitchFamily="18" charset="0"/>
                <a:ea typeface="ＭＳ Ｐゴシック" charset="0"/>
                <a:cs typeface="ＭＳ Ｐゴシック" charset="0"/>
              </a:rPr>
              <a:t>Tip:  Take a look through a paper towel tube to get a sense of what the scene will look like with just three degrees of visibility.  </a:t>
            </a:r>
            <a:endParaRPr lang="en-US" sz="1800" i="1" dirty="0" smtClean="0">
              <a:solidFill>
                <a:schemeClr val="tx1"/>
              </a:solidFill>
              <a:latin typeface="Palatino Linotype" panose="02040502050505030304" pitchFamily="18" charset="0"/>
              <a:ea typeface="ＭＳ Ｐゴシック" charset="0"/>
              <a:cs typeface="ＭＳ Ｐゴシック" charset="0"/>
            </a:endParaRPr>
          </a:p>
        </p:txBody>
      </p:sp>
    </p:spTree>
    <p:custDataLst>
      <p:tags r:id="rId1"/>
    </p:custDataLst>
    <p:extLst>
      <p:ext uri="{BB962C8B-B14F-4D97-AF65-F5344CB8AC3E}">
        <p14:creationId xmlns:p14="http://schemas.microsoft.com/office/powerpoint/2010/main" val="24651318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0" name="iStock_000009892174XLarge.jpg"/>
          <p:cNvPicPr/>
          <p:nvPr/>
        </p:nvPicPr>
        <p:blipFill>
          <a:blip r:embed="rId4">
            <a:extLst/>
          </a:blip>
          <a:srcRect l="21701" t="10875" r="8652" b="30053"/>
          <a:stretch>
            <a:fillRect/>
          </a:stretch>
        </p:blipFill>
        <p:spPr>
          <a:xfrm>
            <a:off x="-2232" y="1437680"/>
            <a:ext cx="9144000" cy="5170289"/>
          </a:xfrm>
          <a:prstGeom prst="rect">
            <a:avLst/>
          </a:prstGeom>
          <a:ln w="12700">
            <a:miter lim="400000"/>
          </a:ln>
        </p:spPr>
      </p:pic>
      <p:sp>
        <p:nvSpPr>
          <p:cNvPr id="71" name="Shape 71"/>
          <p:cNvSpPr/>
          <p:nvPr/>
        </p:nvSpPr>
        <p:spPr>
          <a:xfrm>
            <a:off x="397073" y="592412"/>
            <a:ext cx="8670727" cy="77918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cap="none">
                <a:solidFill>
                  <a:srgbClr val="000000"/>
                </a:solidFill>
              </a:defRPr>
            </a:pPr>
            <a:r>
              <a:rPr sz="1266" dirty="0">
                <a:solidFill>
                  <a:srgbClr val="FFFFFF"/>
                </a:solidFill>
                <a:latin typeface="Gill Sans"/>
                <a:ea typeface="Gill Sans"/>
                <a:cs typeface="Gill Sans"/>
                <a:sym typeface="Gill Sans"/>
              </a:rPr>
              <a:t>Tap the selections below for a representation of what tunnel vision will look like if your brain’s “Switchboard” (the hypothalamus) has filtered your visibility down to </a:t>
            </a:r>
            <a:r>
              <a:rPr sz="1266" dirty="0" smtClean="0">
                <a:solidFill>
                  <a:srgbClr val="FFFFFF"/>
                </a:solidFill>
                <a:latin typeface="Gill Sans"/>
                <a:ea typeface="Gill Sans"/>
                <a:cs typeface="Gill Sans"/>
                <a:sym typeface="Gill Sans"/>
              </a:rPr>
              <a:t>just </a:t>
            </a:r>
            <a:r>
              <a:rPr sz="1266" dirty="0">
                <a:solidFill>
                  <a:srgbClr val="FFFFFF"/>
                </a:solidFill>
                <a:latin typeface="Gill Sans"/>
                <a:ea typeface="Gill Sans"/>
                <a:cs typeface="Gill Sans"/>
                <a:sym typeface="Gill Sans"/>
              </a:rPr>
              <a:t>the high resolution fovea at the center of the retina.  The fovea accounts for just three degrees of our total vision, but that three degree window is </a:t>
            </a:r>
            <a:r>
              <a:rPr sz="1266" i="1" dirty="0">
                <a:solidFill>
                  <a:srgbClr val="FFFFFF"/>
                </a:solidFill>
                <a:latin typeface="Gill Sans"/>
                <a:ea typeface="Gill Sans"/>
                <a:cs typeface="Gill Sans"/>
                <a:sym typeface="Gill Sans"/>
              </a:rPr>
              <a:t>extremely</a:t>
            </a:r>
            <a:r>
              <a:rPr sz="1266" dirty="0">
                <a:solidFill>
                  <a:srgbClr val="FFFFFF"/>
                </a:solidFill>
                <a:latin typeface="Gill Sans"/>
                <a:ea typeface="Gill Sans"/>
                <a:cs typeface="Gill Sans"/>
                <a:sym typeface="Gill Sans"/>
              </a:rPr>
              <a:t> high resolution.  A three </a:t>
            </a:r>
            <a:r>
              <a:rPr lang="en-US" sz="1266" dirty="0" smtClean="0">
                <a:solidFill>
                  <a:srgbClr val="FFFFFF"/>
                </a:solidFill>
                <a:latin typeface="Gill Sans"/>
                <a:ea typeface="Gill Sans"/>
                <a:cs typeface="Gill Sans"/>
                <a:sym typeface="Gill Sans"/>
              </a:rPr>
              <a:t>degree </a:t>
            </a:r>
            <a:r>
              <a:rPr sz="1266" dirty="0" smtClean="0">
                <a:solidFill>
                  <a:srgbClr val="FFFFFF"/>
                </a:solidFill>
                <a:latin typeface="Gill Sans"/>
                <a:ea typeface="Gill Sans"/>
                <a:cs typeface="Gill Sans"/>
                <a:sym typeface="Gill Sans"/>
              </a:rPr>
              <a:t>window </a:t>
            </a:r>
            <a:r>
              <a:rPr sz="1266" dirty="0">
                <a:solidFill>
                  <a:srgbClr val="FFFFFF"/>
                </a:solidFill>
                <a:latin typeface="Gill Sans"/>
                <a:ea typeface="Gill Sans"/>
                <a:cs typeface="Gill Sans"/>
                <a:sym typeface="Gill Sans"/>
              </a:rPr>
              <a:t>of visibility translates to approximately twelve inches at 21 feet.  </a:t>
            </a:r>
          </a:p>
        </p:txBody>
      </p:sp>
      <p:sp>
        <p:nvSpPr>
          <p:cNvPr id="72" name="Shape 72"/>
          <p:cNvSpPr/>
          <p:nvPr/>
        </p:nvSpPr>
        <p:spPr>
          <a:xfrm>
            <a:off x="312461" y="165855"/>
            <a:ext cx="2273572"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Tunnel Vision</a:t>
            </a:r>
          </a:p>
        </p:txBody>
      </p:sp>
      <p:sp>
        <p:nvSpPr>
          <p:cNvPr id="73" name="Shape 73">
            <a:hlinkClick r:id="rId5" action="ppaction://hlinksldjump"/>
          </p:cNvPr>
          <p:cNvSpPr/>
          <p:nvPr/>
        </p:nvSpPr>
        <p:spPr>
          <a:xfrm>
            <a:off x="2803922" y="2241352"/>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74" name="Shape 74"/>
          <p:cNvSpPr/>
          <p:nvPr/>
        </p:nvSpPr>
        <p:spPr>
          <a:xfrm>
            <a:off x="3098601" y="2215043"/>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75" name="Shape 75">
            <a:hlinkClick r:id="rId7" action="ppaction://hlinksldjump"/>
          </p:cNvPr>
          <p:cNvSpPr/>
          <p:nvPr/>
        </p:nvSpPr>
        <p:spPr>
          <a:xfrm>
            <a:off x="4964906" y="223688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76" name="Shape 76"/>
          <p:cNvSpPr/>
          <p:nvPr/>
        </p:nvSpPr>
        <p:spPr>
          <a:xfrm>
            <a:off x="5259586" y="221057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77" name="Shape 77">
            <a:hlinkClick r:id="rId8" action="ppaction://hlinksldjump"/>
          </p:cNvPr>
          <p:cNvSpPr/>
          <p:nvPr/>
        </p:nvSpPr>
        <p:spPr>
          <a:xfrm>
            <a:off x="6554391" y="2594074"/>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78" name="Shape 78"/>
          <p:cNvSpPr/>
          <p:nvPr/>
        </p:nvSpPr>
        <p:spPr>
          <a:xfrm>
            <a:off x="6849070" y="2567765"/>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79" name="Shape 79">
            <a:hlinkClick r:id="rId9" action="ppaction://hlinksldjump"/>
          </p:cNvPr>
          <p:cNvSpPr/>
          <p:nvPr/>
        </p:nvSpPr>
        <p:spPr>
          <a:xfrm>
            <a:off x="6554391" y="479077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80" name="Shape 80"/>
          <p:cNvSpPr/>
          <p:nvPr/>
        </p:nvSpPr>
        <p:spPr>
          <a:xfrm>
            <a:off x="6849070" y="476446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Weapon</a:t>
            </a:r>
          </a:p>
        </p:txBody>
      </p:sp>
      <p:sp>
        <p:nvSpPr>
          <p:cNvPr id="81" name="Shape 81">
            <a:hlinkClick r:id="rId10" action="ppaction://hlinksldjump"/>
          </p:cNvPr>
          <p:cNvSpPr/>
          <p:nvPr/>
        </p:nvSpPr>
        <p:spPr>
          <a:xfrm>
            <a:off x="4625578" y="4112121"/>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82" name="Shape 82"/>
          <p:cNvSpPr/>
          <p:nvPr/>
        </p:nvSpPr>
        <p:spPr>
          <a:xfrm>
            <a:off x="4920258" y="4085812"/>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83" name="Shape 83">
            <a:hlinkClick r:id="rId11" action="ppaction://hlinksldjump"/>
          </p:cNvPr>
          <p:cNvSpPr/>
          <p:nvPr/>
        </p:nvSpPr>
        <p:spPr>
          <a:xfrm>
            <a:off x="2902148" y="5290840"/>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84" name="Shape 84"/>
          <p:cNvSpPr/>
          <p:nvPr/>
        </p:nvSpPr>
        <p:spPr>
          <a:xfrm>
            <a:off x="3196828" y="5264531"/>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85" name="Shape 85">
            <a:hlinkClick r:id="rId12" action="ppaction://hlinksldjump"/>
          </p:cNvPr>
          <p:cNvSpPr/>
          <p:nvPr/>
        </p:nvSpPr>
        <p:spPr>
          <a:xfrm>
            <a:off x="258960" y="54864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18" name="Shape 133">
            <a:hlinkClick r:id="rId13" action="ppaction://hlinksldjump"/>
          </p:cNvPr>
          <p:cNvSpPr/>
          <p:nvPr/>
        </p:nvSpPr>
        <p:spPr>
          <a:xfrm>
            <a:off x="8142854" y="108300"/>
            <a:ext cx="848406" cy="411286"/>
          </a:xfrm>
          <a:prstGeom prst="roundRect">
            <a:avLst>
              <a:gd name="adj" fmla="val 13882"/>
            </a:avLst>
          </a:prstGeom>
          <a:blipFill>
            <a:blip r:embed="rId6"/>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378719851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 name="Shape 87"/>
          <p:cNvSpPr/>
          <p:nvPr/>
        </p:nvSpPr>
        <p:spPr>
          <a:xfrm>
            <a:off x="0" y="1437680"/>
            <a:ext cx="9144000" cy="5170289"/>
          </a:xfrm>
          <a:prstGeom prst="rect">
            <a:avLst/>
          </a:prstGeom>
          <a:solidFill>
            <a:schemeClr val="tx1"/>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nvGrpSpPr>
          <p:cNvPr id="2" name="Group 1"/>
          <p:cNvGrpSpPr/>
          <p:nvPr/>
        </p:nvGrpSpPr>
        <p:grpSpPr>
          <a:xfrm>
            <a:off x="3881045" y="1615280"/>
            <a:ext cx="1453407" cy="1394027"/>
            <a:chOff x="3881045" y="1615280"/>
            <a:chExt cx="1453407" cy="1394027"/>
          </a:xfrm>
        </p:grpSpPr>
        <p:pic>
          <p:nvPicPr>
            <p:cNvPr id="89" name="iStock_000009892174XLarge-filtered.jpg"/>
            <p:cNvPicPr/>
            <p:nvPr/>
          </p:nvPicPr>
          <p:blipFill>
            <a:blip r:embed="rId4">
              <a:extLst/>
            </a:blip>
            <a:stretch>
              <a:fillRect/>
            </a:stretch>
          </p:blipFill>
          <p:spPr>
            <a:xfrm>
              <a:off x="4043602" y="1723347"/>
              <a:ext cx="1116093" cy="1116152"/>
            </a:xfrm>
            <a:prstGeom prst="rect">
              <a:avLst/>
            </a:prstGeom>
            <a:ln>
              <a:noFill/>
            </a:ln>
            <a:effectLst/>
          </p:spPr>
        </p:pic>
        <p:pic>
          <p:nvPicPr>
            <p:cNvPr id="88" name="Picture 87"/>
            <p:cNvPicPr/>
            <p:nvPr/>
          </p:nvPicPr>
          <p:blipFill>
            <a:blip r:embed="rId5">
              <a:extLst/>
            </a:blip>
            <a:stretch>
              <a:fillRect/>
            </a:stretch>
          </p:blipFill>
          <p:spPr>
            <a:xfrm>
              <a:off x="3881045" y="1615280"/>
              <a:ext cx="1453407" cy="1394027"/>
            </a:xfrm>
            <a:prstGeom prst="rect">
              <a:avLst/>
            </a:prstGeom>
            <a:effectLst/>
          </p:spPr>
        </p:pic>
      </p:grpSp>
      <p:sp>
        <p:nvSpPr>
          <p:cNvPr id="20" name="Shape 72"/>
          <p:cNvSpPr/>
          <p:nvPr/>
        </p:nvSpPr>
        <p:spPr>
          <a:xfrm>
            <a:off x="312461" y="165855"/>
            <a:ext cx="2273572"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Tunnel Vision</a:t>
            </a:r>
          </a:p>
        </p:txBody>
      </p:sp>
      <p:sp>
        <p:nvSpPr>
          <p:cNvPr id="22" name="Shape 73">
            <a:hlinkClick r:id="rId6" action="ppaction://hlinksldjump"/>
          </p:cNvPr>
          <p:cNvSpPr/>
          <p:nvPr/>
        </p:nvSpPr>
        <p:spPr>
          <a:xfrm>
            <a:off x="2803922" y="2241352"/>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3" name="Shape 74"/>
          <p:cNvSpPr/>
          <p:nvPr/>
        </p:nvSpPr>
        <p:spPr>
          <a:xfrm>
            <a:off x="3098601" y="2215043"/>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6" name="Shape 77">
            <a:hlinkClick r:id="rId8" action="ppaction://hlinksldjump"/>
          </p:cNvPr>
          <p:cNvSpPr/>
          <p:nvPr/>
        </p:nvSpPr>
        <p:spPr>
          <a:xfrm>
            <a:off x="6554391" y="2594074"/>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7" name="Shape 78"/>
          <p:cNvSpPr/>
          <p:nvPr/>
        </p:nvSpPr>
        <p:spPr>
          <a:xfrm>
            <a:off x="6849070" y="2567765"/>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8" name="Shape 79">
            <a:hlinkClick r:id="rId9" action="ppaction://hlinksldjump"/>
          </p:cNvPr>
          <p:cNvSpPr/>
          <p:nvPr/>
        </p:nvSpPr>
        <p:spPr>
          <a:xfrm>
            <a:off x="6554391" y="479077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9" name="Shape 80"/>
          <p:cNvSpPr/>
          <p:nvPr/>
        </p:nvSpPr>
        <p:spPr>
          <a:xfrm>
            <a:off x="6849070" y="476446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Weapon</a:t>
            </a:r>
          </a:p>
        </p:txBody>
      </p:sp>
      <p:sp>
        <p:nvSpPr>
          <p:cNvPr id="30" name="Shape 81">
            <a:hlinkClick r:id="rId10" action="ppaction://hlinksldjump"/>
          </p:cNvPr>
          <p:cNvSpPr/>
          <p:nvPr/>
        </p:nvSpPr>
        <p:spPr>
          <a:xfrm>
            <a:off x="4625578" y="4112121"/>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31" name="Shape 82"/>
          <p:cNvSpPr/>
          <p:nvPr/>
        </p:nvSpPr>
        <p:spPr>
          <a:xfrm>
            <a:off x="4920258" y="4085812"/>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32" name="Shape 83">
            <a:hlinkClick r:id="rId11" action="ppaction://hlinksldjump"/>
          </p:cNvPr>
          <p:cNvSpPr/>
          <p:nvPr/>
        </p:nvSpPr>
        <p:spPr>
          <a:xfrm>
            <a:off x="2902148" y="5290840"/>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33" name="Shape 84"/>
          <p:cNvSpPr/>
          <p:nvPr/>
        </p:nvSpPr>
        <p:spPr>
          <a:xfrm>
            <a:off x="3196828" y="5264531"/>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21" name="Shape 85">
            <a:hlinkClick r:id="rId12" action="ppaction://hlinksldjump"/>
          </p:cNvPr>
          <p:cNvSpPr/>
          <p:nvPr/>
        </p:nvSpPr>
        <p:spPr>
          <a:xfrm>
            <a:off x="258960" y="54864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25" name="Shape 133">
            <a:hlinkClick r:id="rId13"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34" name="Shape 71"/>
          <p:cNvSpPr/>
          <p:nvPr/>
        </p:nvSpPr>
        <p:spPr>
          <a:xfrm>
            <a:off x="397073" y="592412"/>
            <a:ext cx="8670727" cy="77918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cap="none">
                <a:solidFill>
                  <a:srgbClr val="000000"/>
                </a:solidFill>
              </a:defRPr>
            </a:pPr>
            <a:r>
              <a:rPr sz="1266" dirty="0">
                <a:solidFill>
                  <a:srgbClr val="FFFFFF"/>
                </a:solidFill>
                <a:latin typeface="Gill Sans"/>
                <a:ea typeface="Gill Sans"/>
                <a:cs typeface="Gill Sans"/>
                <a:sym typeface="Gill Sans"/>
              </a:rPr>
              <a:t>Tap the selections below for a representation of what tunnel vision will look like if your brain’s “Switchboard” (the hypothalamus) has filtered your visibility down to </a:t>
            </a:r>
            <a:r>
              <a:rPr sz="1266" dirty="0" smtClean="0">
                <a:solidFill>
                  <a:srgbClr val="FFFFFF"/>
                </a:solidFill>
                <a:latin typeface="Gill Sans"/>
                <a:ea typeface="Gill Sans"/>
                <a:cs typeface="Gill Sans"/>
                <a:sym typeface="Gill Sans"/>
              </a:rPr>
              <a:t>just </a:t>
            </a:r>
            <a:r>
              <a:rPr sz="1266" dirty="0">
                <a:solidFill>
                  <a:srgbClr val="FFFFFF"/>
                </a:solidFill>
                <a:latin typeface="Gill Sans"/>
                <a:ea typeface="Gill Sans"/>
                <a:cs typeface="Gill Sans"/>
                <a:sym typeface="Gill Sans"/>
              </a:rPr>
              <a:t>the high resolution fovea at the center of the retina.  The fovea accounts for just three degrees of our total vision, but that three degree window is </a:t>
            </a:r>
            <a:r>
              <a:rPr sz="1266" i="1" dirty="0">
                <a:solidFill>
                  <a:srgbClr val="FFFFFF"/>
                </a:solidFill>
                <a:latin typeface="Gill Sans"/>
                <a:ea typeface="Gill Sans"/>
                <a:cs typeface="Gill Sans"/>
                <a:sym typeface="Gill Sans"/>
              </a:rPr>
              <a:t>extremely</a:t>
            </a:r>
            <a:r>
              <a:rPr sz="1266" dirty="0">
                <a:solidFill>
                  <a:srgbClr val="FFFFFF"/>
                </a:solidFill>
                <a:latin typeface="Gill Sans"/>
                <a:ea typeface="Gill Sans"/>
                <a:cs typeface="Gill Sans"/>
                <a:sym typeface="Gill Sans"/>
              </a:rPr>
              <a:t> high resolution.  A three </a:t>
            </a:r>
            <a:r>
              <a:rPr lang="en-US" sz="1266" dirty="0" smtClean="0">
                <a:solidFill>
                  <a:srgbClr val="FFFFFF"/>
                </a:solidFill>
                <a:latin typeface="Gill Sans"/>
                <a:ea typeface="Gill Sans"/>
                <a:cs typeface="Gill Sans"/>
                <a:sym typeface="Gill Sans"/>
              </a:rPr>
              <a:t>degree </a:t>
            </a:r>
            <a:r>
              <a:rPr sz="1266" dirty="0" smtClean="0">
                <a:solidFill>
                  <a:srgbClr val="FFFFFF"/>
                </a:solidFill>
                <a:latin typeface="Gill Sans"/>
                <a:ea typeface="Gill Sans"/>
                <a:cs typeface="Gill Sans"/>
                <a:sym typeface="Gill Sans"/>
              </a:rPr>
              <a:t>window </a:t>
            </a:r>
            <a:r>
              <a:rPr sz="1266" dirty="0">
                <a:solidFill>
                  <a:srgbClr val="FFFFFF"/>
                </a:solidFill>
                <a:latin typeface="Gill Sans"/>
                <a:ea typeface="Gill Sans"/>
                <a:cs typeface="Gill Sans"/>
                <a:sym typeface="Gill Sans"/>
              </a:rPr>
              <a:t>of visibility translates to approximately twelve inches at 21 feet.  </a:t>
            </a:r>
          </a:p>
        </p:txBody>
      </p:sp>
    </p:spTree>
    <p:custDataLst>
      <p:tags r:id="rId1"/>
    </p:custDataLst>
    <p:extLst>
      <p:ext uri="{BB962C8B-B14F-4D97-AF65-F5344CB8AC3E}">
        <p14:creationId xmlns:p14="http://schemas.microsoft.com/office/powerpoint/2010/main" val="335457547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1069848"/>
            <a:ext cx="7772400" cy="4154984"/>
          </a:xfrm>
          <a:prstGeom prst="rect">
            <a:avLst/>
          </a:prstGeom>
          <a:noFill/>
        </p:spPr>
        <p:txBody>
          <a:bodyPr wrap="square" rtlCol="0">
            <a:spAutoFit/>
          </a:bodyPr>
          <a:lstStyle>
            <a:defPPr>
              <a:defRPr lang="en-US"/>
            </a:defPPr>
            <a:lvl1pPr marL="342900" indent="-342900">
              <a:lnSpc>
                <a:spcPct val="110000"/>
              </a:lnSpc>
              <a:buFont typeface="+mj-lt"/>
              <a:buAutoNum type="arabicPeriod"/>
              <a:defRPr>
                <a:solidFill>
                  <a:srgbClr val="E10A0A"/>
                </a:solidFill>
                <a:latin typeface="Palatino-Roman"/>
              </a:defRPr>
            </a:lvl1pPr>
          </a:lstStyle>
          <a:p>
            <a:r>
              <a:rPr lang="en-US" dirty="0"/>
              <a:t>The physiology of fight or flight.</a:t>
            </a:r>
          </a:p>
          <a:p>
            <a:r>
              <a:rPr lang="en-US" dirty="0"/>
              <a:t>Adrenaline and endorphins.</a:t>
            </a:r>
          </a:p>
          <a:p>
            <a:r>
              <a:rPr lang="en-US" dirty="0"/>
              <a:t>Visual distortions.</a:t>
            </a:r>
          </a:p>
          <a:p>
            <a:r>
              <a:rPr lang="en-US" dirty="0"/>
              <a:t>Auditory distortions.</a:t>
            </a:r>
          </a:p>
          <a:p>
            <a:r>
              <a:rPr lang="en-US" dirty="0"/>
              <a:t>Memory distortions.</a:t>
            </a:r>
          </a:p>
          <a:p>
            <a:r>
              <a:rPr lang="en-US" dirty="0"/>
              <a:t>The attack.</a:t>
            </a:r>
          </a:p>
          <a:p>
            <a:r>
              <a:rPr lang="en-US" dirty="0"/>
              <a:t>Evaluating our options.</a:t>
            </a:r>
          </a:p>
          <a:p>
            <a:r>
              <a:rPr lang="en-US" dirty="0"/>
              <a:t>When we’re left with no other choice.</a:t>
            </a:r>
          </a:p>
          <a:p>
            <a:r>
              <a:rPr lang="en-US" dirty="0"/>
              <a:t>The immediate aftermath.</a:t>
            </a:r>
          </a:p>
          <a:p>
            <a:r>
              <a:rPr lang="en-US" dirty="0"/>
              <a:t>When the police arrive</a:t>
            </a:r>
            <a:r>
              <a:rPr lang="en-US" dirty="0" smtClean="0"/>
              <a:t>.</a:t>
            </a:r>
            <a:endParaRPr lang="en-US" dirty="0"/>
          </a:p>
        </p:txBody>
      </p:sp>
      <p:sp>
        <p:nvSpPr>
          <p:cNvPr id="10" name="TextBox 9"/>
          <p:cNvSpPr txBox="1"/>
          <p:nvPr/>
        </p:nvSpPr>
        <p:spPr>
          <a:xfrm>
            <a:off x="294290" y="304800"/>
            <a:ext cx="7782910" cy="584776"/>
          </a:xfrm>
          <a:prstGeom prst="rect">
            <a:avLst/>
          </a:prstGeom>
          <a:noFill/>
        </p:spPr>
        <p:txBody>
          <a:bodyPr wrap="square" rtlCol="0">
            <a:spAutoFit/>
          </a:bodyPr>
          <a:lstStyle/>
          <a:p>
            <a:r>
              <a:rPr lang="en-US" sz="3200" b="1" dirty="0" smtClean="0"/>
              <a:t>Key Topics Covered in Lesson Five</a:t>
            </a:r>
            <a:endParaRPr lang="en-US" sz="3200" b="1" dirty="0"/>
          </a:p>
        </p:txBody>
      </p:sp>
      <p:cxnSp>
        <p:nvCxnSpPr>
          <p:cNvPr id="11" name="Straight Connector 10"/>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4211569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 name="Shape 105"/>
          <p:cNvSpPr/>
          <p:nvPr/>
        </p:nvSpPr>
        <p:spPr>
          <a:xfrm>
            <a:off x="0" y="1437680"/>
            <a:ext cx="9144000" cy="5170289"/>
          </a:xfrm>
          <a:prstGeom prst="rect">
            <a:avLst/>
          </a:prstGeom>
          <a:solidFill>
            <a:schemeClr val="tx1"/>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nvGrpSpPr>
          <p:cNvPr id="2" name="Group 1"/>
          <p:cNvGrpSpPr/>
          <p:nvPr/>
        </p:nvGrpSpPr>
        <p:grpSpPr>
          <a:xfrm>
            <a:off x="5488390" y="2017116"/>
            <a:ext cx="1472026" cy="1411884"/>
            <a:chOff x="5488390" y="2017116"/>
            <a:chExt cx="1472026" cy="1411884"/>
          </a:xfrm>
        </p:grpSpPr>
        <p:pic>
          <p:nvPicPr>
            <p:cNvPr id="107" name="iStock_000009892174XLarge-filtered.jpg"/>
            <p:cNvPicPr/>
            <p:nvPr/>
          </p:nvPicPr>
          <p:blipFill>
            <a:blip r:embed="rId4">
              <a:extLst/>
            </a:blip>
            <a:stretch>
              <a:fillRect/>
            </a:stretch>
          </p:blipFill>
          <p:spPr>
            <a:xfrm>
              <a:off x="5650946" y="2125183"/>
              <a:ext cx="1116094" cy="1116152"/>
            </a:xfrm>
            <a:prstGeom prst="rect">
              <a:avLst/>
            </a:prstGeom>
            <a:ln>
              <a:noFill/>
            </a:ln>
            <a:effectLst/>
          </p:spPr>
        </p:pic>
        <p:pic>
          <p:nvPicPr>
            <p:cNvPr id="106" name="Picture 105"/>
            <p:cNvPicPr/>
            <p:nvPr/>
          </p:nvPicPr>
          <p:blipFill>
            <a:blip r:embed="rId5">
              <a:extLst/>
            </a:blip>
            <a:stretch>
              <a:fillRect/>
            </a:stretch>
          </p:blipFill>
          <p:spPr>
            <a:xfrm>
              <a:off x="5488390" y="2017116"/>
              <a:ext cx="1472026" cy="1411884"/>
            </a:xfrm>
            <a:prstGeom prst="rect">
              <a:avLst/>
            </a:prstGeom>
            <a:effectLst/>
          </p:spPr>
        </p:pic>
      </p:grpSp>
      <p:sp>
        <p:nvSpPr>
          <p:cNvPr id="20" name="Shape 72"/>
          <p:cNvSpPr/>
          <p:nvPr/>
        </p:nvSpPr>
        <p:spPr>
          <a:xfrm>
            <a:off x="312461" y="165855"/>
            <a:ext cx="2273572"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Tunnel Vision</a:t>
            </a:r>
          </a:p>
        </p:txBody>
      </p:sp>
      <p:sp>
        <p:nvSpPr>
          <p:cNvPr id="22" name="Shape 73">
            <a:hlinkClick r:id="rId6" action="ppaction://hlinksldjump"/>
          </p:cNvPr>
          <p:cNvSpPr/>
          <p:nvPr/>
        </p:nvSpPr>
        <p:spPr>
          <a:xfrm>
            <a:off x="2803922" y="2241352"/>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3" name="Shape 74"/>
          <p:cNvSpPr/>
          <p:nvPr/>
        </p:nvSpPr>
        <p:spPr>
          <a:xfrm>
            <a:off x="3098601" y="2215043"/>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4" name="Shape 75">
            <a:hlinkClick r:id="rId8" action="ppaction://hlinksldjump"/>
          </p:cNvPr>
          <p:cNvSpPr/>
          <p:nvPr/>
        </p:nvSpPr>
        <p:spPr>
          <a:xfrm>
            <a:off x="4964906" y="223688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5" name="Shape 76"/>
          <p:cNvSpPr/>
          <p:nvPr/>
        </p:nvSpPr>
        <p:spPr>
          <a:xfrm>
            <a:off x="5259586" y="221057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8" name="Shape 79">
            <a:hlinkClick r:id="rId9" action="ppaction://hlinksldjump"/>
          </p:cNvPr>
          <p:cNvSpPr/>
          <p:nvPr/>
        </p:nvSpPr>
        <p:spPr>
          <a:xfrm>
            <a:off x="6554391" y="479077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9" name="Shape 80"/>
          <p:cNvSpPr/>
          <p:nvPr/>
        </p:nvSpPr>
        <p:spPr>
          <a:xfrm>
            <a:off x="6849070" y="476446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Weapon</a:t>
            </a:r>
          </a:p>
        </p:txBody>
      </p:sp>
      <p:sp>
        <p:nvSpPr>
          <p:cNvPr id="30" name="Shape 81">
            <a:hlinkClick r:id="rId10" action="ppaction://hlinksldjump"/>
          </p:cNvPr>
          <p:cNvSpPr/>
          <p:nvPr/>
        </p:nvSpPr>
        <p:spPr>
          <a:xfrm>
            <a:off x="4625578" y="4112121"/>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31" name="Shape 82"/>
          <p:cNvSpPr/>
          <p:nvPr/>
        </p:nvSpPr>
        <p:spPr>
          <a:xfrm>
            <a:off x="4920258" y="4085812"/>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32" name="Shape 83">
            <a:hlinkClick r:id="rId11" action="ppaction://hlinksldjump"/>
          </p:cNvPr>
          <p:cNvSpPr/>
          <p:nvPr/>
        </p:nvSpPr>
        <p:spPr>
          <a:xfrm>
            <a:off x="2902148" y="5290840"/>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33" name="Shape 84"/>
          <p:cNvSpPr/>
          <p:nvPr/>
        </p:nvSpPr>
        <p:spPr>
          <a:xfrm>
            <a:off x="3196828" y="5264531"/>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21" name="Shape 85">
            <a:hlinkClick r:id="rId12" action="ppaction://hlinksldjump"/>
          </p:cNvPr>
          <p:cNvSpPr/>
          <p:nvPr/>
        </p:nvSpPr>
        <p:spPr>
          <a:xfrm>
            <a:off x="258960" y="54864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27" name="Shape 133">
            <a:hlinkClick r:id="rId13"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34" name="Shape 71"/>
          <p:cNvSpPr/>
          <p:nvPr/>
        </p:nvSpPr>
        <p:spPr>
          <a:xfrm>
            <a:off x="397073" y="592412"/>
            <a:ext cx="8670727" cy="77918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cap="none">
                <a:solidFill>
                  <a:srgbClr val="000000"/>
                </a:solidFill>
              </a:defRPr>
            </a:pPr>
            <a:r>
              <a:rPr sz="1266" dirty="0">
                <a:solidFill>
                  <a:srgbClr val="FFFFFF"/>
                </a:solidFill>
                <a:latin typeface="Gill Sans"/>
                <a:ea typeface="Gill Sans"/>
                <a:cs typeface="Gill Sans"/>
                <a:sym typeface="Gill Sans"/>
              </a:rPr>
              <a:t>Tap the selections below for a representation of what tunnel vision will look like if your brain’s “Switchboard” (the hypothalamus) has filtered your visibility down to </a:t>
            </a:r>
            <a:r>
              <a:rPr sz="1266" dirty="0" smtClean="0">
                <a:solidFill>
                  <a:srgbClr val="FFFFFF"/>
                </a:solidFill>
                <a:latin typeface="Gill Sans"/>
                <a:ea typeface="Gill Sans"/>
                <a:cs typeface="Gill Sans"/>
                <a:sym typeface="Gill Sans"/>
              </a:rPr>
              <a:t>just </a:t>
            </a:r>
            <a:r>
              <a:rPr sz="1266" dirty="0">
                <a:solidFill>
                  <a:srgbClr val="FFFFFF"/>
                </a:solidFill>
                <a:latin typeface="Gill Sans"/>
                <a:ea typeface="Gill Sans"/>
                <a:cs typeface="Gill Sans"/>
                <a:sym typeface="Gill Sans"/>
              </a:rPr>
              <a:t>the high resolution fovea at the center of the retina.  The fovea accounts for just three degrees of our total vision, but that three degree window is </a:t>
            </a:r>
            <a:r>
              <a:rPr sz="1266" i="1" dirty="0">
                <a:solidFill>
                  <a:srgbClr val="FFFFFF"/>
                </a:solidFill>
                <a:latin typeface="Gill Sans"/>
                <a:ea typeface="Gill Sans"/>
                <a:cs typeface="Gill Sans"/>
                <a:sym typeface="Gill Sans"/>
              </a:rPr>
              <a:t>extremely</a:t>
            </a:r>
            <a:r>
              <a:rPr sz="1266" dirty="0">
                <a:solidFill>
                  <a:srgbClr val="FFFFFF"/>
                </a:solidFill>
                <a:latin typeface="Gill Sans"/>
                <a:ea typeface="Gill Sans"/>
                <a:cs typeface="Gill Sans"/>
                <a:sym typeface="Gill Sans"/>
              </a:rPr>
              <a:t> high resolution.  A three </a:t>
            </a:r>
            <a:r>
              <a:rPr lang="en-US" sz="1266" dirty="0" smtClean="0">
                <a:solidFill>
                  <a:srgbClr val="FFFFFF"/>
                </a:solidFill>
                <a:latin typeface="Gill Sans"/>
                <a:ea typeface="Gill Sans"/>
                <a:cs typeface="Gill Sans"/>
                <a:sym typeface="Gill Sans"/>
              </a:rPr>
              <a:t>degree </a:t>
            </a:r>
            <a:r>
              <a:rPr sz="1266" dirty="0" smtClean="0">
                <a:solidFill>
                  <a:srgbClr val="FFFFFF"/>
                </a:solidFill>
                <a:latin typeface="Gill Sans"/>
                <a:ea typeface="Gill Sans"/>
                <a:cs typeface="Gill Sans"/>
                <a:sym typeface="Gill Sans"/>
              </a:rPr>
              <a:t>window </a:t>
            </a:r>
            <a:r>
              <a:rPr sz="1266" dirty="0">
                <a:solidFill>
                  <a:srgbClr val="FFFFFF"/>
                </a:solidFill>
                <a:latin typeface="Gill Sans"/>
                <a:ea typeface="Gill Sans"/>
                <a:cs typeface="Gill Sans"/>
                <a:sym typeface="Gill Sans"/>
              </a:rPr>
              <a:t>of visibility translates to approximately twelve inches at 21 feet.  </a:t>
            </a:r>
          </a:p>
        </p:txBody>
      </p:sp>
    </p:spTree>
    <p:custDataLst>
      <p:tags r:id="rId1"/>
    </p:custDataLst>
    <p:extLst>
      <p:ext uri="{BB962C8B-B14F-4D97-AF65-F5344CB8AC3E}">
        <p14:creationId xmlns:p14="http://schemas.microsoft.com/office/powerpoint/2010/main" val="374122866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3" name="Shape 123"/>
          <p:cNvSpPr/>
          <p:nvPr/>
        </p:nvSpPr>
        <p:spPr>
          <a:xfrm>
            <a:off x="0" y="1437680"/>
            <a:ext cx="9144000" cy="5170289"/>
          </a:xfrm>
          <a:prstGeom prst="rect">
            <a:avLst/>
          </a:prstGeom>
          <a:solidFill>
            <a:schemeClr val="tx1"/>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nvGrpSpPr>
          <p:cNvPr id="2" name="Group 1"/>
          <p:cNvGrpSpPr/>
          <p:nvPr/>
        </p:nvGrpSpPr>
        <p:grpSpPr>
          <a:xfrm>
            <a:off x="1621834" y="1686718"/>
            <a:ext cx="1512485" cy="1450691"/>
            <a:chOff x="1621834" y="1686718"/>
            <a:chExt cx="1512485" cy="1450691"/>
          </a:xfrm>
        </p:grpSpPr>
        <p:pic>
          <p:nvPicPr>
            <p:cNvPr id="125" name="iStock_000009892174XLarge-filtered.jpg"/>
            <p:cNvPicPr/>
            <p:nvPr/>
          </p:nvPicPr>
          <p:blipFill>
            <a:blip r:embed="rId4">
              <a:extLst/>
            </a:blip>
            <a:stretch>
              <a:fillRect/>
            </a:stretch>
          </p:blipFill>
          <p:spPr>
            <a:xfrm>
              <a:off x="1784391" y="1794785"/>
              <a:ext cx="1116093" cy="1116152"/>
            </a:xfrm>
            <a:prstGeom prst="rect">
              <a:avLst/>
            </a:prstGeom>
            <a:ln>
              <a:noFill/>
            </a:ln>
            <a:effectLst/>
          </p:spPr>
        </p:pic>
        <p:pic>
          <p:nvPicPr>
            <p:cNvPr id="124" name="Picture 123"/>
            <p:cNvPicPr/>
            <p:nvPr/>
          </p:nvPicPr>
          <p:blipFill>
            <a:blip r:embed="rId5">
              <a:extLst/>
            </a:blip>
            <a:stretch>
              <a:fillRect/>
            </a:stretch>
          </p:blipFill>
          <p:spPr>
            <a:xfrm>
              <a:off x="1621834" y="1686718"/>
              <a:ext cx="1512485" cy="1450691"/>
            </a:xfrm>
            <a:prstGeom prst="rect">
              <a:avLst/>
            </a:prstGeom>
            <a:effectLst/>
          </p:spPr>
        </p:pic>
      </p:grpSp>
      <p:sp>
        <p:nvSpPr>
          <p:cNvPr id="20" name="Shape 72"/>
          <p:cNvSpPr/>
          <p:nvPr/>
        </p:nvSpPr>
        <p:spPr>
          <a:xfrm>
            <a:off x="312461" y="165855"/>
            <a:ext cx="2273572"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Tunnel Vision</a:t>
            </a:r>
          </a:p>
        </p:txBody>
      </p:sp>
      <p:sp>
        <p:nvSpPr>
          <p:cNvPr id="24" name="Shape 75">
            <a:hlinkClick r:id="rId6" action="ppaction://hlinksldjump"/>
          </p:cNvPr>
          <p:cNvSpPr/>
          <p:nvPr/>
        </p:nvSpPr>
        <p:spPr>
          <a:xfrm>
            <a:off x="4964906" y="223688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5" name="Shape 76"/>
          <p:cNvSpPr/>
          <p:nvPr/>
        </p:nvSpPr>
        <p:spPr>
          <a:xfrm>
            <a:off x="5259586" y="221057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6" name="Shape 77">
            <a:hlinkClick r:id="rId8" action="ppaction://hlinksldjump"/>
          </p:cNvPr>
          <p:cNvSpPr/>
          <p:nvPr/>
        </p:nvSpPr>
        <p:spPr>
          <a:xfrm>
            <a:off x="6554391" y="2594074"/>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7" name="Shape 78"/>
          <p:cNvSpPr/>
          <p:nvPr/>
        </p:nvSpPr>
        <p:spPr>
          <a:xfrm>
            <a:off x="6849070" y="2567765"/>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8" name="Shape 79">
            <a:hlinkClick r:id="rId9" action="ppaction://hlinksldjump"/>
          </p:cNvPr>
          <p:cNvSpPr/>
          <p:nvPr/>
        </p:nvSpPr>
        <p:spPr>
          <a:xfrm>
            <a:off x="6554391" y="479077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9" name="Shape 80"/>
          <p:cNvSpPr/>
          <p:nvPr/>
        </p:nvSpPr>
        <p:spPr>
          <a:xfrm>
            <a:off x="6849070" y="476446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Weapon</a:t>
            </a:r>
          </a:p>
        </p:txBody>
      </p:sp>
      <p:sp>
        <p:nvSpPr>
          <p:cNvPr id="30" name="Shape 81">
            <a:hlinkClick r:id="rId10" action="ppaction://hlinksldjump"/>
          </p:cNvPr>
          <p:cNvSpPr/>
          <p:nvPr/>
        </p:nvSpPr>
        <p:spPr>
          <a:xfrm>
            <a:off x="4625578" y="4112121"/>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31" name="Shape 82"/>
          <p:cNvSpPr/>
          <p:nvPr/>
        </p:nvSpPr>
        <p:spPr>
          <a:xfrm>
            <a:off x="4920258" y="4085812"/>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32" name="Shape 83">
            <a:hlinkClick r:id="rId11" action="ppaction://hlinksldjump"/>
          </p:cNvPr>
          <p:cNvSpPr/>
          <p:nvPr/>
        </p:nvSpPr>
        <p:spPr>
          <a:xfrm>
            <a:off x="2902148" y="5290840"/>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33" name="Shape 84"/>
          <p:cNvSpPr/>
          <p:nvPr/>
        </p:nvSpPr>
        <p:spPr>
          <a:xfrm>
            <a:off x="3196828" y="5264531"/>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21" name="Shape 85">
            <a:hlinkClick r:id="rId12" action="ppaction://hlinksldjump"/>
          </p:cNvPr>
          <p:cNvSpPr/>
          <p:nvPr/>
        </p:nvSpPr>
        <p:spPr>
          <a:xfrm>
            <a:off x="258960" y="54864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23" name="Shape 133">
            <a:hlinkClick r:id="rId13"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34" name="Shape 71"/>
          <p:cNvSpPr/>
          <p:nvPr/>
        </p:nvSpPr>
        <p:spPr>
          <a:xfrm>
            <a:off x="397073" y="592412"/>
            <a:ext cx="8670727" cy="77918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cap="none">
                <a:solidFill>
                  <a:srgbClr val="000000"/>
                </a:solidFill>
              </a:defRPr>
            </a:pPr>
            <a:r>
              <a:rPr sz="1266" dirty="0">
                <a:solidFill>
                  <a:srgbClr val="FFFFFF"/>
                </a:solidFill>
                <a:latin typeface="Gill Sans"/>
                <a:ea typeface="Gill Sans"/>
                <a:cs typeface="Gill Sans"/>
                <a:sym typeface="Gill Sans"/>
              </a:rPr>
              <a:t>Tap the selections below for a representation of what tunnel vision will look like if your brain’s “Switchboard” (the hypothalamus) has filtered your visibility down to </a:t>
            </a:r>
            <a:r>
              <a:rPr sz="1266" dirty="0" smtClean="0">
                <a:solidFill>
                  <a:srgbClr val="FFFFFF"/>
                </a:solidFill>
                <a:latin typeface="Gill Sans"/>
                <a:ea typeface="Gill Sans"/>
                <a:cs typeface="Gill Sans"/>
                <a:sym typeface="Gill Sans"/>
              </a:rPr>
              <a:t>just </a:t>
            </a:r>
            <a:r>
              <a:rPr sz="1266" dirty="0">
                <a:solidFill>
                  <a:srgbClr val="FFFFFF"/>
                </a:solidFill>
                <a:latin typeface="Gill Sans"/>
                <a:ea typeface="Gill Sans"/>
                <a:cs typeface="Gill Sans"/>
                <a:sym typeface="Gill Sans"/>
              </a:rPr>
              <a:t>the high resolution fovea at the center of the retina.  The fovea accounts for just three degrees of our total vision, but that three degree window is </a:t>
            </a:r>
            <a:r>
              <a:rPr sz="1266" i="1" dirty="0">
                <a:solidFill>
                  <a:srgbClr val="FFFFFF"/>
                </a:solidFill>
                <a:latin typeface="Gill Sans"/>
                <a:ea typeface="Gill Sans"/>
                <a:cs typeface="Gill Sans"/>
                <a:sym typeface="Gill Sans"/>
              </a:rPr>
              <a:t>extremely</a:t>
            </a:r>
            <a:r>
              <a:rPr sz="1266" dirty="0">
                <a:solidFill>
                  <a:srgbClr val="FFFFFF"/>
                </a:solidFill>
                <a:latin typeface="Gill Sans"/>
                <a:ea typeface="Gill Sans"/>
                <a:cs typeface="Gill Sans"/>
                <a:sym typeface="Gill Sans"/>
              </a:rPr>
              <a:t> high resolution.  A three </a:t>
            </a:r>
            <a:r>
              <a:rPr lang="en-US" sz="1266" dirty="0" smtClean="0">
                <a:solidFill>
                  <a:srgbClr val="FFFFFF"/>
                </a:solidFill>
                <a:latin typeface="Gill Sans"/>
                <a:ea typeface="Gill Sans"/>
                <a:cs typeface="Gill Sans"/>
                <a:sym typeface="Gill Sans"/>
              </a:rPr>
              <a:t>degree </a:t>
            </a:r>
            <a:r>
              <a:rPr sz="1266" dirty="0" smtClean="0">
                <a:solidFill>
                  <a:srgbClr val="FFFFFF"/>
                </a:solidFill>
                <a:latin typeface="Gill Sans"/>
                <a:ea typeface="Gill Sans"/>
                <a:cs typeface="Gill Sans"/>
                <a:sym typeface="Gill Sans"/>
              </a:rPr>
              <a:t>window </a:t>
            </a:r>
            <a:r>
              <a:rPr sz="1266" dirty="0">
                <a:solidFill>
                  <a:srgbClr val="FFFFFF"/>
                </a:solidFill>
                <a:latin typeface="Gill Sans"/>
                <a:ea typeface="Gill Sans"/>
                <a:cs typeface="Gill Sans"/>
                <a:sym typeface="Gill Sans"/>
              </a:rPr>
              <a:t>of visibility translates to approximately twelve inches at 21 feet.  </a:t>
            </a:r>
          </a:p>
        </p:txBody>
      </p:sp>
    </p:spTree>
    <p:custDataLst>
      <p:tags r:id="rId1"/>
    </p:custDataLst>
    <p:extLst>
      <p:ext uri="{BB962C8B-B14F-4D97-AF65-F5344CB8AC3E}">
        <p14:creationId xmlns:p14="http://schemas.microsoft.com/office/powerpoint/2010/main" val="216866903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 name="Shape 141"/>
          <p:cNvSpPr/>
          <p:nvPr/>
        </p:nvSpPr>
        <p:spPr>
          <a:xfrm>
            <a:off x="0" y="1437680"/>
            <a:ext cx="9144000" cy="5170289"/>
          </a:xfrm>
          <a:prstGeom prst="rect">
            <a:avLst/>
          </a:prstGeom>
          <a:solidFill>
            <a:schemeClr val="tx1"/>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nvGrpSpPr>
          <p:cNvPr id="2" name="Group 1"/>
          <p:cNvGrpSpPr/>
          <p:nvPr/>
        </p:nvGrpSpPr>
        <p:grpSpPr>
          <a:xfrm>
            <a:off x="2362200" y="4530023"/>
            <a:ext cx="1473790" cy="1413577"/>
            <a:chOff x="2362200" y="4530023"/>
            <a:chExt cx="1473790" cy="1413577"/>
          </a:xfrm>
        </p:grpSpPr>
        <p:pic>
          <p:nvPicPr>
            <p:cNvPr id="143" name="iStock_000009892174XLarge-filtered.jpg"/>
            <p:cNvPicPr/>
            <p:nvPr/>
          </p:nvPicPr>
          <p:blipFill>
            <a:blip r:embed="rId4">
              <a:extLst/>
            </a:blip>
            <a:stretch>
              <a:fillRect/>
            </a:stretch>
          </p:blipFill>
          <p:spPr>
            <a:xfrm>
              <a:off x="2498766" y="4670144"/>
              <a:ext cx="1116093" cy="1116152"/>
            </a:xfrm>
            <a:prstGeom prst="rect">
              <a:avLst/>
            </a:prstGeom>
            <a:ln>
              <a:noFill/>
            </a:ln>
            <a:effectLst/>
          </p:spPr>
        </p:pic>
        <p:pic>
          <p:nvPicPr>
            <p:cNvPr id="142" name="Picture 141"/>
            <p:cNvPicPr/>
            <p:nvPr/>
          </p:nvPicPr>
          <p:blipFill>
            <a:blip r:embed="rId5">
              <a:extLst/>
            </a:blip>
            <a:stretch>
              <a:fillRect/>
            </a:stretch>
          </p:blipFill>
          <p:spPr>
            <a:xfrm>
              <a:off x="2362200" y="4530023"/>
              <a:ext cx="1473790" cy="1413577"/>
            </a:xfrm>
            <a:prstGeom prst="rect">
              <a:avLst/>
            </a:prstGeom>
            <a:effectLst/>
          </p:spPr>
        </p:pic>
      </p:grpSp>
      <p:sp>
        <p:nvSpPr>
          <p:cNvPr id="20" name="Shape 72"/>
          <p:cNvSpPr/>
          <p:nvPr/>
        </p:nvSpPr>
        <p:spPr>
          <a:xfrm>
            <a:off x="312461" y="165855"/>
            <a:ext cx="2273572"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Tunnel Vision</a:t>
            </a:r>
          </a:p>
        </p:txBody>
      </p:sp>
      <p:sp>
        <p:nvSpPr>
          <p:cNvPr id="22" name="Shape 73">
            <a:hlinkClick r:id="rId6" action="ppaction://hlinksldjump"/>
          </p:cNvPr>
          <p:cNvSpPr/>
          <p:nvPr/>
        </p:nvSpPr>
        <p:spPr>
          <a:xfrm>
            <a:off x="2803922" y="2241352"/>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3" name="Shape 74"/>
          <p:cNvSpPr/>
          <p:nvPr/>
        </p:nvSpPr>
        <p:spPr>
          <a:xfrm>
            <a:off x="3098601" y="2215043"/>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4" name="Shape 75">
            <a:hlinkClick r:id="rId8" action="ppaction://hlinksldjump"/>
          </p:cNvPr>
          <p:cNvSpPr/>
          <p:nvPr/>
        </p:nvSpPr>
        <p:spPr>
          <a:xfrm>
            <a:off x="4964906" y="223688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5" name="Shape 76"/>
          <p:cNvSpPr/>
          <p:nvPr/>
        </p:nvSpPr>
        <p:spPr>
          <a:xfrm>
            <a:off x="5259586" y="221057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6" name="Shape 77">
            <a:hlinkClick r:id="rId9" action="ppaction://hlinksldjump"/>
          </p:cNvPr>
          <p:cNvSpPr/>
          <p:nvPr/>
        </p:nvSpPr>
        <p:spPr>
          <a:xfrm>
            <a:off x="6554391" y="2594074"/>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7" name="Shape 78"/>
          <p:cNvSpPr/>
          <p:nvPr/>
        </p:nvSpPr>
        <p:spPr>
          <a:xfrm>
            <a:off x="6849070" y="2567765"/>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8" name="Shape 79">
            <a:hlinkClick r:id="rId10" action="ppaction://hlinksldjump"/>
          </p:cNvPr>
          <p:cNvSpPr/>
          <p:nvPr/>
        </p:nvSpPr>
        <p:spPr>
          <a:xfrm>
            <a:off x="6554391" y="479077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9" name="Shape 80"/>
          <p:cNvSpPr/>
          <p:nvPr/>
        </p:nvSpPr>
        <p:spPr>
          <a:xfrm>
            <a:off x="6849070" y="476446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Weapon</a:t>
            </a:r>
          </a:p>
        </p:txBody>
      </p:sp>
      <p:sp>
        <p:nvSpPr>
          <p:cNvPr id="30" name="Shape 81">
            <a:hlinkClick r:id="rId11" action="ppaction://hlinksldjump"/>
          </p:cNvPr>
          <p:cNvSpPr/>
          <p:nvPr/>
        </p:nvSpPr>
        <p:spPr>
          <a:xfrm>
            <a:off x="4625578" y="4112121"/>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31" name="Shape 82"/>
          <p:cNvSpPr/>
          <p:nvPr/>
        </p:nvSpPr>
        <p:spPr>
          <a:xfrm>
            <a:off x="4920258" y="4085812"/>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21" name="Shape 85">
            <a:hlinkClick r:id="rId12" action="ppaction://hlinksldjump"/>
          </p:cNvPr>
          <p:cNvSpPr/>
          <p:nvPr/>
        </p:nvSpPr>
        <p:spPr>
          <a:xfrm>
            <a:off x="258960" y="54864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33" name="Shape 133">
            <a:hlinkClick r:id="rId13"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34" name="Shape 71"/>
          <p:cNvSpPr/>
          <p:nvPr/>
        </p:nvSpPr>
        <p:spPr>
          <a:xfrm>
            <a:off x="397073" y="592412"/>
            <a:ext cx="8670727" cy="77918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cap="none">
                <a:solidFill>
                  <a:srgbClr val="000000"/>
                </a:solidFill>
              </a:defRPr>
            </a:pPr>
            <a:r>
              <a:rPr sz="1266" dirty="0">
                <a:solidFill>
                  <a:srgbClr val="FFFFFF"/>
                </a:solidFill>
                <a:latin typeface="Gill Sans"/>
                <a:ea typeface="Gill Sans"/>
                <a:cs typeface="Gill Sans"/>
                <a:sym typeface="Gill Sans"/>
              </a:rPr>
              <a:t>Tap the selections below for a representation of what tunnel vision will look like if your brain’s “Switchboard” (the hypothalamus) has filtered your visibility down to </a:t>
            </a:r>
            <a:r>
              <a:rPr sz="1266" dirty="0" smtClean="0">
                <a:solidFill>
                  <a:srgbClr val="FFFFFF"/>
                </a:solidFill>
                <a:latin typeface="Gill Sans"/>
                <a:ea typeface="Gill Sans"/>
                <a:cs typeface="Gill Sans"/>
                <a:sym typeface="Gill Sans"/>
              </a:rPr>
              <a:t>just </a:t>
            </a:r>
            <a:r>
              <a:rPr sz="1266" dirty="0">
                <a:solidFill>
                  <a:srgbClr val="FFFFFF"/>
                </a:solidFill>
                <a:latin typeface="Gill Sans"/>
                <a:ea typeface="Gill Sans"/>
                <a:cs typeface="Gill Sans"/>
                <a:sym typeface="Gill Sans"/>
              </a:rPr>
              <a:t>the high resolution fovea at the center of the retina.  The fovea accounts for just three degrees of our total vision, but that three degree window is </a:t>
            </a:r>
            <a:r>
              <a:rPr sz="1266" i="1" dirty="0">
                <a:solidFill>
                  <a:srgbClr val="FFFFFF"/>
                </a:solidFill>
                <a:latin typeface="Gill Sans"/>
                <a:ea typeface="Gill Sans"/>
                <a:cs typeface="Gill Sans"/>
                <a:sym typeface="Gill Sans"/>
              </a:rPr>
              <a:t>extremely</a:t>
            </a:r>
            <a:r>
              <a:rPr sz="1266" dirty="0">
                <a:solidFill>
                  <a:srgbClr val="FFFFFF"/>
                </a:solidFill>
                <a:latin typeface="Gill Sans"/>
                <a:ea typeface="Gill Sans"/>
                <a:cs typeface="Gill Sans"/>
                <a:sym typeface="Gill Sans"/>
              </a:rPr>
              <a:t> high resolution.  A three </a:t>
            </a:r>
            <a:r>
              <a:rPr lang="en-US" sz="1266" dirty="0" smtClean="0">
                <a:solidFill>
                  <a:srgbClr val="FFFFFF"/>
                </a:solidFill>
                <a:latin typeface="Gill Sans"/>
                <a:ea typeface="Gill Sans"/>
                <a:cs typeface="Gill Sans"/>
                <a:sym typeface="Gill Sans"/>
              </a:rPr>
              <a:t>degree </a:t>
            </a:r>
            <a:r>
              <a:rPr sz="1266" dirty="0" smtClean="0">
                <a:solidFill>
                  <a:srgbClr val="FFFFFF"/>
                </a:solidFill>
                <a:latin typeface="Gill Sans"/>
                <a:ea typeface="Gill Sans"/>
                <a:cs typeface="Gill Sans"/>
                <a:sym typeface="Gill Sans"/>
              </a:rPr>
              <a:t>window </a:t>
            </a:r>
            <a:r>
              <a:rPr sz="1266" dirty="0">
                <a:solidFill>
                  <a:srgbClr val="FFFFFF"/>
                </a:solidFill>
                <a:latin typeface="Gill Sans"/>
                <a:ea typeface="Gill Sans"/>
                <a:cs typeface="Gill Sans"/>
                <a:sym typeface="Gill Sans"/>
              </a:rPr>
              <a:t>of visibility translates to approximately twelve inches at 21 feet.  </a:t>
            </a:r>
          </a:p>
        </p:txBody>
      </p:sp>
    </p:spTree>
    <p:custDataLst>
      <p:tags r:id="rId1"/>
    </p:custDataLst>
    <p:extLst>
      <p:ext uri="{BB962C8B-B14F-4D97-AF65-F5344CB8AC3E}">
        <p14:creationId xmlns:p14="http://schemas.microsoft.com/office/powerpoint/2010/main" val="249327320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9" name="Shape 159"/>
          <p:cNvSpPr/>
          <p:nvPr/>
        </p:nvSpPr>
        <p:spPr>
          <a:xfrm>
            <a:off x="0" y="1437680"/>
            <a:ext cx="9144000" cy="5170289"/>
          </a:xfrm>
          <a:prstGeom prst="rect">
            <a:avLst/>
          </a:prstGeom>
          <a:solidFill>
            <a:schemeClr val="tx1"/>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nvGrpSpPr>
          <p:cNvPr id="2" name="Group 1"/>
          <p:cNvGrpSpPr/>
          <p:nvPr/>
        </p:nvGrpSpPr>
        <p:grpSpPr>
          <a:xfrm>
            <a:off x="3738170" y="3505200"/>
            <a:ext cx="1391397" cy="1334550"/>
            <a:chOff x="3738170" y="3505200"/>
            <a:chExt cx="1391397" cy="1334550"/>
          </a:xfrm>
        </p:grpSpPr>
        <p:pic>
          <p:nvPicPr>
            <p:cNvPr id="161" name="iStock_000009892174XLarge-filtered.jpg"/>
            <p:cNvPicPr/>
            <p:nvPr/>
          </p:nvPicPr>
          <p:blipFill>
            <a:blip r:embed="rId4">
              <a:extLst/>
            </a:blip>
            <a:stretch>
              <a:fillRect/>
            </a:stretch>
          </p:blipFill>
          <p:spPr>
            <a:xfrm>
              <a:off x="3900727" y="3670019"/>
              <a:ext cx="1116093" cy="1116152"/>
            </a:xfrm>
            <a:prstGeom prst="rect">
              <a:avLst/>
            </a:prstGeom>
            <a:ln>
              <a:noFill/>
            </a:ln>
            <a:effectLst/>
          </p:spPr>
        </p:pic>
        <p:pic>
          <p:nvPicPr>
            <p:cNvPr id="160" name="Picture 159"/>
            <p:cNvPicPr/>
            <p:nvPr/>
          </p:nvPicPr>
          <p:blipFill>
            <a:blip r:embed="rId5">
              <a:extLst/>
            </a:blip>
            <a:stretch>
              <a:fillRect/>
            </a:stretch>
          </p:blipFill>
          <p:spPr>
            <a:xfrm>
              <a:off x="3738170" y="3505200"/>
              <a:ext cx="1391397" cy="1334550"/>
            </a:xfrm>
            <a:prstGeom prst="rect">
              <a:avLst/>
            </a:prstGeom>
            <a:effectLst/>
          </p:spPr>
        </p:pic>
      </p:grpSp>
      <p:sp>
        <p:nvSpPr>
          <p:cNvPr id="20" name="Shape 72"/>
          <p:cNvSpPr/>
          <p:nvPr/>
        </p:nvSpPr>
        <p:spPr>
          <a:xfrm>
            <a:off x="312461" y="165855"/>
            <a:ext cx="2273572"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Tunnel Vision</a:t>
            </a:r>
          </a:p>
        </p:txBody>
      </p:sp>
      <p:sp>
        <p:nvSpPr>
          <p:cNvPr id="22" name="Shape 73">
            <a:hlinkClick r:id="rId6" action="ppaction://hlinksldjump"/>
          </p:cNvPr>
          <p:cNvSpPr/>
          <p:nvPr/>
        </p:nvSpPr>
        <p:spPr>
          <a:xfrm>
            <a:off x="2803922" y="2241352"/>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3" name="Shape 74"/>
          <p:cNvSpPr/>
          <p:nvPr/>
        </p:nvSpPr>
        <p:spPr>
          <a:xfrm>
            <a:off x="3098601" y="2215043"/>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4" name="Shape 75">
            <a:hlinkClick r:id="rId8" action="ppaction://hlinksldjump"/>
          </p:cNvPr>
          <p:cNvSpPr/>
          <p:nvPr/>
        </p:nvSpPr>
        <p:spPr>
          <a:xfrm>
            <a:off x="4964906" y="223688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5" name="Shape 76"/>
          <p:cNvSpPr/>
          <p:nvPr/>
        </p:nvSpPr>
        <p:spPr>
          <a:xfrm>
            <a:off x="5259586" y="221057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6" name="Shape 77">
            <a:hlinkClick r:id="rId9" action="ppaction://hlinksldjump"/>
          </p:cNvPr>
          <p:cNvSpPr/>
          <p:nvPr/>
        </p:nvSpPr>
        <p:spPr>
          <a:xfrm>
            <a:off x="6554391" y="2594074"/>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7" name="Shape 78"/>
          <p:cNvSpPr/>
          <p:nvPr/>
        </p:nvSpPr>
        <p:spPr>
          <a:xfrm>
            <a:off x="6849070" y="2567765"/>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8" name="Shape 79">
            <a:hlinkClick r:id="rId10" action="ppaction://hlinksldjump"/>
          </p:cNvPr>
          <p:cNvSpPr/>
          <p:nvPr/>
        </p:nvSpPr>
        <p:spPr>
          <a:xfrm>
            <a:off x="6554391" y="479077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9" name="Shape 80"/>
          <p:cNvSpPr/>
          <p:nvPr/>
        </p:nvSpPr>
        <p:spPr>
          <a:xfrm>
            <a:off x="6849070" y="476446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Weapon</a:t>
            </a:r>
          </a:p>
        </p:txBody>
      </p:sp>
      <p:sp>
        <p:nvSpPr>
          <p:cNvPr id="32" name="Shape 83">
            <a:hlinkClick r:id="rId11" action="ppaction://hlinksldjump"/>
          </p:cNvPr>
          <p:cNvSpPr/>
          <p:nvPr/>
        </p:nvSpPr>
        <p:spPr>
          <a:xfrm>
            <a:off x="2902148" y="5290840"/>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33" name="Shape 84"/>
          <p:cNvSpPr/>
          <p:nvPr/>
        </p:nvSpPr>
        <p:spPr>
          <a:xfrm>
            <a:off x="3196828" y="5264531"/>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21" name="Shape 85">
            <a:hlinkClick r:id="rId12" action="ppaction://hlinksldjump"/>
          </p:cNvPr>
          <p:cNvSpPr/>
          <p:nvPr/>
        </p:nvSpPr>
        <p:spPr>
          <a:xfrm>
            <a:off x="258960" y="54864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31" name="Shape 133">
            <a:hlinkClick r:id="rId13"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34" name="Shape 71"/>
          <p:cNvSpPr/>
          <p:nvPr/>
        </p:nvSpPr>
        <p:spPr>
          <a:xfrm>
            <a:off x="397073" y="592412"/>
            <a:ext cx="8670727" cy="77918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cap="none">
                <a:solidFill>
                  <a:srgbClr val="000000"/>
                </a:solidFill>
              </a:defRPr>
            </a:pPr>
            <a:r>
              <a:rPr sz="1266" dirty="0">
                <a:solidFill>
                  <a:srgbClr val="FFFFFF"/>
                </a:solidFill>
                <a:latin typeface="Gill Sans"/>
                <a:ea typeface="Gill Sans"/>
                <a:cs typeface="Gill Sans"/>
                <a:sym typeface="Gill Sans"/>
              </a:rPr>
              <a:t>Tap the selections below for a representation of what tunnel vision will look like if your brain’s “Switchboard” (the hypothalamus) has filtered your visibility down to </a:t>
            </a:r>
            <a:r>
              <a:rPr sz="1266" dirty="0" smtClean="0">
                <a:solidFill>
                  <a:srgbClr val="FFFFFF"/>
                </a:solidFill>
                <a:latin typeface="Gill Sans"/>
                <a:ea typeface="Gill Sans"/>
                <a:cs typeface="Gill Sans"/>
                <a:sym typeface="Gill Sans"/>
              </a:rPr>
              <a:t>just </a:t>
            </a:r>
            <a:r>
              <a:rPr sz="1266" dirty="0">
                <a:solidFill>
                  <a:srgbClr val="FFFFFF"/>
                </a:solidFill>
                <a:latin typeface="Gill Sans"/>
                <a:ea typeface="Gill Sans"/>
                <a:cs typeface="Gill Sans"/>
                <a:sym typeface="Gill Sans"/>
              </a:rPr>
              <a:t>the high resolution fovea at the center of the retina.  The fovea accounts for just three degrees of our total vision, but that three degree window is </a:t>
            </a:r>
            <a:r>
              <a:rPr sz="1266" i="1" dirty="0">
                <a:solidFill>
                  <a:srgbClr val="FFFFFF"/>
                </a:solidFill>
                <a:latin typeface="Gill Sans"/>
                <a:ea typeface="Gill Sans"/>
                <a:cs typeface="Gill Sans"/>
                <a:sym typeface="Gill Sans"/>
              </a:rPr>
              <a:t>extremely</a:t>
            </a:r>
            <a:r>
              <a:rPr sz="1266" dirty="0">
                <a:solidFill>
                  <a:srgbClr val="FFFFFF"/>
                </a:solidFill>
                <a:latin typeface="Gill Sans"/>
                <a:ea typeface="Gill Sans"/>
                <a:cs typeface="Gill Sans"/>
                <a:sym typeface="Gill Sans"/>
              </a:rPr>
              <a:t> high resolution.  A three </a:t>
            </a:r>
            <a:r>
              <a:rPr lang="en-US" sz="1266" dirty="0" smtClean="0">
                <a:solidFill>
                  <a:srgbClr val="FFFFFF"/>
                </a:solidFill>
                <a:latin typeface="Gill Sans"/>
                <a:ea typeface="Gill Sans"/>
                <a:cs typeface="Gill Sans"/>
                <a:sym typeface="Gill Sans"/>
              </a:rPr>
              <a:t>degree </a:t>
            </a:r>
            <a:r>
              <a:rPr sz="1266" dirty="0" smtClean="0">
                <a:solidFill>
                  <a:srgbClr val="FFFFFF"/>
                </a:solidFill>
                <a:latin typeface="Gill Sans"/>
                <a:ea typeface="Gill Sans"/>
                <a:cs typeface="Gill Sans"/>
                <a:sym typeface="Gill Sans"/>
              </a:rPr>
              <a:t>window </a:t>
            </a:r>
            <a:r>
              <a:rPr sz="1266" dirty="0">
                <a:solidFill>
                  <a:srgbClr val="FFFFFF"/>
                </a:solidFill>
                <a:latin typeface="Gill Sans"/>
                <a:ea typeface="Gill Sans"/>
                <a:cs typeface="Gill Sans"/>
                <a:sym typeface="Gill Sans"/>
              </a:rPr>
              <a:t>of visibility translates to approximately twelve inches at 21 feet.  </a:t>
            </a:r>
          </a:p>
        </p:txBody>
      </p:sp>
    </p:spTree>
    <p:custDataLst>
      <p:tags r:id="rId1"/>
    </p:custDataLst>
    <p:extLst>
      <p:ext uri="{BB962C8B-B14F-4D97-AF65-F5344CB8AC3E}">
        <p14:creationId xmlns:p14="http://schemas.microsoft.com/office/powerpoint/2010/main" val="324403554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7" name="Shape 177"/>
          <p:cNvSpPr/>
          <p:nvPr/>
        </p:nvSpPr>
        <p:spPr>
          <a:xfrm>
            <a:off x="0" y="1437680"/>
            <a:ext cx="9144000" cy="5170289"/>
          </a:xfrm>
          <a:prstGeom prst="rect">
            <a:avLst/>
          </a:prstGeom>
          <a:solidFill>
            <a:schemeClr val="tx1"/>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nvGrpSpPr>
          <p:cNvPr id="2" name="Group 1"/>
          <p:cNvGrpSpPr/>
          <p:nvPr/>
        </p:nvGrpSpPr>
        <p:grpSpPr>
          <a:xfrm>
            <a:off x="6400800" y="3811984"/>
            <a:ext cx="1458312" cy="1398731"/>
            <a:chOff x="6400800" y="3811984"/>
            <a:chExt cx="1458312" cy="1398731"/>
          </a:xfrm>
        </p:grpSpPr>
        <p:pic>
          <p:nvPicPr>
            <p:cNvPr id="179" name="iStock_000009892174XLarge-filtered.jpg"/>
            <p:cNvPicPr/>
            <p:nvPr/>
          </p:nvPicPr>
          <p:blipFill>
            <a:blip r:embed="rId4">
              <a:extLst/>
            </a:blip>
            <a:stretch>
              <a:fillRect/>
            </a:stretch>
          </p:blipFill>
          <p:spPr>
            <a:xfrm>
              <a:off x="6552844" y="3920051"/>
              <a:ext cx="1116094" cy="1116152"/>
            </a:xfrm>
            <a:prstGeom prst="rect">
              <a:avLst/>
            </a:prstGeom>
            <a:ln>
              <a:noFill/>
            </a:ln>
            <a:effectLst/>
          </p:spPr>
        </p:pic>
        <p:pic>
          <p:nvPicPr>
            <p:cNvPr id="178" name="Picture 177"/>
            <p:cNvPicPr/>
            <p:nvPr/>
          </p:nvPicPr>
          <p:blipFill>
            <a:blip r:embed="rId5">
              <a:extLst/>
            </a:blip>
            <a:stretch>
              <a:fillRect/>
            </a:stretch>
          </p:blipFill>
          <p:spPr>
            <a:xfrm>
              <a:off x="6400800" y="3811984"/>
              <a:ext cx="1458312" cy="1398731"/>
            </a:xfrm>
            <a:prstGeom prst="rect">
              <a:avLst/>
            </a:prstGeom>
            <a:effectLst/>
          </p:spPr>
        </p:pic>
      </p:grpSp>
      <p:sp>
        <p:nvSpPr>
          <p:cNvPr id="20" name="Shape 72"/>
          <p:cNvSpPr/>
          <p:nvPr/>
        </p:nvSpPr>
        <p:spPr>
          <a:xfrm>
            <a:off x="312461" y="165855"/>
            <a:ext cx="2273572"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Tunnel Vision</a:t>
            </a:r>
          </a:p>
        </p:txBody>
      </p:sp>
      <p:sp>
        <p:nvSpPr>
          <p:cNvPr id="22" name="Shape 73">
            <a:hlinkClick r:id="rId6" action="ppaction://hlinksldjump"/>
          </p:cNvPr>
          <p:cNvSpPr/>
          <p:nvPr/>
        </p:nvSpPr>
        <p:spPr>
          <a:xfrm>
            <a:off x="2803922" y="2241352"/>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3" name="Shape 74"/>
          <p:cNvSpPr/>
          <p:nvPr/>
        </p:nvSpPr>
        <p:spPr>
          <a:xfrm>
            <a:off x="3098601" y="2215043"/>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4" name="Shape 75">
            <a:hlinkClick r:id="rId8" action="ppaction://hlinksldjump"/>
          </p:cNvPr>
          <p:cNvSpPr/>
          <p:nvPr/>
        </p:nvSpPr>
        <p:spPr>
          <a:xfrm>
            <a:off x="4964906" y="2236887"/>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5" name="Shape 76"/>
          <p:cNvSpPr/>
          <p:nvPr/>
        </p:nvSpPr>
        <p:spPr>
          <a:xfrm>
            <a:off x="5259586" y="2210578"/>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26" name="Shape 77">
            <a:hlinkClick r:id="rId9" action="ppaction://hlinksldjump"/>
          </p:cNvPr>
          <p:cNvSpPr/>
          <p:nvPr/>
        </p:nvSpPr>
        <p:spPr>
          <a:xfrm>
            <a:off x="6554391" y="2594074"/>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27" name="Shape 78"/>
          <p:cNvSpPr/>
          <p:nvPr/>
        </p:nvSpPr>
        <p:spPr>
          <a:xfrm>
            <a:off x="6849070" y="2567765"/>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Face</a:t>
            </a:r>
          </a:p>
        </p:txBody>
      </p:sp>
      <p:sp>
        <p:nvSpPr>
          <p:cNvPr id="30" name="Shape 81">
            <a:hlinkClick r:id="rId10" action="ppaction://hlinksldjump"/>
          </p:cNvPr>
          <p:cNvSpPr/>
          <p:nvPr/>
        </p:nvSpPr>
        <p:spPr>
          <a:xfrm>
            <a:off x="4625578" y="4112121"/>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31" name="Shape 82"/>
          <p:cNvSpPr/>
          <p:nvPr/>
        </p:nvSpPr>
        <p:spPr>
          <a:xfrm>
            <a:off x="4920258" y="4085812"/>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32" name="Shape 83">
            <a:hlinkClick r:id="rId11" action="ppaction://hlinksldjump"/>
          </p:cNvPr>
          <p:cNvSpPr/>
          <p:nvPr/>
        </p:nvSpPr>
        <p:spPr>
          <a:xfrm>
            <a:off x="2902148" y="5290840"/>
            <a:ext cx="232172" cy="23217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p:spPr>
        <p:txBody>
          <a:bodyPr lIns="0" tIns="0" rIns="0" bIns="0" anchor="ctr"/>
          <a:lstStyle/>
          <a:p>
            <a:pPr lvl="0">
              <a:defRPr sz="18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pPr>
            <a:endParaRPr sz="1266" b="1">
              <a:solidFill>
                <a:schemeClr val="bg1"/>
              </a:solidFill>
            </a:endParaRPr>
          </a:p>
        </p:txBody>
      </p:sp>
      <p:sp>
        <p:nvSpPr>
          <p:cNvPr id="33" name="Shape 84"/>
          <p:cNvSpPr/>
          <p:nvPr/>
        </p:nvSpPr>
        <p:spPr>
          <a:xfrm>
            <a:off x="3196828" y="5264531"/>
            <a:ext cx="1294805" cy="266933"/>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b="1" cap="none">
                <a:solidFill>
                  <a:srgbClr val="FFFFFF"/>
                </a:solidFill>
                <a:latin typeface="Gill Sans"/>
                <a:ea typeface="Gill Sans"/>
                <a:cs typeface="Gill Sans"/>
                <a:sym typeface="Gill Sans"/>
              </a:defRPr>
            </a:lvl1pPr>
          </a:lstStyle>
          <a:p>
            <a:pPr lvl="0">
              <a:defRPr b="0">
                <a:solidFill>
                  <a:srgbClr val="000000"/>
                </a:solidFill>
              </a:defRPr>
            </a:pPr>
            <a:r>
              <a:rPr sz="1266">
                <a:solidFill>
                  <a:schemeClr val="bg1"/>
                </a:solidFill>
              </a:rPr>
              <a:t>Hands</a:t>
            </a:r>
          </a:p>
        </p:txBody>
      </p:sp>
      <p:sp>
        <p:nvSpPr>
          <p:cNvPr id="21" name="Shape 85">
            <a:hlinkClick r:id="rId12" action="ppaction://hlinksldjump"/>
          </p:cNvPr>
          <p:cNvSpPr/>
          <p:nvPr/>
        </p:nvSpPr>
        <p:spPr>
          <a:xfrm>
            <a:off x="258960" y="54864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29" name="Shape 133">
            <a:hlinkClick r:id="rId13"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
        <p:nvSpPr>
          <p:cNvPr id="34" name="Shape 71"/>
          <p:cNvSpPr/>
          <p:nvPr/>
        </p:nvSpPr>
        <p:spPr>
          <a:xfrm>
            <a:off x="397073" y="592412"/>
            <a:ext cx="8670727" cy="77918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cap="none">
                <a:solidFill>
                  <a:srgbClr val="000000"/>
                </a:solidFill>
              </a:defRPr>
            </a:pPr>
            <a:r>
              <a:rPr sz="1266" dirty="0">
                <a:solidFill>
                  <a:srgbClr val="FFFFFF"/>
                </a:solidFill>
                <a:latin typeface="Gill Sans"/>
                <a:ea typeface="Gill Sans"/>
                <a:cs typeface="Gill Sans"/>
                <a:sym typeface="Gill Sans"/>
              </a:rPr>
              <a:t>Tap the selections below for a representation of what tunnel vision will look like if your brain’s “Switchboard” (the hypothalamus) has filtered your visibility down to </a:t>
            </a:r>
            <a:r>
              <a:rPr sz="1266" dirty="0" smtClean="0">
                <a:solidFill>
                  <a:srgbClr val="FFFFFF"/>
                </a:solidFill>
                <a:latin typeface="Gill Sans"/>
                <a:ea typeface="Gill Sans"/>
                <a:cs typeface="Gill Sans"/>
                <a:sym typeface="Gill Sans"/>
              </a:rPr>
              <a:t>just </a:t>
            </a:r>
            <a:r>
              <a:rPr sz="1266" dirty="0">
                <a:solidFill>
                  <a:srgbClr val="FFFFFF"/>
                </a:solidFill>
                <a:latin typeface="Gill Sans"/>
                <a:ea typeface="Gill Sans"/>
                <a:cs typeface="Gill Sans"/>
                <a:sym typeface="Gill Sans"/>
              </a:rPr>
              <a:t>the high resolution fovea at the center of the retina.  The fovea accounts for just three degrees of our total vision, but that three degree window is </a:t>
            </a:r>
            <a:r>
              <a:rPr sz="1266" i="1" dirty="0">
                <a:solidFill>
                  <a:srgbClr val="FFFFFF"/>
                </a:solidFill>
                <a:latin typeface="Gill Sans"/>
                <a:ea typeface="Gill Sans"/>
                <a:cs typeface="Gill Sans"/>
                <a:sym typeface="Gill Sans"/>
              </a:rPr>
              <a:t>extremely</a:t>
            </a:r>
            <a:r>
              <a:rPr sz="1266" dirty="0">
                <a:solidFill>
                  <a:srgbClr val="FFFFFF"/>
                </a:solidFill>
                <a:latin typeface="Gill Sans"/>
                <a:ea typeface="Gill Sans"/>
                <a:cs typeface="Gill Sans"/>
                <a:sym typeface="Gill Sans"/>
              </a:rPr>
              <a:t> high resolution.  A three </a:t>
            </a:r>
            <a:r>
              <a:rPr lang="en-US" sz="1266" dirty="0" smtClean="0">
                <a:solidFill>
                  <a:srgbClr val="FFFFFF"/>
                </a:solidFill>
                <a:latin typeface="Gill Sans"/>
                <a:ea typeface="Gill Sans"/>
                <a:cs typeface="Gill Sans"/>
                <a:sym typeface="Gill Sans"/>
              </a:rPr>
              <a:t>degree </a:t>
            </a:r>
            <a:r>
              <a:rPr sz="1266" dirty="0" smtClean="0">
                <a:solidFill>
                  <a:srgbClr val="FFFFFF"/>
                </a:solidFill>
                <a:latin typeface="Gill Sans"/>
                <a:ea typeface="Gill Sans"/>
                <a:cs typeface="Gill Sans"/>
                <a:sym typeface="Gill Sans"/>
              </a:rPr>
              <a:t>window </a:t>
            </a:r>
            <a:r>
              <a:rPr sz="1266" dirty="0">
                <a:solidFill>
                  <a:srgbClr val="FFFFFF"/>
                </a:solidFill>
                <a:latin typeface="Gill Sans"/>
                <a:ea typeface="Gill Sans"/>
                <a:cs typeface="Gill Sans"/>
                <a:sym typeface="Gill Sans"/>
              </a:rPr>
              <a:t>of visibility translates to approximately twelve inches at 21 feet.  </a:t>
            </a:r>
          </a:p>
        </p:txBody>
      </p:sp>
    </p:spTree>
    <p:custDataLst>
      <p:tags r:id="rId1"/>
    </p:custDataLst>
    <p:extLst>
      <p:ext uri="{BB962C8B-B14F-4D97-AF65-F5344CB8AC3E}">
        <p14:creationId xmlns:p14="http://schemas.microsoft.com/office/powerpoint/2010/main" val="114163498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0384" y="2744986"/>
            <a:ext cx="2543845" cy="1563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a:tailEnd/>
              </a14:hiddenLine>
            </a:ext>
          </a:extLst>
        </p:spPr>
      </p:pic>
      <p:pic>
        <p:nvPicPr>
          <p:cNvPr id="10138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2138" y="2743200"/>
            <a:ext cx="2548310" cy="1563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a:tailEnd/>
              </a14:hiddenLine>
            </a:ext>
          </a:extLst>
        </p:spPr>
      </p:pic>
      <p:sp>
        <p:nvSpPr>
          <p:cNvPr id="101381" name="Rectangle 5"/>
          <p:cNvSpPr>
            <a:spLocks/>
          </p:cNvSpPr>
          <p:nvPr/>
        </p:nvSpPr>
        <p:spPr bwMode="auto">
          <a:xfrm>
            <a:off x="513754" y="3100388"/>
            <a:ext cx="1098352" cy="651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r>
              <a:rPr lang="en-US" sz="1700" b="1" dirty="0" smtClean="0">
                <a:latin typeface="Gill Sans" charset="0"/>
                <a:ea typeface="ＭＳ Ｐゴシック" charset="0"/>
                <a:cs typeface="Gill Sans" charset="0"/>
                <a:sym typeface="Gill Sans" charset="0"/>
              </a:rPr>
              <a:t>Actual</a:t>
            </a:r>
          </a:p>
          <a:p>
            <a:r>
              <a:rPr lang="en-US" sz="1700" b="1" dirty="0" smtClean="0">
                <a:latin typeface="Gill Sans" charset="0"/>
                <a:ea typeface="ＭＳ Ｐゴシック" charset="0"/>
                <a:cs typeface="Gill Sans" charset="0"/>
                <a:sym typeface="Gill Sans" charset="0"/>
              </a:rPr>
              <a:t>Gunfire</a:t>
            </a:r>
            <a:endParaRPr lang="en-US" sz="1700" b="1" dirty="0">
              <a:latin typeface="Gill Sans" charset="0"/>
              <a:ea typeface="ＭＳ Ｐゴシック" charset="0"/>
              <a:cs typeface="Gill Sans" charset="0"/>
              <a:sym typeface="Gill Sans" charset="0"/>
            </a:endParaRPr>
          </a:p>
          <a:p>
            <a:r>
              <a:rPr lang="en-US" sz="1700" dirty="0">
                <a:latin typeface="Gill Sans" charset="0"/>
                <a:ea typeface="ＭＳ Ｐゴシック" charset="0"/>
                <a:cs typeface="Gill Sans" charset="0"/>
                <a:sym typeface="Gill Sans" charset="0"/>
              </a:rPr>
              <a:t>140 dB</a:t>
            </a:r>
          </a:p>
        </p:txBody>
      </p:sp>
      <p:sp>
        <p:nvSpPr>
          <p:cNvPr id="101382" name="Rectangle 6"/>
          <p:cNvSpPr>
            <a:spLocks/>
          </p:cNvSpPr>
          <p:nvPr/>
        </p:nvSpPr>
        <p:spPr bwMode="auto">
          <a:xfrm>
            <a:off x="4572000" y="3039666"/>
            <a:ext cx="1098352" cy="1071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r>
              <a:rPr lang="en-US" sz="1700" b="1">
                <a:latin typeface="Gill Sans" charset="0"/>
                <a:ea typeface="ＭＳ Ｐゴシック" charset="0"/>
                <a:cs typeface="Gill Sans" charset="0"/>
                <a:sym typeface="Gill Sans" charset="0"/>
              </a:rPr>
              <a:t>Perceived Sound</a:t>
            </a:r>
          </a:p>
          <a:p>
            <a:r>
              <a:rPr lang="en-US" sz="1700">
                <a:latin typeface="Gill Sans" charset="0"/>
                <a:ea typeface="ＭＳ Ｐゴシック" charset="0"/>
                <a:cs typeface="Gill Sans" charset="0"/>
                <a:sym typeface="Gill Sans" charset="0"/>
              </a:rPr>
              <a:t>0-40 dB</a:t>
            </a:r>
          </a:p>
        </p:txBody>
      </p:sp>
      <p:sp>
        <p:nvSpPr>
          <p:cNvPr id="10" name="Rectangle 9"/>
          <p:cNvSpPr>
            <a:spLocks/>
          </p:cNvSpPr>
          <p:nvPr/>
        </p:nvSpPr>
        <p:spPr bwMode="auto">
          <a:xfrm>
            <a:off x="355600" y="1066800"/>
            <a:ext cx="8178800" cy="139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ea typeface="ＭＳ Ｐゴシック" charset="0"/>
                <a:cs typeface="ＭＳ Ｐゴシック" charset="0"/>
              </a:rPr>
              <a:t>T</a:t>
            </a:r>
            <a:r>
              <a:rPr lang="en-US" sz="1800" dirty="0" smtClean="0">
                <a:solidFill>
                  <a:schemeClr val="tx1"/>
                </a:solidFill>
                <a:ea typeface="ＭＳ Ｐゴシック" charset="0"/>
                <a:cs typeface="ＭＳ Ｐゴシック" charset="0"/>
              </a:rPr>
              <a:t>he </a:t>
            </a:r>
            <a:r>
              <a:rPr lang="en-US" sz="1800" dirty="0">
                <a:solidFill>
                  <a:schemeClr val="tx1"/>
                </a:solidFill>
                <a:ea typeface="ＭＳ Ｐゴシック" charset="0"/>
                <a:cs typeface="ＭＳ Ｐゴシック" charset="0"/>
              </a:rPr>
              <a:t>thalamus (the “Switchboard”) </a:t>
            </a:r>
            <a:r>
              <a:rPr lang="en-US" sz="1800" dirty="0" smtClean="0">
                <a:solidFill>
                  <a:schemeClr val="tx1"/>
                </a:solidFill>
                <a:ea typeface="ＭＳ Ｐゴシック" charset="0"/>
                <a:cs typeface="ＭＳ Ｐゴシック" charset="0"/>
              </a:rPr>
              <a:t>also appears </a:t>
            </a:r>
            <a:r>
              <a:rPr lang="en-US" sz="1800" dirty="0">
                <a:solidFill>
                  <a:schemeClr val="tx1"/>
                </a:solidFill>
                <a:ea typeface="ＭＳ Ｐゴシック" charset="0"/>
                <a:cs typeface="ＭＳ Ｐゴシック" charset="0"/>
              </a:rPr>
              <a:t>to literally halt the flow of audio signals to the cortex.  This corresponds with interviews from the </a:t>
            </a:r>
            <a:r>
              <a:rPr lang="en-US" sz="1800" dirty="0" err="1">
                <a:solidFill>
                  <a:schemeClr val="tx1"/>
                </a:solidFill>
                <a:ea typeface="ＭＳ Ｐゴシック" charset="0"/>
                <a:cs typeface="ＭＳ Ｐゴシック" charset="0"/>
              </a:rPr>
              <a:t>Artwohl</a:t>
            </a:r>
            <a:r>
              <a:rPr lang="en-US" sz="1800" dirty="0">
                <a:solidFill>
                  <a:schemeClr val="tx1"/>
                </a:solidFill>
                <a:ea typeface="ＭＳ Ｐゴシック" charset="0"/>
                <a:cs typeface="ＭＳ Ｐゴシック" charset="0"/>
              </a:rPr>
              <a:t> research, where police officers who experienced auditory exclusion </a:t>
            </a:r>
            <a:r>
              <a:rPr lang="en-US" sz="1800" i="1" dirty="0">
                <a:solidFill>
                  <a:schemeClr val="tx1"/>
                </a:solidFill>
                <a:ea typeface="ＭＳ Ｐゴシック" charset="0"/>
                <a:cs typeface="ＭＳ Ｐゴシック" charset="0"/>
              </a:rPr>
              <a:t>knew</a:t>
            </a:r>
            <a:r>
              <a:rPr lang="en-US" sz="1800" dirty="0">
                <a:solidFill>
                  <a:schemeClr val="tx1"/>
                </a:solidFill>
                <a:ea typeface="ＭＳ Ｐゴシック" charset="0"/>
                <a:cs typeface="ＭＳ Ｐゴシック" charset="0"/>
              </a:rPr>
              <a:t> their firearms should be going “bang,” they were listening for their firearms to go “bang,” yet all they heard was a “pop” or no sound at all. </a:t>
            </a:r>
          </a:p>
        </p:txBody>
      </p:sp>
      <p:sp>
        <p:nvSpPr>
          <p:cNvPr id="2" name="Title 1"/>
          <p:cNvSpPr>
            <a:spLocks noGrp="1"/>
          </p:cNvSpPr>
          <p:nvPr>
            <p:ph type="title" idx="4294967295"/>
          </p:nvPr>
        </p:nvSpPr>
        <p:spPr>
          <a:xfrm>
            <a:off x="254000" y="256032"/>
            <a:ext cx="8585200" cy="711200"/>
          </a:xfrm>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Auditory Exclusion (Diminished Sounds)</a:t>
            </a:r>
            <a:endParaRPr lang="en-US" dirty="0" smtClean="0">
              <a:effectLst/>
            </a:endParaRPr>
          </a:p>
        </p:txBody>
      </p:sp>
      <p:cxnSp>
        <p:nvCxnSpPr>
          <p:cNvPr id="11" name="Straight Connector 10"/>
          <p:cNvCxnSpPr/>
          <p:nvPr/>
        </p:nvCxnSpPr>
        <p:spPr bwMode="auto">
          <a:xfrm>
            <a:off x="457200" y="5105400"/>
            <a:ext cx="819537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 name="Straight Connector 11"/>
          <p:cNvCxnSpPr/>
          <p:nvPr/>
        </p:nvCxnSpPr>
        <p:spPr bwMode="auto">
          <a:xfrm>
            <a:off x="457200" y="5867400"/>
            <a:ext cx="819537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4" name="Rectangle 5"/>
          <p:cNvSpPr>
            <a:spLocks/>
          </p:cNvSpPr>
          <p:nvPr/>
        </p:nvSpPr>
        <p:spPr bwMode="auto">
          <a:xfrm>
            <a:off x="427461" y="5181600"/>
            <a:ext cx="8259339"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algn="ctr">
              <a:spcBef>
                <a:spcPts val="1050"/>
              </a:spcBef>
            </a:pPr>
            <a:r>
              <a:rPr lang="en-US" sz="1800" i="1" dirty="0">
                <a:solidFill>
                  <a:schemeClr val="tx1"/>
                </a:solidFill>
                <a:latin typeface="Palatino Linotype" panose="02040502050505030304" pitchFamily="18" charset="0"/>
                <a:ea typeface="ＭＳ Ｐゴシック" charset="0"/>
                <a:cs typeface="ＭＳ Ｐゴシック" charset="0"/>
              </a:rPr>
              <a:t>“If it hadn’t been for the recoil, I wouldn’t have known my gun was working.  Not only didn’t I hear the shots but afterward my ears weren’t even ringing.”</a:t>
            </a:r>
          </a:p>
        </p:txBody>
      </p:sp>
    </p:spTree>
    <p:custDataLst>
      <p:tags r:id="rId1"/>
    </p:custDataLst>
    <p:extLst>
      <p:ext uri="{BB962C8B-B14F-4D97-AF65-F5344CB8AC3E}">
        <p14:creationId xmlns:p14="http://schemas.microsoft.com/office/powerpoint/2010/main" val="31270133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p:cNvSpPr>
          <p:nvPr/>
        </p:nvSpPr>
        <p:spPr bwMode="auto">
          <a:xfrm>
            <a:off x="355600" y="914400"/>
            <a:ext cx="83312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ea typeface="ＭＳ Ｐゴシック" charset="0"/>
                <a:cs typeface="ＭＳ Ｐゴシック" charset="0"/>
              </a:rPr>
              <a:t>During normal, non-stressful situations, the cortex will process a balance of sensory information in order to accomplish the task at hand.  Visual processing might be comparable to traditional motion picture film at 24 frames per second. </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Slow Motion Time</a:t>
            </a:r>
            <a:endParaRPr lang="en-US" dirty="0" smtClean="0">
              <a:effectLst/>
            </a:endParaRPr>
          </a:p>
        </p:txBody>
      </p:sp>
      <p:pic>
        <p:nvPicPr>
          <p:cNvPr id="7" name="Picture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088" y="2209800"/>
            <a:ext cx="7950200" cy="2486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p:cNvSpPr>
          <p:nvPr/>
        </p:nvSpPr>
        <p:spPr bwMode="auto">
          <a:xfrm>
            <a:off x="355600" y="914400"/>
            <a:ext cx="83312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ea typeface="ＭＳ Ｐゴシック" charset="0"/>
                <a:cs typeface="ＭＳ Ｐゴシック" charset="0"/>
              </a:rPr>
              <a:t>But during periods of extreme stress when the thalamus is blocking virtually all sensory input other than the high resolution fovea, we’ll not only have a much wider stream of high resolution visual input, but we’ll suddenly have the processing power to handle </a:t>
            </a:r>
            <a:r>
              <a:rPr lang="en-US" sz="1800" dirty="0" smtClean="0">
                <a:solidFill>
                  <a:schemeClr val="tx1"/>
                </a:solidFill>
                <a:ea typeface="ＭＳ Ｐゴシック" charset="0"/>
                <a:cs typeface="ＭＳ Ｐゴシック" charset="0"/>
              </a:rPr>
              <a:t>it.</a:t>
            </a:r>
            <a:endParaRPr lang="en-US" sz="1800" dirty="0">
              <a:solidFill>
                <a:schemeClr val="tx1"/>
              </a:solidFill>
              <a:ea typeface="ＭＳ Ｐゴシック" charset="0"/>
              <a:cs typeface="ＭＳ Ｐゴシック"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Slow Motion Time</a:t>
            </a:r>
            <a:endParaRPr lang="en-US" dirty="0" smtClean="0">
              <a:effectLst/>
            </a:endParaRPr>
          </a:p>
        </p:txBody>
      </p:sp>
      <p:pic>
        <p:nvPicPr>
          <p:cNvPr id="6"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088" y="2209800"/>
            <a:ext cx="7950200" cy="2486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7" name="Straight Connector 6"/>
          <p:cNvCxnSpPr/>
          <p:nvPr/>
        </p:nvCxnSpPr>
        <p:spPr bwMode="auto">
          <a:xfrm>
            <a:off x="457200" y="4953000"/>
            <a:ext cx="819537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 name="Straight Connector 7"/>
          <p:cNvCxnSpPr/>
          <p:nvPr/>
        </p:nvCxnSpPr>
        <p:spPr bwMode="auto">
          <a:xfrm>
            <a:off x="457200" y="6248400"/>
            <a:ext cx="819537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 name="Rectangle 5"/>
          <p:cNvSpPr>
            <a:spLocks/>
          </p:cNvSpPr>
          <p:nvPr/>
        </p:nvSpPr>
        <p:spPr bwMode="auto">
          <a:xfrm>
            <a:off x="427461" y="5029200"/>
            <a:ext cx="8259339"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algn="ctr">
              <a:spcBef>
                <a:spcPts val="1050"/>
              </a:spcBef>
            </a:pPr>
            <a:r>
              <a:rPr lang="en-US" sz="1800" i="1" dirty="0">
                <a:solidFill>
                  <a:schemeClr val="tx1"/>
                </a:solidFill>
                <a:latin typeface="Palatino Linotype" panose="02040502050505030304" pitchFamily="18" charset="0"/>
                <a:ea typeface="ＭＳ Ｐゴシック" charset="0"/>
                <a:cs typeface="ＭＳ Ｐゴシック" charset="0"/>
              </a:rPr>
              <a:t>“During a violent shoot-out I looked over, drawn to the sudden mayhem, and was puzzled to see beer cans slowly floating through the air past my face. What was even more puzzling was that they had the word Federal printed on the bottom. They turned out to be the shell casings ejected by the officer who was firing next to me.”</a:t>
            </a:r>
          </a:p>
        </p:txBody>
      </p:sp>
    </p:spTree>
    <p:custDataLst>
      <p:tags r:id="rId1"/>
    </p:custDataLst>
    <p:extLst>
      <p:ext uri="{BB962C8B-B14F-4D97-AF65-F5344CB8AC3E}">
        <p14:creationId xmlns:p14="http://schemas.microsoft.com/office/powerpoint/2010/main" val="3164171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p:cNvSpPr>
          <p:nvPr/>
        </p:nvSpPr>
        <p:spPr bwMode="auto">
          <a:xfrm>
            <a:off x="355600" y="914400"/>
            <a:ext cx="84836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buClr>
                <a:srgbClr val="000000"/>
              </a:buClr>
              <a:buSzPct val="100000"/>
            </a:pPr>
            <a:r>
              <a:rPr lang="en-US" sz="1800" dirty="0" smtClean="0">
                <a:solidFill>
                  <a:schemeClr val="tx1"/>
                </a:solidFill>
                <a:ea typeface="ＭＳ Ｐゴシック" charset="0"/>
                <a:cs typeface="ＭＳ Ｐゴシック" charset="0"/>
              </a:rPr>
              <a:t>In order </a:t>
            </a:r>
            <a:r>
              <a:rPr lang="en-US" sz="1800" dirty="0">
                <a:solidFill>
                  <a:schemeClr val="tx1"/>
                </a:solidFill>
                <a:ea typeface="ＭＳ Ｐゴシック" charset="0"/>
                <a:cs typeface="ＭＳ Ｐゴシック" charset="0"/>
              </a:rPr>
              <a:t>to be </a:t>
            </a:r>
            <a:r>
              <a:rPr lang="en-US" sz="1800" dirty="0" smtClean="0">
                <a:solidFill>
                  <a:schemeClr val="tx1"/>
                </a:solidFill>
                <a:ea typeface="ＭＳ Ｐゴシック" charset="0"/>
                <a:cs typeface="ＭＳ Ｐゴシック" charset="0"/>
              </a:rPr>
              <a:t>recalled, </a:t>
            </a:r>
            <a:r>
              <a:rPr lang="en-US" sz="1800" dirty="0">
                <a:solidFill>
                  <a:schemeClr val="tx1"/>
                </a:solidFill>
                <a:ea typeface="ＭＳ Ｐゴシック" charset="0"/>
                <a:cs typeface="ＭＳ Ｐゴシック" charset="0"/>
              </a:rPr>
              <a:t>memories must have been transferred to long term memory (also managed by the hippocampus), which required them to be transferred from “sensory memory” (which might last less than a second) to short term or “working” memory (which might last less than a minute), to long term memory</a:t>
            </a:r>
            <a:r>
              <a:rPr lang="en-US" sz="1800" dirty="0" smtClean="0">
                <a:solidFill>
                  <a:schemeClr val="tx1"/>
                </a:solidFill>
                <a:ea typeface="ＭＳ Ｐゴシック" charset="0"/>
                <a:cs typeface="ＭＳ Ｐゴシック" charset="0"/>
              </a:rPr>
              <a:t>.</a:t>
            </a:r>
          </a:p>
        </p:txBody>
      </p:sp>
      <p:sp>
        <p:nvSpPr>
          <p:cNvPr id="14" name="Rectangle 4"/>
          <p:cNvSpPr>
            <a:spLocks/>
          </p:cNvSpPr>
          <p:nvPr/>
        </p:nvSpPr>
        <p:spPr bwMode="auto">
          <a:xfrm>
            <a:off x="1295400" y="5334000"/>
            <a:ext cx="63246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200" i="1" dirty="0" smtClean="0">
                <a:solidFill>
                  <a:schemeClr val="tx1"/>
                </a:solidFill>
                <a:latin typeface="+mn-lt"/>
                <a:ea typeface="ＭＳ Ｐゴシック" charset="0"/>
                <a:cs typeface="ＭＳ Ｐゴシック" charset="0"/>
                <a:sym typeface="Arial Narrow" charset="0"/>
              </a:rPr>
              <a:t>Only </a:t>
            </a:r>
            <a:r>
              <a:rPr lang="en-US" sz="1200" i="1" dirty="0">
                <a:solidFill>
                  <a:schemeClr val="tx1"/>
                </a:solidFill>
                <a:latin typeface="+mn-lt"/>
                <a:ea typeface="ＭＳ Ｐゴシック" charset="0"/>
                <a:cs typeface="ＭＳ Ｐゴシック" charset="0"/>
                <a:sym typeface="Arial Narrow" charset="0"/>
              </a:rPr>
              <a:t>memories that have been passed to long term memory are available for recall.  If the thalamus blocked the input, or the hippocampus failed to move it to long term memory, it simply will not be there for recall.</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Loss of Memory</a:t>
            </a:r>
            <a:endParaRPr lang="en-US" dirty="0" smtClean="0">
              <a:effectLst/>
            </a:endParaRPr>
          </a:p>
        </p:txBody>
      </p:sp>
      <p:pic>
        <p:nvPicPr>
          <p:cNvPr id="7" name="Picture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2209800"/>
            <a:ext cx="6388100" cy="31153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p:cNvSpPr>
          <p:nvPr/>
        </p:nvSpPr>
        <p:spPr bwMode="auto">
          <a:xfrm>
            <a:off x="355600" y="914400"/>
            <a:ext cx="83312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buClr>
                <a:srgbClr val="000000"/>
              </a:buClr>
              <a:buSzPct val="100000"/>
            </a:pPr>
            <a:r>
              <a:rPr lang="en-US" sz="1800" dirty="0" smtClean="0">
                <a:solidFill>
                  <a:schemeClr val="tx1"/>
                </a:solidFill>
                <a:ea typeface="ＭＳ Ｐゴシック" charset="0"/>
                <a:cs typeface="ＭＳ Ｐゴシック" charset="0"/>
              </a:rPr>
              <a:t>Under </a:t>
            </a:r>
            <a:r>
              <a:rPr lang="en-US" sz="1800" dirty="0">
                <a:solidFill>
                  <a:schemeClr val="tx1"/>
                </a:solidFill>
                <a:ea typeface="ＭＳ Ｐゴシック" charset="0"/>
                <a:cs typeface="ＭＳ Ｐゴシック" charset="0"/>
              </a:rPr>
              <a:t>extreme stress, the hippocampus may simply discard information that it doesn’t consider necessary to survival, never moving the input past sensory or short term memory</a:t>
            </a:r>
            <a:r>
              <a:rPr lang="en-US" sz="1800" dirty="0" smtClean="0">
                <a:solidFill>
                  <a:schemeClr val="tx1"/>
                </a:solidFill>
                <a:ea typeface="ＭＳ Ｐゴシック" charset="0"/>
                <a:cs typeface="ＭＳ Ｐゴシック" charset="0"/>
              </a:rPr>
              <a:t>.</a:t>
            </a:r>
            <a:endParaRPr lang="en-US" sz="1800" dirty="0">
              <a:solidFill>
                <a:schemeClr val="tx1"/>
              </a:solidFill>
              <a:ea typeface="ＭＳ Ｐゴシック" charset="0"/>
              <a:cs typeface="ＭＳ Ｐゴシック"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Loss of Memory</a:t>
            </a:r>
            <a:endParaRPr lang="en-US" dirty="0" smtClean="0">
              <a:effectLst/>
            </a:endParaRPr>
          </a:p>
        </p:txBody>
      </p:sp>
      <p:cxnSp>
        <p:nvCxnSpPr>
          <p:cNvPr id="7" name="Straight Connector 6"/>
          <p:cNvCxnSpPr/>
          <p:nvPr/>
        </p:nvCxnSpPr>
        <p:spPr bwMode="auto">
          <a:xfrm>
            <a:off x="457200" y="5410200"/>
            <a:ext cx="819537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 name="Straight Connector 7"/>
          <p:cNvCxnSpPr/>
          <p:nvPr/>
        </p:nvCxnSpPr>
        <p:spPr bwMode="auto">
          <a:xfrm>
            <a:off x="457200" y="6477000"/>
            <a:ext cx="819537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 name="Rectangle 5"/>
          <p:cNvSpPr>
            <a:spLocks/>
          </p:cNvSpPr>
          <p:nvPr/>
        </p:nvSpPr>
        <p:spPr bwMode="auto">
          <a:xfrm>
            <a:off x="427461" y="5486400"/>
            <a:ext cx="8259339"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algn="ctr">
              <a:spcBef>
                <a:spcPts val="1050"/>
              </a:spcBef>
            </a:pPr>
            <a:r>
              <a:rPr lang="en-US" sz="1800" i="1" dirty="0">
                <a:solidFill>
                  <a:schemeClr val="tx1"/>
                </a:solidFill>
                <a:latin typeface="Palatino Linotype" panose="02040502050505030304" pitchFamily="18" charset="0"/>
                <a:ea typeface="ＭＳ Ｐゴシック" charset="0"/>
                <a:cs typeface="ＭＳ Ｐゴシック" charset="0"/>
              </a:rPr>
              <a:t>“When I got home after the shooting, my wife told me that I had called her on my cell phone during the pursuit of the violent suspect just prior to the shooting. I have no memory of making that phone call.”</a:t>
            </a:r>
          </a:p>
        </p:txBody>
      </p:sp>
      <p:pic>
        <p:nvPicPr>
          <p:cNvPr id="10" name="Picture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2209800"/>
            <a:ext cx="6388100" cy="31153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9723500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8" name="Rectangle 9"/>
          <p:cNvSpPr>
            <a:spLocks/>
          </p:cNvSpPr>
          <p:nvPr/>
        </p:nvSpPr>
        <p:spPr bwMode="auto">
          <a:xfrm>
            <a:off x="355600" y="976313"/>
            <a:ext cx="8483600" cy="191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23850"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It’</a:t>
            </a:r>
            <a:r>
              <a:rPr lang="en-US" altLang="ja-JP" sz="1800" dirty="0">
                <a:solidFill>
                  <a:schemeClr val="tx1"/>
                </a:solidFill>
                <a:cs typeface="Arial" charset="0"/>
              </a:rPr>
              <a:t>s been long known that when under extreme stress (including when under attack) the human body will undergo a series of automated responses as part of the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fight or flight</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mechanisms built into our systems.</a:t>
            </a:r>
          </a:p>
          <a:p>
            <a:pPr marL="323850" indent="-285750">
              <a:buClr>
                <a:srgbClr val="000000"/>
              </a:buClr>
              <a:buSzPct val="100000"/>
              <a:buFont typeface="Wingdings" charset="0"/>
              <a:buChar char="§"/>
            </a:pPr>
            <a:r>
              <a:rPr lang="en-US" sz="1800" dirty="0">
                <a:solidFill>
                  <a:schemeClr val="tx1"/>
                </a:solidFill>
                <a:cs typeface="Arial" charset="0"/>
              </a:rPr>
              <a:t>As shown in the chart </a:t>
            </a:r>
            <a:r>
              <a:rPr lang="en-US" sz="1800" dirty="0" smtClean="0">
                <a:solidFill>
                  <a:schemeClr val="tx1"/>
                </a:solidFill>
                <a:cs typeface="Arial" charset="0"/>
              </a:rPr>
              <a:t>below, approximately </a:t>
            </a:r>
            <a:r>
              <a:rPr lang="en-US" sz="1800" dirty="0">
                <a:solidFill>
                  <a:schemeClr val="tx1"/>
                </a:solidFill>
                <a:cs typeface="Arial" charset="0"/>
              </a:rPr>
              <a:t>80% of the officers interviewed experienced the most well-known physiological effects including tunnel vision and diminished sounds, and that more than 50% experienced time distortions or memory loss.  Most surprising, more than one in five experienced false memories; that is, they remembered something that never actually happened. </a:t>
            </a:r>
          </a:p>
        </p:txBody>
      </p:sp>
      <p:graphicFrame>
        <p:nvGraphicFramePr>
          <p:cNvPr id="15" name="Object 9"/>
          <p:cNvGraphicFramePr>
            <a:graphicFrameLocks/>
          </p:cNvGraphicFramePr>
          <p:nvPr>
            <p:extLst>
              <p:ext uri="{D42A27DB-BD31-4B8C-83A1-F6EECF244321}">
                <p14:modId xmlns:p14="http://schemas.microsoft.com/office/powerpoint/2010/main" val="2593557994"/>
              </p:ext>
            </p:extLst>
          </p:nvPr>
        </p:nvGraphicFramePr>
        <p:xfrm>
          <a:off x="228600" y="3276600"/>
          <a:ext cx="8305800" cy="2819400"/>
        </p:xfrm>
        <a:graphic>
          <a:graphicData uri="http://schemas.openxmlformats.org/drawingml/2006/chart">
            <c:chart xmlns:c="http://schemas.openxmlformats.org/drawingml/2006/chart" xmlns:r="http://schemas.openxmlformats.org/officeDocument/2006/relationships" r:id="rId4"/>
          </a:graphicData>
        </a:graphic>
      </p:graphicFrame>
      <p:sp>
        <p:nvSpPr>
          <p:cNvPr id="16" name="Rectangle 5"/>
          <p:cNvSpPr>
            <a:spLocks/>
          </p:cNvSpPr>
          <p:nvPr/>
        </p:nvSpPr>
        <p:spPr bwMode="auto">
          <a:xfrm>
            <a:off x="1295400" y="6096000"/>
            <a:ext cx="6477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lgn="ctr">
              <a:buClr>
                <a:srgbClr val="000000"/>
              </a:buClr>
              <a:buSzPct val="100000"/>
            </a:pPr>
            <a:r>
              <a:rPr lang="en-US" sz="1400" b="1" dirty="0" smtClean="0">
                <a:solidFill>
                  <a:schemeClr val="tx1"/>
                </a:solidFill>
                <a:ea typeface="ＭＳ Ｐゴシック" charset="0"/>
                <a:cs typeface="ＭＳ Ｐゴシック" charset="0"/>
              </a:rPr>
              <a:t>Source: Deadly Force Encounters, </a:t>
            </a:r>
            <a:r>
              <a:rPr lang="en-US" sz="1400" dirty="0" smtClean="0">
                <a:solidFill>
                  <a:schemeClr val="tx1"/>
                </a:solidFill>
                <a:ea typeface="ＭＳ Ｐゴシック" charset="0"/>
                <a:cs typeface="ＭＳ Ｐゴシック" charset="0"/>
              </a:rPr>
              <a:t>Dr. Alexis </a:t>
            </a:r>
            <a:r>
              <a:rPr lang="en-US" sz="1400" dirty="0" err="1" smtClean="0">
                <a:solidFill>
                  <a:schemeClr val="tx1"/>
                </a:solidFill>
                <a:ea typeface="ＭＳ Ｐゴシック" charset="0"/>
                <a:cs typeface="ＭＳ Ｐゴシック" charset="0"/>
              </a:rPr>
              <a:t>Artwohl</a:t>
            </a:r>
            <a:endParaRPr lang="en-US" sz="1400" dirty="0" smtClean="0">
              <a:solidFill>
                <a:schemeClr val="tx1"/>
              </a:solidFill>
              <a:ea typeface="ＭＳ Ｐゴシック" charset="0"/>
              <a:cs typeface="ＭＳ Ｐゴシック" charset="0"/>
            </a:endParaRPr>
          </a:p>
          <a:p>
            <a:pPr marL="39688" algn="ctr">
              <a:buClr>
                <a:srgbClr val="000000"/>
              </a:buClr>
              <a:buSzPct val="100000"/>
            </a:pPr>
            <a:r>
              <a:rPr lang="en-US" sz="1400" dirty="0" smtClean="0">
                <a:solidFill>
                  <a:schemeClr val="tx1"/>
                </a:solidFill>
                <a:ea typeface="ＭＳ Ｐゴシック" charset="0"/>
                <a:cs typeface="ＭＳ Ｐゴシック" charset="0"/>
              </a:rPr>
              <a:t>Based on surveys from 157 police officers involved in deadly force shootings.</a:t>
            </a:r>
          </a:p>
          <a:p>
            <a:pPr marL="39688" algn="ctr">
              <a:buClr>
                <a:srgbClr val="000000"/>
              </a:buClr>
              <a:buSzPct val="100000"/>
            </a:pPr>
            <a:r>
              <a:rPr lang="en-US" sz="1400" b="1" dirty="0" smtClean="0">
                <a:solidFill>
                  <a:schemeClr val="tx1"/>
                </a:solidFill>
                <a:ea typeface="ＭＳ Ｐゴシック" charset="0"/>
                <a:cs typeface="ＭＳ Ｐゴシック" charset="0"/>
              </a:rPr>
              <a:t> </a:t>
            </a:r>
            <a:endParaRPr lang="en-US" sz="1400" b="1" dirty="0">
              <a:solidFill>
                <a:schemeClr val="tx1"/>
              </a:solidFill>
              <a:ea typeface="ＭＳ Ｐゴシック" charset="0"/>
              <a:cs typeface="ＭＳ Ｐゴシック" charset="0"/>
            </a:endParaRPr>
          </a:p>
        </p:txBody>
      </p:sp>
      <p:sp>
        <p:nvSpPr>
          <p:cNvPr id="2" name="Title 1"/>
          <p:cNvSpPr>
            <a:spLocks noGrp="1"/>
          </p:cNvSpPr>
          <p:nvPr>
            <p:ph type="title"/>
          </p:nvPr>
        </p:nvSpPr>
        <p:spPr/>
        <p:txBody>
          <a:bodyPr/>
          <a:lstStyle/>
          <a:p>
            <a:r>
              <a:rPr lang="en-US" sz="3200" dirty="0" smtClean="0">
                <a:solidFill>
                  <a:srgbClr val="4A7594"/>
                </a:solidFill>
                <a:effectLst/>
                <a:latin typeface="Arial" panose="020B0604020202020204" pitchFamily="34" charset="0"/>
                <a:ea typeface="ヒラギノ角ゴ ProN W3"/>
                <a:cs typeface="ヒラギノ角ゴ ProN W3"/>
              </a:rPr>
              <a:t>Understanding Fight or Flight</a:t>
            </a:r>
            <a:endParaRPr lang="en-US" dirty="0"/>
          </a:p>
        </p:txBody>
      </p:sp>
    </p:spTree>
    <p:custDataLst>
      <p:tags r:id="rId1"/>
    </p:custDataLst>
    <p:extLst>
      <p:ext uri="{BB962C8B-B14F-4D97-AF65-F5344CB8AC3E}">
        <p14:creationId xmlns:p14="http://schemas.microsoft.com/office/powerpoint/2010/main" val="18455472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8"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400" y="1882775"/>
            <a:ext cx="7710488" cy="3298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Rectangle 12"/>
          <p:cNvSpPr>
            <a:spLocks/>
          </p:cNvSpPr>
          <p:nvPr/>
        </p:nvSpPr>
        <p:spPr bwMode="auto">
          <a:xfrm>
            <a:off x="355600" y="914400"/>
            <a:ext cx="83312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buClr>
                <a:srgbClr val="000000"/>
              </a:buClr>
              <a:buSzPct val="100000"/>
            </a:pPr>
            <a:r>
              <a:rPr lang="en-US" sz="1800" dirty="0">
                <a:solidFill>
                  <a:schemeClr val="tx1"/>
                </a:solidFill>
                <a:ea typeface="ＭＳ Ｐゴシック" charset="0"/>
                <a:cs typeface="ＭＳ Ｐゴシック" charset="0"/>
              </a:rPr>
              <a:t>Under extreme stress, the hippocampus might not only store actual events into our long term memory, it might also “log” into long term memory images that had resided within our subconscious, as though they had actually occurred.</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Memory Distortions or False Memories</a:t>
            </a:r>
            <a:endParaRPr lang="en-US" dirty="0" smtClean="0">
              <a:effectLst/>
            </a:endParaRPr>
          </a:p>
        </p:txBody>
      </p:sp>
      <p:cxnSp>
        <p:nvCxnSpPr>
          <p:cNvPr id="7" name="Straight Connector 6"/>
          <p:cNvCxnSpPr/>
          <p:nvPr/>
        </p:nvCxnSpPr>
        <p:spPr bwMode="auto">
          <a:xfrm>
            <a:off x="457200" y="5334000"/>
            <a:ext cx="819537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 name="Straight Connector 7"/>
          <p:cNvCxnSpPr/>
          <p:nvPr/>
        </p:nvCxnSpPr>
        <p:spPr bwMode="auto">
          <a:xfrm>
            <a:off x="457200" y="6400800"/>
            <a:ext cx="819537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 name="Rectangle 5"/>
          <p:cNvSpPr>
            <a:spLocks/>
          </p:cNvSpPr>
          <p:nvPr/>
        </p:nvSpPr>
        <p:spPr bwMode="auto">
          <a:xfrm>
            <a:off x="427461" y="5410200"/>
            <a:ext cx="8259339"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algn="ctr">
              <a:spcBef>
                <a:spcPts val="1050"/>
              </a:spcBef>
            </a:pPr>
            <a:r>
              <a:rPr lang="en-US" sz="1800" i="1" dirty="0">
                <a:solidFill>
                  <a:schemeClr val="tx1"/>
                </a:solidFill>
                <a:latin typeface="Palatino Linotype" panose="02040502050505030304" pitchFamily="18" charset="0"/>
                <a:ea typeface="ＭＳ Ｐゴシック" charset="0"/>
                <a:cs typeface="ＭＳ Ｐゴシック" charset="0"/>
              </a:rPr>
              <a:t>“I saw the suspect suddenly point his gun at my partner. As I shot (the suspect), I saw my partner go down in a spray of blood. I ran over to help my partner, and he was standing there unharmed. The suspect never even got off a shot.”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p:cNvSpPr>
          <p:nvPr/>
        </p:nvSpPr>
        <p:spPr bwMode="auto">
          <a:xfrm>
            <a:off x="355600" y="850900"/>
            <a:ext cx="4521200" cy="243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rgbClr val="AD9F85"/>
                </a:solidFill>
                <a:ea typeface="ＭＳ Ｐゴシック" charset="0"/>
                <a:cs typeface="Arial" charset="0"/>
              </a:rPr>
              <a:t>Recognizing Threats</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Since threats are unlikely to start with a bad guy 300 feet away yelling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give me your </a:t>
            </a:r>
            <a:r>
              <a:rPr lang="en-US" sz="1800" dirty="0" smtClean="0">
                <a:solidFill>
                  <a:schemeClr val="tx1"/>
                </a:solidFill>
                <a:ea typeface="ＭＳ Ｐゴシック" charset="0"/>
                <a:cs typeface="Arial" charset="0"/>
              </a:rPr>
              <a:t>purse!</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 and waving a </a:t>
            </a:r>
            <a:r>
              <a:rPr lang="en-US" sz="1800" dirty="0" smtClean="0">
                <a:solidFill>
                  <a:schemeClr val="tx1"/>
                </a:solidFill>
                <a:ea typeface="ＭＳ Ｐゴシック" charset="0"/>
                <a:cs typeface="Arial" charset="0"/>
              </a:rPr>
              <a:t>gun, </a:t>
            </a:r>
            <a:r>
              <a:rPr lang="en-US" sz="1800" dirty="0">
                <a:solidFill>
                  <a:schemeClr val="tx1"/>
                </a:solidFill>
                <a:ea typeface="ＭＳ Ｐゴシック" charset="0"/>
                <a:cs typeface="Arial" charset="0"/>
              </a:rPr>
              <a:t>we need to be constantly aware of our surroundings, and live the color codes of awareness.</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We also need to trust our instincts rather than becoming paralyzed thinking,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This can</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t be what I think it is.</a:t>
            </a:r>
            <a:r>
              <a:rPr lang="ja-JP" altLang="en-US" sz="1800" dirty="0">
                <a:solidFill>
                  <a:schemeClr val="tx1"/>
                </a:solidFill>
                <a:latin typeface="Arial"/>
                <a:ea typeface="ＭＳ Ｐゴシック" charset="0"/>
                <a:cs typeface="Arial" charset="0"/>
              </a:rPr>
              <a:t>”</a:t>
            </a:r>
            <a:endParaRPr lang="en-US" sz="1800" dirty="0">
              <a:solidFill>
                <a:schemeClr val="tx1"/>
              </a:solidFill>
              <a:ea typeface="ＭＳ Ｐゴシック" charset="0"/>
              <a:cs typeface="Arial" charset="0"/>
            </a:endParaRPr>
          </a:p>
        </p:txBody>
      </p:sp>
      <p:sp>
        <p:nvSpPr>
          <p:cNvPr id="3" name="Rectangle 7"/>
          <p:cNvSpPr>
            <a:spLocks/>
          </p:cNvSpPr>
          <p:nvPr/>
        </p:nvSpPr>
        <p:spPr bwMode="auto">
          <a:xfrm>
            <a:off x="355600" y="4203700"/>
            <a:ext cx="3822700" cy="2044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rgbClr val="AD9F85"/>
                </a:solidFill>
                <a:ea typeface="ＭＳ Ｐゴシック" charset="0"/>
                <a:cs typeface="Arial" charset="0"/>
              </a:rPr>
              <a:t>Immediate Response to a Threat</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First, we should immediately take a large lateral step to move off the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line of attack.</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Second, we should immediately and forcefully issue commands in a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command voice.</a:t>
            </a:r>
            <a:r>
              <a:rPr lang="ja-JP" altLang="en-US" sz="1800" dirty="0">
                <a:solidFill>
                  <a:schemeClr val="tx1"/>
                </a:solidFill>
                <a:latin typeface="Arial"/>
                <a:ea typeface="ＭＳ Ｐゴシック" charset="0"/>
                <a:cs typeface="Arial" charset="0"/>
              </a:rPr>
              <a:t>”</a:t>
            </a:r>
            <a:endParaRPr lang="en-US" sz="1800" dirty="0">
              <a:solidFill>
                <a:schemeClr val="tx1"/>
              </a:solidFill>
              <a:ea typeface="ＭＳ Ｐゴシック" charset="0"/>
              <a:cs typeface="Arial" charset="0"/>
            </a:endParaRPr>
          </a:p>
        </p:txBody>
      </p:sp>
      <p:pic>
        <p:nvPicPr>
          <p:cNvPr id="4" name="Picture 3" descr="Chpt6_-LINE-001 x1-0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0856" y="914400"/>
            <a:ext cx="4135922" cy="5622269"/>
          </a:xfrm>
          <a:prstGeom prst="rect">
            <a:avLst/>
          </a:prstGeom>
        </p:spPr>
      </p:pic>
      <p:sp>
        <p:nvSpPr>
          <p:cNvPr id="5" name="Title 4"/>
          <p:cNvSpPr>
            <a:spLocks noGrp="1"/>
          </p:cNvSpPr>
          <p:nvPr>
            <p:ph type="title"/>
          </p:nvPr>
        </p:nvSpPr>
        <p:spPr>
          <a:xfrm>
            <a:off x="254000" y="256032"/>
            <a:ext cx="8585200" cy="711200"/>
          </a:xfrm>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Recognizing a Threat &amp; </a:t>
            </a:r>
            <a:r>
              <a:rPr lang="ja-JP" sz="3200" kern="1200" dirty="0" smtClean="0">
                <a:solidFill>
                  <a:srgbClr val="4A7594"/>
                </a:solidFill>
                <a:effectLst/>
                <a:latin typeface="Arial" panose="020B0604020202020204" pitchFamily="34" charset="0"/>
                <a:ea typeface="Arial" panose="020B0604020202020204" pitchFamily="34" charset="0"/>
                <a:cs typeface="ＭＳ Ｐゴシック" panose="020B0600070205080204" pitchFamily="34" charset="-128"/>
              </a:rPr>
              <a:t>“</a:t>
            </a:r>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Getting Off the Line</a:t>
            </a:r>
            <a:r>
              <a:rPr lang="ja-JP" sz="3200" kern="1200" dirty="0" smtClean="0">
                <a:solidFill>
                  <a:srgbClr val="4A7594"/>
                </a:solidFill>
                <a:effectLst/>
                <a:latin typeface="Arial" panose="020B0604020202020204" pitchFamily="34" charset="0"/>
                <a:ea typeface="Arial" panose="020B0604020202020204" pitchFamily="34" charset="0"/>
                <a:cs typeface="ＭＳ Ｐゴシック" panose="020B0600070205080204" pitchFamily="34" charset="-128"/>
              </a:rPr>
              <a: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6" name="Rectangle 5"/>
          <p:cNvSpPr>
            <a:spLocks/>
          </p:cNvSpPr>
          <p:nvPr/>
        </p:nvSpPr>
        <p:spPr bwMode="auto">
          <a:xfrm>
            <a:off x="355600" y="1981200"/>
            <a:ext cx="5892800" cy="449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800" dirty="0" smtClean="0">
                <a:solidFill>
                  <a:schemeClr val="tx1"/>
                </a:solidFill>
                <a:ea typeface="ＭＳ Ｐゴシック" charset="0"/>
                <a:cs typeface="ＭＳ Ｐゴシック" charset="0"/>
              </a:rPr>
              <a:t>When </a:t>
            </a:r>
            <a:r>
              <a:rPr lang="en-US" sz="1800" dirty="0">
                <a:solidFill>
                  <a:schemeClr val="tx1"/>
                </a:solidFill>
                <a:ea typeface="ＭＳ Ｐゴシック" charset="0"/>
                <a:cs typeface="ＭＳ Ｐゴシック" charset="0"/>
              </a:rPr>
              <a:t>we issue commands, we need to bark them out in a command voice, deep from the diaphragm using  commands such as: </a:t>
            </a:r>
            <a:endParaRPr lang="en-US" sz="1800" dirty="0" smtClean="0">
              <a:solidFill>
                <a:schemeClr val="tx1"/>
              </a:solidFill>
              <a:ea typeface="ＭＳ Ｐゴシック" charset="0"/>
              <a:cs typeface="ＭＳ Ｐゴシック" charset="0"/>
            </a:endParaRPr>
          </a:p>
          <a:p>
            <a:pPr marL="39688"/>
            <a:endParaRPr lang="en-US" sz="1800" dirty="0">
              <a:solidFill>
                <a:schemeClr val="tx1"/>
              </a:solidFill>
              <a:ea typeface="ＭＳ Ｐゴシック" charset="0"/>
              <a:cs typeface="ＭＳ Ｐゴシック" charset="0"/>
            </a:endParaRPr>
          </a:p>
          <a:p>
            <a:pPr marL="39688"/>
            <a:r>
              <a:rPr lang="ja-JP" altLang="en-US" sz="1800" b="1" dirty="0">
                <a:solidFill>
                  <a:schemeClr val="tx1"/>
                </a:solidFill>
                <a:ea typeface="ＭＳ Ｐゴシック" charset="0"/>
                <a:cs typeface="ＭＳ Ｐゴシック" charset="0"/>
                <a:sym typeface="Arial Bold Italic" charset="0"/>
              </a:rPr>
              <a:t>“</a:t>
            </a:r>
            <a:r>
              <a:rPr lang="en-US" altLang="ja-JP" sz="1800" b="1" dirty="0">
                <a:solidFill>
                  <a:schemeClr val="tx1"/>
                </a:solidFill>
                <a:latin typeface="Arial Bold Italic" charset="0"/>
                <a:cs typeface="Arial Bold Italic" charset="0"/>
                <a:sym typeface="Arial Bold Italic" charset="0"/>
              </a:rPr>
              <a:t>Stay back! Get away from me!  Drop your weapon!</a:t>
            </a:r>
            <a:r>
              <a:rPr lang="ja-JP" altLang="en-US" sz="1800" b="1" dirty="0">
                <a:solidFill>
                  <a:schemeClr val="tx1"/>
                </a:solidFill>
                <a:ea typeface="ＭＳ Ｐゴシック" charset="0"/>
                <a:cs typeface="ＭＳ Ｐゴシック" charset="0"/>
                <a:sym typeface="Arial Bold Italic" charset="0"/>
              </a:rPr>
              <a:t>”</a:t>
            </a:r>
            <a:r>
              <a:rPr lang="en-US" altLang="ja-JP" sz="1800" b="1" dirty="0">
                <a:solidFill>
                  <a:schemeClr val="tx1"/>
                </a:solidFill>
                <a:latin typeface="Arial Bold Italic" charset="0"/>
                <a:cs typeface="Arial Bold Italic" charset="0"/>
                <a:sym typeface="Arial Bold Italic" charset="0"/>
              </a:rPr>
              <a:t> </a:t>
            </a:r>
          </a:p>
          <a:p>
            <a:pPr marL="39688"/>
            <a:endParaRPr lang="en-US" sz="1800" dirty="0">
              <a:solidFill>
                <a:schemeClr val="tx1"/>
              </a:solidFill>
              <a:cs typeface="Arial" charset="0"/>
            </a:endParaRPr>
          </a:p>
          <a:p>
            <a:pPr marL="39688"/>
            <a:r>
              <a:rPr lang="en-US" sz="1800" dirty="0">
                <a:solidFill>
                  <a:schemeClr val="tx1"/>
                </a:solidFill>
                <a:cs typeface="Arial" charset="0"/>
              </a:rPr>
              <a:t>Witnesses may repeat everything that you say, so avoid language like this: </a:t>
            </a:r>
            <a:endParaRPr lang="en-US" sz="1800" dirty="0" smtClean="0">
              <a:solidFill>
                <a:schemeClr val="tx1"/>
              </a:solidFill>
              <a:cs typeface="Arial" charset="0"/>
            </a:endParaRPr>
          </a:p>
          <a:p>
            <a:pPr marL="39688"/>
            <a:endParaRPr lang="en-US" sz="1800" dirty="0">
              <a:solidFill>
                <a:schemeClr val="tx1"/>
              </a:solidFill>
              <a:cs typeface="Arial" charset="0"/>
            </a:endParaRPr>
          </a:p>
          <a:p>
            <a:pPr marL="39688"/>
            <a:r>
              <a:rPr lang="ja-JP" altLang="en-US" sz="1800" b="1" i="1" dirty="0">
                <a:solidFill>
                  <a:schemeClr val="tx1"/>
                </a:solidFill>
                <a:ea typeface="ＭＳ Ｐゴシック" charset="0"/>
                <a:cs typeface="ＭＳ Ｐゴシック" charset="0"/>
                <a:sym typeface="Arial Bold Italic" charset="0"/>
              </a:rPr>
              <a:t>“</a:t>
            </a:r>
            <a:r>
              <a:rPr lang="en-US" altLang="ja-JP" sz="1800" b="1" i="1" dirty="0">
                <a:solidFill>
                  <a:schemeClr val="tx1"/>
                </a:solidFill>
                <a:latin typeface="Arial Bold Italic" charset="0"/>
                <a:cs typeface="Arial Bold Italic" charset="0"/>
                <a:sym typeface="Arial Bold Italic" charset="0"/>
              </a:rPr>
              <a:t>If you come any closer, I</a:t>
            </a:r>
            <a:r>
              <a:rPr lang="en-US" altLang="ja-JP" sz="1800" b="1" i="1" dirty="0">
                <a:solidFill>
                  <a:schemeClr val="tx1"/>
                </a:solidFill>
                <a:ea typeface="ＭＳ Ｐゴシック" charset="0"/>
                <a:cs typeface="ＭＳ Ｐゴシック" charset="0"/>
                <a:sym typeface="Arial Bold Italic" charset="0"/>
              </a:rPr>
              <a:t>’</a:t>
            </a:r>
            <a:r>
              <a:rPr lang="en-US" altLang="ja-JP" sz="1800" b="1" i="1" dirty="0">
                <a:solidFill>
                  <a:schemeClr val="tx1"/>
                </a:solidFill>
                <a:latin typeface="Arial Bold Italic" charset="0"/>
                <a:cs typeface="Arial Bold Italic" charset="0"/>
                <a:sym typeface="Arial Bold Italic" charset="0"/>
              </a:rPr>
              <a:t>ll kill you!</a:t>
            </a:r>
            <a:r>
              <a:rPr lang="ja-JP" altLang="en-US" sz="1800" b="1" i="1" dirty="0">
                <a:solidFill>
                  <a:schemeClr val="tx1"/>
                </a:solidFill>
                <a:ea typeface="ＭＳ Ｐゴシック" charset="0"/>
                <a:cs typeface="ＭＳ Ｐゴシック" charset="0"/>
                <a:sym typeface="Arial Bold Italic" charset="0"/>
              </a:rPr>
              <a:t>”</a:t>
            </a:r>
            <a:r>
              <a:rPr lang="en-US" altLang="ja-JP" sz="1800" b="1" i="1" dirty="0">
                <a:solidFill>
                  <a:schemeClr val="tx1"/>
                </a:solidFill>
                <a:latin typeface="Arial Bold Italic" charset="0"/>
                <a:cs typeface="Arial Bold Italic" charset="0"/>
                <a:sym typeface="Arial Bold Italic" charset="0"/>
              </a:rPr>
              <a:t> </a:t>
            </a:r>
          </a:p>
          <a:p>
            <a:pPr marL="39688"/>
            <a:r>
              <a:rPr lang="en-US" sz="1800" dirty="0">
                <a:solidFill>
                  <a:schemeClr val="tx1"/>
                </a:solidFill>
                <a:latin typeface="Arial Bold Italic" charset="0"/>
                <a:cs typeface="Arial Bold Italic" charset="0"/>
                <a:sym typeface="Arial Bold Italic" charset="0"/>
              </a:rPr>
              <a:t>– Or – </a:t>
            </a:r>
          </a:p>
          <a:p>
            <a:pPr marL="39688"/>
            <a:r>
              <a:rPr lang="ja-JP" altLang="en-US" sz="1800" b="1" i="1" dirty="0">
                <a:solidFill>
                  <a:schemeClr val="tx1"/>
                </a:solidFill>
                <a:ea typeface="ＭＳ Ｐゴシック" charset="0"/>
                <a:cs typeface="ＭＳ Ｐゴシック" charset="0"/>
                <a:sym typeface="Arial Bold Italic" charset="0"/>
              </a:rPr>
              <a:t>“</a:t>
            </a:r>
            <a:r>
              <a:rPr lang="en-US" altLang="ja-JP" sz="1800" b="1" i="1" dirty="0">
                <a:solidFill>
                  <a:schemeClr val="tx1"/>
                </a:solidFill>
                <a:latin typeface="Arial Bold Italic" charset="0"/>
                <a:cs typeface="Arial Bold Italic" charset="0"/>
                <a:sym typeface="Arial Bold Italic" charset="0"/>
              </a:rPr>
              <a:t>I</a:t>
            </a:r>
            <a:r>
              <a:rPr lang="en-US" altLang="ja-JP" sz="1800" b="1" i="1" dirty="0">
                <a:solidFill>
                  <a:schemeClr val="tx1"/>
                </a:solidFill>
                <a:ea typeface="ＭＳ Ｐゴシック" charset="0"/>
                <a:cs typeface="ＭＳ Ｐゴシック" charset="0"/>
                <a:sym typeface="Arial Bold Italic" charset="0"/>
              </a:rPr>
              <a:t>’</a:t>
            </a:r>
            <a:r>
              <a:rPr lang="en-US" altLang="ja-JP" sz="1800" b="1" i="1" dirty="0">
                <a:solidFill>
                  <a:schemeClr val="tx1"/>
                </a:solidFill>
                <a:latin typeface="Arial Bold Italic" charset="0"/>
                <a:cs typeface="Arial Bold Italic" charset="0"/>
                <a:sym typeface="Arial Bold Italic" charset="0"/>
              </a:rPr>
              <a:t>m going to blow your %*$@</a:t>
            </a:r>
            <a:r>
              <a:rPr lang="en-US" altLang="ja-JP" sz="1800" b="1" i="1" dirty="0" err="1">
                <a:solidFill>
                  <a:schemeClr val="tx1"/>
                </a:solidFill>
                <a:latin typeface="Arial Bold Italic" charset="0"/>
                <a:cs typeface="Arial Bold Italic" charset="0"/>
                <a:sym typeface="Arial Bold Italic" charset="0"/>
              </a:rPr>
              <a:t>ing</a:t>
            </a:r>
            <a:r>
              <a:rPr lang="en-US" altLang="ja-JP" sz="1800" b="1" i="1" dirty="0">
                <a:solidFill>
                  <a:schemeClr val="tx1"/>
                </a:solidFill>
                <a:latin typeface="Arial Bold Italic" charset="0"/>
                <a:cs typeface="Arial Bold Italic" charset="0"/>
                <a:sym typeface="Arial Bold Italic" charset="0"/>
              </a:rPr>
              <a:t> head off!</a:t>
            </a:r>
            <a:r>
              <a:rPr lang="ja-JP" altLang="en-US" sz="1800" b="1" i="1" dirty="0">
                <a:solidFill>
                  <a:schemeClr val="tx1"/>
                </a:solidFill>
                <a:ea typeface="ＭＳ Ｐゴシック" charset="0"/>
                <a:cs typeface="ＭＳ Ｐゴシック" charset="0"/>
                <a:sym typeface="Arial Bold Italic" charset="0"/>
              </a:rPr>
              <a:t>”</a:t>
            </a:r>
            <a:endParaRPr lang="en-US" sz="1800" b="1" i="1" dirty="0">
              <a:solidFill>
                <a:schemeClr val="tx1"/>
              </a:solidFill>
              <a:latin typeface="Arial Bold Italic" charset="0"/>
              <a:ea typeface="ＭＳ Ｐゴシック" charset="0"/>
              <a:cs typeface="ＭＳ Ｐゴシック" charset="0"/>
              <a:sym typeface="Arial Bold Italic"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105400" y="685800"/>
            <a:ext cx="3761326" cy="6324600"/>
          </a:xfrm>
          <a:prstGeom prst="rect">
            <a:avLst/>
          </a:prstGeom>
        </p:spPr>
      </p:pic>
      <p:sp>
        <p:nvSpPr>
          <p:cNvPr id="3" name="Title 2"/>
          <p:cNvSpPr>
            <a:spLocks noGrp="1"/>
          </p:cNvSpPr>
          <p:nvPr>
            <p:ph type="title"/>
          </p:nvPr>
        </p:nvSpPr>
        <p:spPr>
          <a:xfrm>
            <a:off x="254000" y="256032"/>
            <a:ext cx="8612726" cy="711200"/>
          </a:xfrm>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Issuing Commands &amp; Evaluating Our Options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p:cNvSpPr>
          <p:nvPr/>
        </p:nvSpPr>
        <p:spPr bwMode="auto">
          <a:xfrm>
            <a:off x="304800" y="1143000"/>
            <a:ext cx="35814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smtClean="0">
                <a:solidFill>
                  <a:srgbClr val="AD9F85"/>
                </a:solidFill>
                <a:ea typeface="ＭＳ Ｐゴシック" charset="0"/>
                <a:cs typeface="Arial" charset="0"/>
              </a:rPr>
              <a:t>Our </a:t>
            </a:r>
            <a:r>
              <a:rPr lang="en-US" sz="1800" dirty="0">
                <a:solidFill>
                  <a:srgbClr val="AD9F85"/>
                </a:solidFill>
                <a:ea typeface="ＭＳ Ｐゴシック" charset="0"/>
                <a:cs typeface="Arial" charset="0"/>
              </a:rPr>
              <a:t>Options</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It</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important to remember that in most violent attacks, we have options—finding cover, putting barriers between us and the attacker, or choosing a less than lethal level of force.</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Remember that just because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ve drawn your firearm from the holster DOES NOT MEAN YOU NEED TO PRESS THE TRIGGER</a:t>
            </a:r>
            <a:r>
              <a:rPr lang="en-US" sz="1800" dirty="0" smtClean="0">
                <a:solidFill>
                  <a:schemeClr val="tx1"/>
                </a:solidFill>
                <a:ea typeface="ＭＳ Ｐゴシック" charset="0"/>
                <a:cs typeface="Arial" charset="0"/>
              </a:rPr>
              <a:t>!</a:t>
            </a: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To review what your options might be if an attack commences, tap or click on each of the thumbnail images to the right.</a:t>
            </a:r>
            <a:endParaRPr lang="en-US" sz="1800" dirty="0">
              <a:solidFill>
                <a:schemeClr val="tx1"/>
              </a:solidFill>
              <a:ea typeface="ＭＳ Ｐゴシック" charset="0"/>
              <a:cs typeface="Arial" charset="0"/>
            </a:endParaRPr>
          </a:p>
        </p:txBody>
      </p:sp>
      <p:sp>
        <p:nvSpPr>
          <p:cNvPr id="10" name="Rounded Rectangle 9"/>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2087" y="1354016"/>
            <a:ext cx="4304713" cy="2869808"/>
          </a:xfrm>
          <a:prstGeom prst="rect">
            <a:avLst/>
          </a:prstGeom>
          <a:ln w="6350">
            <a:solidFill>
              <a:schemeClr val="tx1"/>
            </a:solidFill>
          </a:ln>
        </p:spPr>
      </p:pic>
      <p:sp>
        <p:nvSpPr>
          <p:cNvPr id="18" name="TextBox 17"/>
          <p:cNvSpPr txBox="1"/>
          <p:nvPr/>
        </p:nvSpPr>
        <p:spPr>
          <a:xfrm>
            <a:off x="4267200" y="866001"/>
            <a:ext cx="4297680" cy="276999"/>
          </a:xfrm>
          <a:prstGeom prst="rect">
            <a:avLst/>
          </a:prstGeom>
          <a:noFill/>
        </p:spPr>
        <p:txBody>
          <a:bodyPr wrap="square" rtlCol="0">
            <a:spAutoFit/>
          </a:bodyPr>
          <a:lstStyle/>
          <a:p>
            <a:r>
              <a:rPr lang="en-US" sz="1200" b="1" dirty="0" smtClean="0">
                <a:solidFill>
                  <a:srgbClr val="E10A0A"/>
                </a:solidFill>
                <a:latin typeface="+mn-lt"/>
              </a:rPr>
              <a:t>Gallery 5.1 </a:t>
            </a:r>
            <a:r>
              <a:rPr lang="en-US" sz="1200" b="1" dirty="0" smtClean="0">
                <a:latin typeface="+mn-lt"/>
              </a:rPr>
              <a:t>Evaluating our Options</a:t>
            </a:r>
            <a:endParaRPr lang="en-US" sz="1200" i="1" dirty="0" smtClean="0">
              <a:latin typeface="+mn-lt"/>
            </a:endParaRPr>
          </a:p>
        </p:txBody>
      </p:sp>
      <p:sp>
        <p:nvSpPr>
          <p:cNvPr id="3" name="Title 2"/>
          <p:cNvSpPr>
            <a:spLocks noGrp="1"/>
          </p:cNvSpPr>
          <p:nvPr>
            <p:ph type="title"/>
          </p:nvPr>
        </p:nvSpPr>
        <p:spPr>
          <a:xfrm>
            <a:off x="254000" y="256032"/>
            <a:ext cx="8585200" cy="711200"/>
          </a:xfrm>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Issuing Commands &amp; Evaluating Our Options</a:t>
            </a:r>
            <a:endParaRPr lang="en-US" dirty="0" smtClean="0">
              <a:effectLst/>
            </a:endParaRPr>
          </a:p>
        </p:txBody>
      </p:sp>
      <p:grpSp>
        <p:nvGrpSpPr>
          <p:cNvPr id="19" name="Group 18"/>
          <p:cNvGrpSpPr/>
          <p:nvPr/>
        </p:nvGrpSpPr>
        <p:grpSpPr>
          <a:xfrm>
            <a:off x="4210578" y="5257800"/>
            <a:ext cx="4615654" cy="1219200"/>
            <a:chOff x="4210578" y="5257800"/>
            <a:chExt cx="4615654" cy="1219200"/>
          </a:xfrm>
        </p:grpSpPr>
        <p:sp>
          <p:nvSpPr>
            <p:cNvPr id="20" name="Rectangle 19"/>
            <p:cNvSpPr/>
            <p:nvPr/>
          </p:nvSpPr>
          <p:spPr bwMode="auto">
            <a:xfrm>
              <a:off x="4382086" y="5791200"/>
              <a:ext cx="4343404" cy="685800"/>
            </a:xfrm>
            <a:prstGeom prst="rect">
              <a:avLst/>
            </a:prstGeom>
            <a:no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solidFill>
                    <a:srgbClr val="FF0000"/>
                  </a:solidFill>
                </a:ln>
                <a:noFill/>
                <a:effectLst/>
                <a:latin typeface="Arial" charset="0"/>
                <a:ea typeface="ヒラギノ角ゴ ProN W3" charset="0"/>
                <a:cs typeface="ヒラギノ角ゴ ProN W3" charset="0"/>
                <a:sym typeface="Arial" charset="0"/>
              </a:endParaRPr>
            </a:p>
          </p:txBody>
        </p:sp>
        <p:sp>
          <p:nvSpPr>
            <p:cNvPr id="21" name="TextBox 20"/>
            <p:cNvSpPr txBox="1"/>
            <p:nvPr/>
          </p:nvSpPr>
          <p:spPr>
            <a:xfrm>
              <a:off x="4210578" y="5257800"/>
              <a:ext cx="4615654" cy="523220"/>
            </a:xfrm>
            <a:prstGeom prst="rect">
              <a:avLst/>
            </a:prstGeom>
            <a:noFill/>
          </p:spPr>
          <p:txBody>
            <a:bodyPr wrap="none" rtlCol="0">
              <a:spAutoFit/>
            </a:bodyPr>
            <a:lstStyle/>
            <a:p>
              <a:pPr algn="ctr"/>
              <a:r>
                <a:rPr lang="en-US" sz="1400" dirty="0" smtClean="0"/>
                <a:t>To review what our options might be when under attack, </a:t>
              </a:r>
            </a:p>
            <a:p>
              <a:pPr algn="ctr"/>
              <a:r>
                <a:rPr lang="en-US" sz="1400" dirty="0" smtClean="0"/>
                <a:t>Tap or Click the Thumbnails Below from Left to Right.</a:t>
              </a:r>
              <a:endParaRPr lang="en-US" sz="1400" dirty="0"/>
            </a:p>
          </p:txBody>
        </p:sp>
      </p:grpSp>
      <p:pic>
        <p:nvPicPr>
          <p:cNvPr id="13" name="Picture 12">
            <a:hlinkClick r:id="rId5" action="ppaction://hlinksldjump"/>
          </p:cNvPr>
          <p:cNvPicPr preferRelativeResize="0">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59400" y="5913966"/>
            <a:ext cx="698500" cy="465666"/>
          </a:xfrm>
          <a:prstGeom prst="rect">
            <a:avLst/>
          </a:prstGeom>
          <a:ln w="6350">
            <a:solidFill>
              <a:schemeClr val="tx1"/>
            </a:solidFill>
          </a:ln>
        </p:spPr>
      </p:pic>
      <p:pic>
        <p:nvPicPr>
          <p:cNvPr id="14" name="Picture 13">
            <a:hlinkClick r:id="rId7" action="ppaction://hlinksldjump"/>
          </p:cNvPr>
          <p:cNvPicPr preferRelativeResize="0">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509770" y="5917945"/>
            <a:ext cx="697230" cy="464820"/>
          </a:xfrm>
          <a:prstGeom prst="rect">
            <a:avLst/>
          </a:prstGeom>
          <a:ln w="6350">
            <a:solidFill>
              <a:schemeClr val="tx1"/>
            </a:solidFill>
          </a:ln>
        </p:spPr>
      </p:pic>
      <p:pic>
        <p:nvPicPr>
          <p:cNvPr id="15" name="Picture 14">
            <a:hlinkClick r:id="rId9" action="ppaction://hlinksldjump"/>
          </p:cNvPr>
          <p:cNvPicPr preferRelativeResize="0">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210300" y="5913966"/>
            <a:ext cx="698500" cy="465666"/>
          </a:xfrm>
          <a:prstGeom prst="rect">
            <a:avLst/>
          </a:prstGeom>
          <a:ln w="6350">
            <a:solidFill>
              <a:schemeClr val="tx1"/>
            </a:solidFill>
          </a:ln>
        </p:spPr>
      </p:pic>
      <p:pic>
        <p:nvPicPr>
          <p:cNvPr id="16" name="Picture 15">
            <a:hlinkClick r:id="rId11" action="ppaction://hlinksldjump"/>
          </p:cNvPr>
          <p:cNvPicPr preferRelativeResize="0">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912100" y="5913966"/>
            <a:ext cx="698500" cy="465666"/>
          </a:xfrm>
          <a:prstGeom prst="rect">
            <a:avLst/>
          </a:prstGeom>
          <a:ln w="6350">
            <a:solidFill>
              <a:schemeClr val="tx1"/>
            </a:solidFill>
          </a:ln>
        </p:spPr>
      </p:pic>
      <p:pic>
        <p:nvPicPr>
          <p:cNvPr id="17" name="Picture 16">
            <a:hlinkClick r:id="rId13" action="ppaction://hlinksldjump"/>
          </p:cNvPr>
          <p:cNvPicPr preferRelativeResize="0">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061200" y="5913966"/>
            <a:ext cx="698500" cy="465666"/>
          </a:xfrm>
          <a:prstGeom prst="rect">
            <a:avLst/>
          </a:prstGeom>
          <a:ln w="6350">
            <a:solidFill>
              <a:schemeClr val="tx1"/>
            </a:solidFill>
          </a:ln>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500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5500"/>
                            </p:stCondLst>
                            <p:childTnLst>
                              <p:par>
                                <p:cTn id="11" presetID="26" presetClass="emph" presetSubtype="0" fill="hold" nodeType="afterEffect">
                                  <p:stCondLst>
                                    <p:cond delay="2000"/>
                                  </p:stCondLst>
                                  <p:childTnLst>
                                    <p:animEffect transition="out" filter="fade">
                                      <p:cBhvr>
                                        <p:cTn id="12" dur="500" tmFilter="0, 0; .2, .5; .8, .5; 1, 0"/>
                                        <p:tgtEl>
                                          <p:spTgt spid="19"/>
                                        </p:tgtEl>
                                      </p:cBhvr>
                                    </p:animEffect>
                                    <p:animScale>
                                      <p:cBhvr>
                                        <p:cTn id="13"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ounded Rectangle 9"/>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2087" y="1354016"/>
            <a:ext cx="4304713" cy="2869808"/>
          </a:xfrm>
          <a:prstGeom prst="rect">
            <a:avLst/>
          </a:prstGeom>
          <a:ln w="6350">
            <a:solidFill>
              <a:schemeClr val="tx1"/>
            </a:solidFill>
          </a:ln>
        </p:spPr>
      </p:pic>
      <p:sp>
        <p:nvSpPr>
          <p:cNvPr id="12" name="TextBox 11"/>
          <p:cNvSpPr txBox="1"/>
          <p:nvPr/>
        </p:nvSpPr>
        <p:spPr>
          <a:xfrm>
            <a:off x="4267200" y="4482405"/>
            <a:ext cx="4419600" cy="461665"/>
          </a:xfrm>
          <a:prstGeom prst="rect">
            <a:avLst/>
          </a:prstGeom>
          <a:noFill/>
        </p:spPr>
        <p:txBody>
          <a:bodyPr wrap="square" rtlCol="0">
            <a:spAutoFit/>
          </a:bodyPr>
          <a:lstStyle/>
          <a:p>
            <a:r>
              <a:rPr lang="en-US" sz="1200" b="1" i="1" dirty="0" smtClean="0"/>
              <a:t>Escape.</a:t>
            </a:r>
            <a:r>
              <a:rPr lang="en-US" sz="1200" b="1" i="1" dirty="0"/>
              <a:t> </a:t>
            </a:r>
            <a:r>
              <a:rPr lang="en-US" sz="1200" i="1" dirty="0"/>
              <a:t>Even after a violent attack has commenced, if we can escape, we should escape.</a:t>
            </a:r>
            <a:endParaRPr lang="en-US" sz="1100" i="1" dirty="0"/>
          </a:p>
        </p:txBody>
      </p:sp>
      <p:pic>
        <p:nvPicPr>
          <p:cNvPr id="13" name="Picture 12">
            <a:hlinkClick r:id="rId5" action="ppaction://hlinksldjump"/>
          </p:cNvPr>
          <p:cNvPicPr preferRelativeResize="0">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59400" y="5913966"/>
            <a:ext cx="698500" cy="465666"/>
          </a:xfrm>
          <a:prstGeom prst="rect">
            <a:avLst/>
          </a:prstGeom>
          <a:ln w="6350">
            <a:solidFill>
              <a:schemeClr val="tx1"/>
            </a:solidFill>
          </a:ln>
        </p:spPr>
      </p:pic>
      <p:pic>
        <p:nvPicPr>
          <p:cNvPr id="14" name="Picture 13">
            <a:hlinkClick r:id="rId7" action="ppaction://hlinksldjump"/>
          </p:cNvPr>
          <p:cNvPicPr preferRelativeResize="0">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509770" y="5917945"/>
            <a:ext cx="697230" cy="464820"/>
          </a:xfrm>
          <a:prstGeom prst="rect">
            <a:avLst/>
          </a:prstGeom>
          <a:ln w="38100">
            <a:solidFill>
              <a:srgbClr val="FF8C0E"/>
            </a:solidFill>
          </a:ln>
        </p:spPr>
      </p:pic>
      <p:pic>
        <p:nvPicPr>
          <p:cNvPr id="15" name="Picture 14">
            <a:hlinkClick r:id="rId9" action="ppaction://hlinksldjump"/>
          </p:cNvPr>
          <p:cNvPicPr preferRelativeResize="0">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210300" y="5913966"/>
            <a:ext cx="698500" cy="465666"/>
          </a:xfrm>
          <a:prstGeom prst="rect">
            <a:avLst/>
          </a:prstGeom>
          <a:ln w="6350">
            <a:solidFill>
              <a:schemeClr val="tx1"/>
            </a:solidFill>
          </a:ln>
        </p:spPr>
      </p:pic>
      <p:pic>
        <p:nvPicPr>
          <p:cNvPr id="16" name="Picture 15">
            <a:hlinkClick r:id="rId11" action="ppaction://hlinksldjump"/>
          </p:cNvPr>
          <p:cNvPicPr preferRelativeResize="0">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912100" y="5913966"/>
            <a:ext cx="698500" cy="465666"/>
          </a:xfrm>
          <a:prstGeom prst="rect">
            <a:avLst/>
          </a:prstGeom>
          <a:ln w="6350">
            <a:solidFill>
              <a:schemeClr val="tx1"/>
            </a:solidFill>
          </a:ln>
        </p:spPr>
      </p:pic>
      <p:pic>
        <p:nvPicPr>
          <p:cNvPr id="17" name="Picture 16">
            <a:hlinkClick r:id="rId13" action="ppaction://hlinksldjump"/>
          </p:cNvPr>
          <p:cNvPicPr preferRelativeResize="0">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061200" y="5913966"/>
            <a:ext cx="698500" cy="465666"/>
          </a:xfrm>
          <a:prstGeom prst="rect">
            <a:avLst/>
          </a:prstGeom>
          <a:ln w="6350">
            <a:solidFill>
              <a:schemeClr val="tx1"/>
            </a:solidFill>
          </a:ln>
        </p:spPr>
      </p:pic>
      <p:sp>
        <p:nvSpPr>
          <p:cNvPr id="18" name="TextBox 17"/>
          <p:cNvSpPr txBox="1"/>
          <p:nvPr/>
        </p:nvSpPr>
        <p:spPr>
          <a:xfrm>
            <a:off x="4267200" y="866001"/>
            <a:ext cx="4297680" cy="276999"/>
          </a:xfrm>
          <a:prstGeom prst="rect">
            <a:avLst/>
          </a:prstGeom>
          <a:noFill/>
        </p:spPr>
        <p:txBody>
          <a:bodyPr wrap="square" rtlCol="0">
            <a:spAutoFit/>
          </a:bodyPr>
          <a:lstStyle/>
          <a:p>
            <a:r>
              <a:rPr lang="en-US" sz="1200" b="1" dirty="0" smtClean="0">
                <a:solidFill>
                  <a:srgbClr val="E10A0A"/>
                </a:solidFill>
                <a:latin typeface="+mn-lt"/>
              </a:rPr>
              <a:t>Gallery 5.1 </a:t>
            </a:r>
            <a:r>
              <a:rPr lang="en-US" sz="1200" b="1" dirty="0" smtClean="0">
                <a:latin typeface="+mn-lt"/>
              </a:rPr>
              <a:t>Evaluating our Options</a:t>
            </a:r>
            <a:endParaRPr lang="en-US" sz="1200" i="1" dirty="0" smtClean="0">
              <a:latin typeface="+mn-lt"/>
            </a:endParaRPr>
          </a:p>
        </p:txBody>
      </p:sp>
      <p:sp>
        <p:nvSpPr>
          <p:cNvPr id="3" name="Title 2"/>
          <p:cNvSpPr>
            <a:spLocks noGrp="1"/>
          </p:cNvSpPr>
          <p:nvPr>
            <p:ph type="title"/>
          </p:nvPr>
        </p:nvSpPr>
        <p:spPr>
          <a:xfrm>
            <a:off x="254000" y="256032"/>
            <a:ext cx="8585200" cy="711200"/>
          </a:xfrm>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Issuing Commands &amp; Evaluating Our Options</a:t>
            </a:r>
            <a:endParaRPr lang="en-US" dirty="0" smtClean="0">
              <a:effectLst/>
            </a:endParaRPr>
          </a:p>
        </p:txBody>
      </p:sp>
      <p:sp>
        <p:nvSpPr>
          <p:cNvPr id="20" name="Rectangle 5"/>
          <p:cNvSpPr>
            <a:spLocks/>
          </p:cNvSpPr>
          <p:nvPr/>
        </p:nvSpPr>
        <p:spPr bwMode="auto">
          <a:xfrm>
            <a:off x="304800" y="1143000"/>
            <a:ext cx="35814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smtClean="0">
                <a:solidFill>
                  <a:srgbClr val="AD9F85"/>
                </a:solidFill>
                <a:ea typeface="ＭＳ Ｐゴシック" charset="0"/>
                <a:cs typeface="Arial" charset="0"/>
              </a:rPr>
              <a:t>Our </a:t>
            </a:r>
            <a:r>
              <a:rPr lang="en-US" sz="1800" dirty="0">
                <a:solidFill>
                  <a:srgbClr val="AD9F85"/>
                </a:solidFill>
                <a:ea typeface="ＭＳ Ｐゴシック" charset="0"/>
                <a:cs typeface="Arial" charset="0"/>
              </a:rPr>
              <a:t>Options</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It</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important to remember that in most violent attacks, we have options—finding cover, putting barriers between us and the attacker, or choosing a less than lethal level of force.</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Remember that just because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ve drawn your firearm from the holster DOES NOT MEAN YOU NEED TO PRESS THE TRIGGER</a:t>
            </a:r>
            <a:r>
              <a:rPr lang="en-US" sz="1800" dirty="0" smtClean="0">
                <a:solidFill>
                  <a:schemeClr val="tx1"/>
                </a:solidFill>
                <a:ea typeface="ＭＳ Ｐゴシック" charset="0"/>
                <a:cs typeface="Arial" charset="0"/>
              </a:rPr>
              <a:t>!</a:t>
            </a: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To review what your options might be if an attack commences, tap or click on each of the thumbnail images to the right.</a:t>
            </a:r>
            <a:endParaRPr lang="en-US" sz="1800" dirty="0">
              <a:solidFill>
                <a:schemeClr val="tx1"/>
              </a:solidFill>
              <a:ea typeface="ＭＳ Ｐゴシック" charset="0"/>
              <a:cs typeface="Arial" charset="0"/>
            </a:endParaRPr>
          </a:p>
        </p:txBody>
      </p:sp>
    </p:spTree>
    <p:custDataLst>
      <p:tags r:id="rId1"/>
    </p:custDataLst>
    <p:extLst>
      <p:ext uri="{BB962C8B-B14F-4D97-AF65-F5344CB8AC3E}">
        <p14:creationId xmlns:p14="http://schemas.microsoft.com/office/powerpoint/2010/main" val="81620656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ounded Rectangle 9"/>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2087" y="1354016"/>
            <a:ext cx="4304712" cy="2869808"/>
          </a:xfrm>
          <a:prstGeom prst="rect">
            <a:avLst/>
          </a:prstGeom>
          <a:ln w="6350">
            <a:solidFill>
              <a:schemeClr val="tx1"/>
            </a:solidFill>
          </a:ln>
        </p:spPr>
      </p:pic>
      <p:sp>
        <p:nvSpPr>
          <p:cNvPr id="12" name="TextBox 11"/>
          <p:cNvSpPr txBox="1"/>
          <p:nvPr/>
        </p:nvSpPr>
        <p:spPr>
          <a:xfrm>
            <a:off x="4267200" y="4482405"/>
            <a:ext cx="4419600" cy="646331"/>
          </a:xfrm>
          <a:prstGeom prst="rect">
            <a:avLst/>
          </a:prstGeom>
          <a:noFill/>
        </p:spPr>
        <p:txBody>
          <a:bodyPr wrap="square" rtlCol="0">
            <a:spAutoFit/>
          </a:bodyPr>
          <a:lstStyle/>
          <a:p>
            <a:r>
              <a:rPr lang="en-US" sz="1200" b="1" i="1" dirty="0"/>
              <a:t>Cover and Barriers.  </a:t>
            </a:r>
            <a:r>
              <a:rPr lang="en-US" sz="1200" i="1" dirty="0"/>
              <a:t>We should place anything between us and the attacker that can protect us from the attacker’s weapon(s) or that can disrupt his attack.</a:t>
            </a:r>
            <a:endParaRPr lang="en-US" sz="1100" i="1" dirty="0"/>
          </a:p>
        </p:txBody>
      </p:sp>
      <p:sp>
        <p:nvSpPr>
          <p:cNvPr id="18" name="TextBox 17"/>
          <p:cNvSpPr txBox="1"/>
          <p:nvPr/>
        </p:nvSpPr>
        <p:spPr>
          <a:xfrm>
            <a:off x="4267200" y="866001"/>
            <a:ext cx="4297680" cy="276999"/>
          </a:xfrm>
          <a:prstGeom prst="rect">
            <a:avLst/>
          </a:prstGeom>
          <a:noFill/>
        </p:spPr>
        <p:txBody>
          <a:bodyPr wrap="square" rtlCol="0">
            <a:spAutoFit/>
          </a:bodyPr>
          <a:lstStyle/>
          <a:p>
            <a:r>
              <a:rPr lang="en-US" sz="1200" b="1" dirty="0" smtClean="0">
                <a:solidFill>
                  <a:srgbClr val="E10A0A"/>
                </a:solidFill>
                <a:latin typeface="+mn-lt"/>
              </a:rPr>
              <a:t>Gallery 5.1 </a:t>
            </a:r>
            <a:r>
              <a:rPr lang="en-US" sz="1200" b="1" dirty="0" smtClean="0">
                <a:latin typeface="+mn-lt"/>
              </a:rPr>
              <a:t>Evaluating our Options</a:t>
            </a:r>
            <a:endParaRPr lang="en-US" sz="1200" i="1" dirty="0" smtClean="0">
              <a:latin typeface="+mn-lt"/>
            </a:endParaRPr>
          </a:p>
        </p:txBody>
      </p:sp>
      <p:sp>
        <p:nvSpPr>
          <p:cNvPr id="5" name="Title 4"/>
          <p:cNvSpPr>
            <a:spLocks noGrp="1"/>
          </p:cNvSpPr>
          <p:nvPr>
            <p:ph type="title"/>
          </p:nvPr>
        </p:nvSpPr>
        <p:spPr>
          <a:xfrm>
            <a:off x="254000" y="256032"/>
            <a:ext cx="8661400" cy="711200"/>
          </a:xfrm>
        </p:spPr>
        <p:txBody>
          <a:bodyPr/>
          <a:lstStyle/>
          <a:p>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Issuing Commands &amp; Evaluating Our Options</a:t>
            </a:r>
            <a:endParaRPr lang="en-US" dirty="0"/>
          </a:p>
        </p:txBody>
      </p:sp>
      <p:pic>
        <p:nvPicPr>
          <p:cNvPr id="13" name="Picture 12">
            <a:hlinkClick r:id="rId5" action="ppaction://hlinksldjump"/>
          </p:cNvPr>
          <p:cNvPicPr preferRelativeResize="0">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59400" y="5913966"/>
            <a:ext cx="698500" cy="465666"/>
          </a:xfrm>
          <a:prstGeom prst="rect">
            <a:avLst/>
          </a:prstGeom>
          <a:ln w="38100">
            <a:solidFill>
              <a:srgbClr val="FF8C0E"/>
            </a:solidFill>
          </a:ln>
        </p:spPr>
      </p:pic>
      <p:pic>
        <p:nvPicPr>
          <p:cNvPr id="14" name="Picture 13">
            <a:hlinkClick r:id="rId7" action="ppaction://hlinksldjump"/>
          </p:cNvPr>
          <p:cNvPicPr preferRelativeResize="0">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509770" y="5917945"/>
            <a:ext cx="697230" cy="464820"/>
          </a:xfrm>
          <a:prstGeom prst="rect">
            <a:avLst/>
          </a:prstGeom>
          <a:ln w="6350">
            <a:solidFill>
              <a:schemeClr val="tx1"/>
            </a:solidFill>
          </a:ln>
        </p:spPr>
      </p:pic>
      <p:pic>
        <p:nvPicPr>
          <p:cNvPr id="15" name="Picture 14">
            <a:hlinkClick r:id="rId9" action="ppaction://hlinksldjump"/>
          </p:cNvPr>
          <p:cNvPicPr preferRelativeResize="0">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210300" y="5913966"/>
            <a:ext cx="698500" cy="465666"/>
          </a:xfrm>
          <a:prstGeom prst="rect">
            <a:avLst/>
          </a:prstGeom>
          <a:ln w="6350">
            <a:solidFill>
              <a:schemeClr val="tx1"/>
            </a:solidFill>
          </a:ln>
        </p:spPr>
      </p:pic>
      <p:pic>
        <p:nvPicPr>
          <p:cNvPr id="16" name="Picture 15">
            <a:hlinkClick r:id="rId11" action="ppaction://hlinksldjump"/>
          </p:cNvPr>
          <p:cNvPicPr preferRelativeResize="0">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912100" y="5913966"/>
            <a:ext cx="698500" cy="465666"/>
          </a:xfrm>
          <a:prstGeom prst="rect">
            <a:avLst/>
          </a:prstGeom>
          <a:ln w="6350">
            <a:solidFill>
              <a:schemeClr val="tx1"/>
            </a:solidFill>
          </a:ln>
        </p:spPr>
      </p:pic>
      <p:pic>
        <p:nvPicPr>
          <p:cNvPr id="17" name="Picture 16">
            <a:hlinkClick r:id="rId13" action="ppaction://hlinksldjump"/>
          </p:cNvPr>
          <p:cNvPicPr preferRelativeResize="0">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061200" y="5913966"/>
            <a:ext cx="698500" cy="465666"/>
          </a:xfrm>
          <a:prstGeom prst="rect">
            <a:avLst/>
          </a:prstGeom>
          <a:ln w="6350">
            <a:solidFill>
              <a:schemeClr val="tx1"/>
            </a:solidFill>
          </a:ln>
        </p:spPr>
      </p:pic>
      <p:sp>
        <p:nvSpPr>
          <p:cNvPr id="20" name="Rectangle 5"/>
          <p:cNvSpPr>
            <a:spLocks/>
          </p:cNvSpPr>
          <p:nvPr/>
        </p:nvSpPr>
        <p:spPr bwMode="auto">
          <a:xfrm>
            <a:off x="304800" y="1143000"/>
            <a:ext cx="35814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smtClean="0">
                <a:solidFill>
                  <a:srgbClr val="AD9F85"/>
                </a:solidFill>
                <a:ea typeface="ＭＳ Ｐゴシック" charset="0"/>
                <a:cs typeface="Arial" charset="0"/>
              </a:rPr>
              <a:t>Our </a:t>
            </a:r>
            <a:r>
              <a:rPr lang="en-US" sz="1800" dirty="0">
                <a:solidFill>
                  <a:srgbClr val="AD9F85"/>
                </a:solidFill>
                <a:ea typeface="ＭＳ Ｐゴシック" charset="0"/>
                <a:cs typeface="Arial" charset="0"/>
              </a:rPr>
              <a:t>Options</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It</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important to remember that in most violent attacks, we have options—finding cover, putting barriers between us and the attacker, or choosing a less than lethal level of force.</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Remember that just because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ve drawn your firearm from the holster DOES NOT MEAN YOU NEED TO PRESS THE TRIGGER</a:t>
            </a:r>
            <a:r>
              <a:rPr lang="en-US" sz="1800" dirty="0" smtClean="0">
                <a:solidFill>
                  <a:schemeClr val="tx1"/>
                </a:solidFill>
                <a:ea typeface="ＭＳ Ｐゴシック" charset="0"/>
                <a:cs typeface="Arial" charset="0"/>
              </a:rPr>
              <a:t>!</a:t>
            </a: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To review what your options might be if an attack commences, tap or click on each of the thumbnail images to the right.</a:t>
            </a:r>
            <a:endParaRPr lang="en-US" sz="1800" dirty="0">
              <a:solidFill>
                <a:schemeClr val="tx1"/>
              </a:solidFill>
              <a:ea typeface="ＭＳ Ｐゴシック" charset="0"/>
              <a:cs typeface="Arial" charset="0"/>
            </a:endParaRPr>
          </a:p>
        </p:txBody>
      </p:sp>
    </p:spTree>
    <p:custDataLst>
      <p:tags r:id="rId1"/>
    </p:custDataLst>
    <p:extLst>
      <p:ext uri="{BB962C8B-B14F-4D97-AF65-F5344CB8AC3E}">
        <p14:creationId xmlns:p14="http://schemas.microsoft.com/office/powerpoint/2010/main" val="9671580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ounded Rectangle 9"/>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2087" y="1354016"/>
            <a:ext cx="4304712" cy="2869808"/>
          </a:xfrm>
          <a:prstGeom prst="rect">
            <a:avLst/>
          </a:prstGeom>
          <a:ln w="6350">
            <a:solidFill>
              <a:schemeClr val="tx1"/>
            </a:solidFill>
          </a:ln>
        </p:spPr>
      </p:pic>
      <p:sp>
        <p:nvSpPr>
          <p:cNvPr id="12" name="TextBox 11"/>
          <p:cNvSpPr txBox="1"/>
          <p:nvPr/>
        </p:nvSpPr>
        <p:spPr>
          <a:xfrm>
            <a:off x="4267200" y="4482405"/>
            <a:ext cx="4419600" cy="830997"/>
          </a:xfrm>
          <a:prstGeom prst="rect">
            <a:avLst/>
          </a:prstGeom>
          <a:noFill/>
        </p:spPr>
        <p:txBody>
          <a:bodyPr wrap="square" rtlCol="0">
            <a:spAutoFit/>
          </a:bodyPr>
          <a:lstStyle/>
          <a:p>
            <a:r>
              <a:rPr lang="en-US" sz="1200" b="1" i="1" dirty="0"/>
              <a:t>Exposing Our Firearm.  </a:t>
            </a:r>
            <a:r>
              <a:rPr lang="en-US" sz="1200" i="1" dirty="0" smtClean="0"/>
              <a:t>While there are </a:t>
            </a:r>
            <a:r>
              <a:rPr lang="en-US" sz="1200" i="1" dirty="0"/>
              <a:t>no guarantees, but most violent crimes end if the victim simply exposes a firearm.  Most criminals want to leave the scene of the crime with the same number of holes they started with.</a:t>
            </a:r>
            <a:endParaRPr lang="en-US" sz="1100" i="1" dirty="0"/>
          </a:p>
        </p:txBody>
      </p:sp>
      <p:sp>
        <p:nvSpPr>
          <p:cNvPr id="18" name="TextBox 17"/>
          <p:cNvSpPr txBox="1"/>
          <p:nvPr/>
        </p:nvSpPr>
        <p:spPr>
          <a:xfrm>
            <a:off x="4267200" y="866001"/>
            <a:ext cx="4297680" cy="276999"/>
          </a:xfrm>
          <a:prstGeom prst="rect">
            <a:avLst/>
          </a:prstGeom>
          <a:noFill/>
        </p:spPr>
        <p:txBody>
          <a:bodyPr wrap="square" rtlCol="0">
            <a:spAutoFit/>
          </a:bodyPr>
          <a:lstStyle/>
          <a:p>
            <a:r>
              <a:rPr lang="en-US" sz="1200" b="1" dirty="0" smtClean="0">
                <a:solidFill>
                  <a:srgbClr val="E10A0A"/>
                </a:solidFill>
                <a:latin typeface="+mn-lt"/>
              </a:rPr>
              <a:t>Gallery 5.1 </a:t>
            </a:r>
            <a:r>
              <a:rPr lang="en-US" sz="1200" b="1" dirty="0" smtClean="0">
                <a:latin typeface="+mn-lt"/>
              </a:rPr>
              <a:t>Evaluating our Options</a:t>
            </a:r>
            <a:endParaRPr lang="en-US" sz="1200" i="1" dirty="0" smtClean="0">
              <a:latin typeface="+mn-lt"/>
            </a:endParaRPr>
          </a:p>
        </p:txBody>
      </p:sp>
      <p:sp>
        <p:nvSpPr>
          <p:cNvPr id="3" name="Title 2"/>
          <p:cNvSpPr>
            <a:spLocks noGrp="1"/>
          </p:cNvSpPr>
          <p:nvPr>
            <p:ph type="title"/>
          </p:nvPr>
        </p:nvSpPr>
        <p:spPr>
          <a:xfrm>
            <a:off x="254000" y="256032"/>
            <a:ext cx="8585200" cy="711200"/>
          </a:xfrm>
        </p:spPr>
        <p:txBody>
          <a:bodyPr/>
          <a:lstStyle/>
          <a:p>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Issuing Commands &amp; Evaluating Our Options</a:t>
            </a:r>
            <a:endParaRPr lang="en-US" dirty="0"/>
          </a:p>
        </p:txBody>
      </p:sp>
      <p:pic>
        <p:nvPicPr>
          <p:cNvPr id="13" name="Picture 12">
            <a:hlinkClick r:id="rId5" action="ppaction://hlinksldjump"/>
          </p:cNvPr>
          <p:cNvPicPr preferRelativeResize="0">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59400" y="5913966"/>
            <a:ext cx="698500" cy="465666"/>
          </a:xfrm>
          <a:prstGeom prst="rect">
            <a:avLst/>
          </a:prstGeom>
          <a:ln w="6350">
            <a:solidFill>
              <a:schemeClr val="tx1"/>
            </a:solidFill>
          </a:ln>
        </p:spPr>
      </p:pic>
      <p:pic>
        <p:nvPicPr>
          <p:cNvPr id="15" name="Picture 14">
            <a:hlinkClick r:id="rId7" action="ppaction://hlinksldjump"/>
          </p:cNvPr>
          <p:cNvPicPr preferRelativeResize="0">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210300" y="5913966"/>
            <a:ext cx="698500" cy="465666"/>
          </a:xfrm>
          <a:prstGeom prst="rect">
            <a:avLst/>
          </a:prstGeom>
          <a:ln w="38100">
            <a:solidFill>
              <a:srgbClr val="FF8C0E"/>
            </a:solidFill>
          </a:ln>
        </p:spPr>
      </p:pic>
      <p:pic>
        <p:nvPicPr>
          <p:cNvPr id="16" name="Picture 15">
            <a:hlinkClick r:id="rId9" action="ppaction://hlinksldjump"/>
          </p:cNvPr>
          <p:cNvPicPr preferRelativeResize="0">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912100" y="5913966"/>
            <a:ext cx="698500" cy="465666"/>
          </a:xfrm>
          <a:prstGeom prst="rect">
            <a:avLst/>
          </a:prstGeom>
          <a:ln w="6350">
            <a:solidFill>
              <a:schemeClr val="tx1"/>
            </a:solidFill>
          </a:ln>
        </p:spPr>
      </p:pic>
      <p:pic>
        <p:nvPicPr>
          <p:cNvPr id="17" name="Picture 16">
            <a:hlinkClick r:id="rId11" action="ppaction://hlinksldjump"/>
          </p:cNvPr>
          <p:cNvPicPr preferRelativeResize="0">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061200" y="5913966"/>
            <a:ext cx="698500" cy="465666"/>
          </a:xfrm>
          <a:prstGeom prst="rect">
            <a:avLst/>
          </a:prstGeom>
          <a:ln w="6350">
            <a:solidFill>
              <a:schemeClr val="tx1"/>
            </a:solidFill>
          </a:ln>
        </p:spPr>
      </p:pic>
      <p:pic>
        <p:nvPicPr>
          <p:cNvPr id="19" name="Picture 18">
            <a:hlinkClick r:id="rId13" action="ppaction://hlinksldjump"/>
          </p:cNvPr>
          <p:cNvPicPr preferRelativeResize="0">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509770" y="5917945"/>
            <a:ext cx="697230" cy="464820"/>
          </a:xfrm>
          <a:prstGeom prst="rect">
            <a:avLst/>
          </a:prstGeom>
          <a:ln w="6350">
            <a:solidFill>
              <a:schemeClr val="tx1"/>
            </a:solidFill>
          </a:ln>
        </p:spPr>
      </p:pic>
      <p:sp>
        <p:nvSpPr>
          <p:cNvPr id="20" name="Rectangle 5"/>
          <p:cNvSpPr>
            <a:spLocks/>
          </p:cNvSpPr>
          <p:nvPr/>
        </p:nvSpPr>
        <p:spPr bwMode="auto">
          <a:xfrm>
            <a:off x="304800" y="1143000"/>
            <a:ext cx="35814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smtClean="0">
                <a:solidFill>
                  <a:srgbClr val="AD9F85"/>
                </a:solidFill>
                <a:ea typeface="ＭＳ Ｐゴシック" charset="0"/>
                <a:cs typeface="Arial" charset="0"/>
              </a:rPr>
              <a:t>Our </a:t>
            </a:r>
            <a:r>
              <a:rPr lang="en-US" sz="1800" dirty="0">
                <a:solidFill>
                  <a:srgbClr val="AD9F85"/>
                </a:solidFill>
                <a:ea typeface="ＭＳ Ｐゴシック" charset="0"/>
                <a:cs typeface="Arial" charset="0"/>
              </a:rPr>
              <a:t>Options</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It</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important to remember that in most violent attacks, we have options—finding cover, putting barriers between us and the attacker, or choosing a less than lethal level of force.</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Remember that just because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ve drawn your firearm from the holster DOES NOT MEAN YOU NEED TO PRESS THE TRIGGER</a:t>
            </a:r>
            <a:r>
              <a:rPr lang="en-US" sz="1800" dirty="0" smtClean="0">
                <a:solidFill>
                  <a:schemeClr val="tx1"/>
                </a:solidFill>
                <a:ea typeface="ＭＳ Ｐゴシック" charset="0"/>
                <a:cs typeface="Arial" charset="0"/>
              </a:rPr>
              <a:t>!</a:t>
            </a: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To review what your options might be if an attack commences, tap or click on each of the thumbnail images to the right.</a:t>
            </a:r>
            <a:endParaRPr lang="en-US" sz="1800" dirty="0">
              <a:solidFill>
                <a:schemeClr val="tx1"/>
              </a:solidFill>
              <a:ea typeface="ＭＳ Ｐゴシック" charset="0"/>
              <a:cs typeface="Arial" charset="0"/>
            </a:endParaRPr>
          </a:p>
        </p:txBody>
      </p:sp>
    </p:spTree>
    <p:custDataLst>
      <p:tags r:id="rId1"/>
    </p:custDataLst>
    <p:extLst>
      <p:ext uri="{BB962C8B-B14F-4D97-AF65-F5344CB8AC3E}">
        <p14:creationId xmlns:p14="http://schemas.microsoft.com/office/powerpoint/2010/main" val="251036013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ounded Rectangle 9"/>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2087" y="1354016"/>
            <a:ext cx="4304712" cy="2869808"/>
          </a:xfrm>
          <a:prstGeom prst="rect">
            <a:avLst/>
          </a:prstGeom>
          <a:ln w="6350">
            <a:solidFill>
              <a:schemeClr val="tx1"/>
            </a:solidFill>
          </a:ln>
        </p:spPr>
      </p:pic>
      <p:sp>
        <p:nvSpPr>
          <p:cNvPr id="12" name="TextBox 11"/>
          <p:cNvSpPr txBox="1"/>
          <p:nvPr/>
        </p:nvSpPr>
        <p:spPr>
          <a:xfrm>
            <a:off x="4267200" y="4482405"/>
            <a:ext cx="4419600" cy="1015663"/>
          </a:xfrm>
          <a:prstGeom prst="rect">
            <a:avLst/>
          </a:prstGeom>
          <a:noFill/>
        </p:spPr>
        <p:txBody>
          <a:bodyPr wrap="square" rtlCol="0">
            <a:spAutoFit/>
          </a:bodyPr>
          <a:lstStyle/>
          <a:p>
            <a:r>
              <a:rPr lang="en-US" sz="1200" b="1" i="1" dirty="0"/>
              <a:t>Drawing Our Firearm.  </a:t>
            </a:r>
            <a:r>
              <a:rPr lang="en-US" sz="1200" i="1" dirty="0"/>
              <a:t>It’s a big jump up on the “Use of Force” continuum, but drawing our firearm immediately indicates to a determined attacker that we’re not going to be an easy victim.  Remember that just because you’ve drawn your firearm does not mean that you need to press the trigger.</a:t>
            </a:r>
            <a:endParaRPr lang="en-US" sz="1100" i="1" dirty="0"/>
          </a:p>
        </p:txBody>
      </p:sp>
      <p:sp>
        <p:nvSpPr>
          <p:cNvPr id="18" name="TextBox 17"/>
          <p:cNvSpPr txBox="1"/>
          <p:nvPr/>
        </p:nvSpPr>
        <p:spPr>
          <a:xfrm>
            <a:off x="4267200" y="866001"/>
            <a:ext cx="4297680" cy="276999"/>
          </a:xfrm>
          <a:prstGeom prst="rect">
            <a:avLst/>
          </a:prstGeom>
          <a:noFill/>
        </p:spPr>
        <p:txBody>
          <a:bodyPr wrap="square" rtlCol="0">
            <a:spAutoFit/>
          </a:bodyPr>
          <a:lstStyle/>
          <a:p>
            <a:r>
              <a:rPr lang="en-US" sz="1200" b="1" dirty="0" smtClean="0">
                <a:solidFill>
                  <a:srgbClr val="E10A0A"/>
                </a:solidFill>
                <a:latin typeface="+mn-lt"/>
              </a:rPr>
              <a:t>Gallery 5.1 </a:t>
            </a:r>
            <a:r>
              <a:rPr lang="en-US" sz="1200" b="1" dirty="0" smtClean="0">
                <a:latin typeface="+mn-lt"/>
              </a:rPr>
              <a:t>Evaluating our Options</a:t>
            </a:r>
            <a:endParaRPr lang="en-US" sz="1200" i="1" dirty="0" smtClean="0">
              <a:latin typeface="+mn-lt"/>
            </a:endParaRPr>
          </a:p>
        </p:txBody>
      </p:sp>
      <p:sp>
        <p:nvSpPr>
          <p:cNvPr id="3" name="Title 2"/>
          <p:cNvSpPr>
            <a:spLocks noGrp="1"/>
          </p:cNvSpPr>
          <p:nvPr>
            <p:ph type="title"/>
          </p:nvPr>
        </p:nvSpPr>
        <p:spPr>
          <a:xfrm>
            <a:off x="254000" y="256032"/>
            <a:ext cx="8585200" cy="711200"/>
          </a:xfrm>
        </p:spPr>
        <p:txBody>
          <a:bodyPr/>
          <a:lstStyle/>
          <a:p>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Issuing Commands &amp; Evaluating Our Options</a:t>
            </a:r>
            <a:endParaRPr lang="en-US" dirty="0"/>
          </a:p>
        </p:txBody>
      </p:sp>
      <p:pic>
        <p:nvPicPr>
          <p:cNvPr id="13" name="Picture 12">
            <a:hlinkClick r:id="rId5" action="ppaction://hlinksldjump"/>
          </p:cNvPr>
          <p:cNvPicPr preferRelativeResize="0">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59400" y="5913966"/>
            <a:ext cx="698500" cy="465666"/>
          </a:xfrm>
          <a:prstGeom prst="rect">
            <a:avLst/>
          </a:prstGeom>
          <a:ln w="6350">
            <a:solidFill>
              <a:schemeClr val="tx1"/>
            </a:solidFill>
          </a:ln>
        </p:spPr>
      </p:pic>
      <p:pic>
        <p:nvPicPr>
          <p:cNvPr id="15" name="Picture 14">
            <a:hlinkClick r:id="rId7" action="ppaction://hlinksldjump"/>
          </p:cNvPr>
          <p:cNvPicPr preferRelativeResize="0">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210300" y="5913966"/>
            <a:ext cx="698500" cy="465666"/>
          </a:xfrm>
          <a:prstGeom prst="rect">
            <a:avLst/>
          </a:prstGeom>
          <a:ln w="6350">
            <a:solidFill>
              <a:schemeClr val="tx1"/>
            </a:solidFill>
          </a:ln>
        </p:spPr>
      </p:pic>
      <p:pic>
        <p:nvPicPr>
          <p:cNvPr id="16" name="Picture 15">
            <a:hlinkClick r:id="rId9" action="ppaction://hlinksldjump"/>
          </p:cNvPr>
          <p:cNvPicPr preferRelativeResize="0">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912100" y="5913966"/>
            <a:ext cx="698500" cy="465666"/>
          </a:xfrm>
          <a:prstGeom prst="rect">
            <a:avLst/>
          </a:prstGeom>
          <a:ln w="6350">
            <a:solidFill>
              <a:schemeClr val="tx1"/>
            </a:solidFill>
          </a:ln>
        </p:spPr>
      </p:pic>
      <p:pic>
        <p:nvPicPr>
          <p:cNvPr id="17" name="Picture 16">
            <a:hlinkClick r:id="rId11" action="ppaction://hlinksldjump"/>
          </p:cNvPr>
          <p:cNvPicPr preferRelativeResize="0">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061200" y="5913966"/>
            <a:ext cx="698500" cy="465666"/>
          </a:xfrm>
          <a:prstGeom prst="rect">
            <a:avLst/>
          </a:prstGeom>
          <a:ln w="38100">
            <a:solidFill>
              <a:srgbClr val="FF8C0E"/>
            </a:solidFill>
          </a:ln>
        </p:spPr>
      </p:pic>
      <p:pic>
        <p:nvPicPr>
          <p:cNvPr id="19" name="Picture 18">
            <a:hlinkClick r:id="rId13" action="ppaction://hlinksldjump"/>
          </p:cNvPr>
          <p:cNvPicPr preferRelativeResize="0">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509770" y="5917945"/>
            <a:ext cx="697230" cy="464820"/>
          </a:xfrm>
          <a:prstGeom prst="rect">
            <a:avLst/>
          </a:prstGeom>
          <a:ln w="6350">
            <a:solidFill>
              <a:schemeClr val="tx1"/>
            </a:solidFill>
          </a:ln>
        </p:spPr>
      </p:pic>
      <p:sp>
        <p:nvSpPr>
          <p:cNvPr id="20" name="Rectangle 5"/>
          <p:cNvSpPr>
            <a:spLocks/>
          </p:cNvSpPr>
          <p:nvPr/>
        </p:nvSpPr>
        <p:spPr bwMode="auto">
          <a:xfrm>
            <a:off x="304800" y="1143000"/>
            <a:ext cx="35814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smtClean="0">
                <a:solidFill>
                  <a:srgbClr val="AD9F85"/>
                </a:solidFill>
                <a:ea typeface="ＭＳ Ｐゴシック" charset="0"/>
                <a:cs typeface="Arial" charset="0"/>
              </a:rPr>
              <a:t>Our </a:t>
            </a:r>
            <a:r>
              <a:rPr lang="en-US" sz="1800" dirty="0">
                <a:solidFill>
                  <a:srgbClr val="AD9F85"/>
                </a:solidFill>
                <a:ea typeface="ＭＳ Ｐゴシック" charset="0"/>
                <a:cs typeface="Arial" charset="0"/>
              </a:rPr>
              <a:t>Options</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It</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important to remember that in most violent attacks, we have options—finding cover, putting barriers between us and the attacker, or choosing a less than lethal level of force.</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Remember that just because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ve drawn your firearm from the holster DOES NOT MEAN YOU NEED TO PRESS THE TRIGGER</a:t>
            </a:r>
            <a:r>
              <a:rPr lang="en-US" sz="1800" dirty="0" smtClean="0">
                <a:solidFill>
                  <a:schemeClr val="tx1"/>
                </a:solidFill>
                <a:ea typeface="ＭＳ Ｐゴシック" charset="0"/>
                <a:cs typeface="Arial" charset="0"/>
              </a:rPr>
              <a:t>!</a:t>
            </a: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To review what your options might be if an attack commences, tap or click on each of the thumbnail images to the right.</a:t>
            </a:r>
            <a:endParaRPr lang="en-US" sz="1800" dirty="0">
              <a:solidFill>
                <a:schemeClr val="tx1"/>
              </a:solidFill>
              <a:ea typeface="ＭＳ Ｐゴシック" charset="0"/>
              <a:cs typeface="Arial" charset="0"/>
            </a:endParaRPr>
          </a:p>
        </p:txBody>
      </p:sp>
    </p:spTree>
    <p:custDataLst>
      <p:tags r:id="rId1"/>
    </p:custDataLst>
    <p:extLst>
      <p:ext uri="{BB962C8B-B14F-4D97-AF65-F5344CB8AC3E}">
        <p14:creationId xmlns:p14="http://schemas.microsoft.com/office/powerpoint/2010/main" val="32416267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ounded Rectangle 9"/>
          <p:cNvSpPr/>
          <p:nvPr/>
        </p:nvSpPr>
        <p:spPr bwMode="auto">
          <a:xfrm>
            <a:off x="4267200" y="838200"/>
            <a:ext cx="4572000" cy="5715000"/>
          </a:xfrm>
          <a:prstGeom prst="roundRect">
            <a:avLst>
              <a:gd name="adj" fmla="val 953"/>
            </a:avLst>
          </a:prstGeom>
          <a:solidFill>
            <a:schemeClr val="bg1">
              <a:lumMod val="9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2087" y="1354016"/>
            <a:ext cx="4304712" cy="2869808"/>
          </a:xfrm>
          <a:prstGeom prst="rect">
            <a:avLst/>
          </a:prstGeom>
          <a:ln w="6350">
            <a:solidFill>
              <a:schemeClr val="tx1"/>
            </a:solidFill>
          </a:ln>
        </p:spPr>
      </p:pic>
      <p:sp>
        <p:nvSpPr>
          <p:cNvPr id="12" name="TextBox 11"/>
          <p:cNvSpPr txBox="1"/>
          <p:nvPr/>
        </p:nvSpPr>
        <p:spPr>
          <a:xfrm>
            <a:off x="4267200" y="4482405"/>
            <a:ext cx="4419600" cy="461665"/>
          </a:xfrm>
          <a:prstGeom prst="rect">
            <a:avLst/>
          </a:prstGeom>
          <a:noFill/>
        </p:spPr>
        <p:txBody>
          <a:bodyPr wrap="square" rtlCol="0">
            <a:spAutoFit/>
          </a:bodyPr>
          <a:lstStyle/>
          <a:p>
            <a:r>
              <a:rPr lang="en-US" sz="1200" b="1" i="1" dirty="0"/>
              <a:t>Using Our Firearm.  </a:t>
            </a:r>
            <a:r>
              <a:rPr lang="en-US" sz="1200" i="1" dirty="0"/>
              <a:t>When we have no other choice, we need to be prepared to stop the threat with any force necessary. </a:t>
            </a:r>
            <a:endParaRPr lang="en-US" sz="1100" i="1" dirty="0"/>
          </a:p>
        </p:txBody>
      </p:sp>
      <p:sp>
        <p:nvSpPr>
          <p:cNvPr id="18" name="TextBox 17"/>
          <p:cNvSpPr txBox="1"/>
          <p:nvPr/>
        </p:nvSpPr>
        <p:spPr>
          <a:xfrm>
            <a:off x="4267200" y="866001"/>
            <a:ext cx="4297680" cy="276999"/>
          </a:xfrm>
          <a:prstGeom prst="rect">
            <a:avLst/>
          </a:prstGeom>
          <a:noFill/>
        </p:spPr>
        <p:txBody>
          <a:bodyPr wrap="square" rtlCol="0">
            <a:spAutoFit/>
          </a:bodyPr>
          <a:lstStyle/>
          <a:p>
            <a:r>
              <a:rPr lang="en-US" sz="1200" b="1" dirty="0" smtClean="0">
                <a:solidFill>
                  <a:srgbClr val="E10A0A"/>
                </a:solidFill>
                <a:latin typeface="+mn-lt"/>
              </a:rPr>
              <a:t>Gallery 5.1 </a:t>
            </a:r>
            <a:r>
              <a:rPr lang="en-US" sz="1200" b="1" dirty="0" smtClean="0">
                <a:latin typeface="+mn-lt"/>
              </a:rPr>
              <a:t>Evaluating our Options</a:t>
            </a:r>
            <a:endParaRPr lang="en-US" sz="1200" i="1" dirty="0" smtClean="0">
              <a:latin typeface="+mn-lt"/>
            </a:endParaRPr>
          </a:p>
        </p:txBody>
      </p:sp>
      <p:sp>
        <p:nvSpPr>
          <p:cNvPr id="3" name="Title 2"/>
          <p:cNvSpPr>
            <a:spLocks noGrp="1"/>
          </p:cNvSpPr>
          <p:nvPr>
            <p:ph type="title"/>
          </p:nvPr>
        </p:nvSpPr>
        <p:spPr/>
        <p:txBody>
          <a:bodyPr/>
          <a:lstStyle/>
          <a:p>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Issuing Commands &amp; Evaluating Our Options</a:t>
            </a:r>
            <a:endParaRPr lang="en-US" dirty="0"/>
          </a:p>
        </p:txBody>
      </p:sp>
      <p:pic>
        <p:nvPicPr>
          <p:cNvPr id="13" name="Picture 12">
            <a:hlinkClick r:id="rId5" action="ppaction://hlinksldjump"/>
          </p:cNvPr>
          <p:cNvPicPr preferRelativeResize="0">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59400" y="5913966"/>
            <a:ext cx="698500" cy="465666"/>
          </a:xfrm>
          <a:prstGeom prst="rect">
            <a:avLst/>
          </a:prstGeom>
          <a:ln w="6350">
            <a:solidFill>
              <a:schemeClr val="tx1"/>
            </a:solidFill>
          </a:ln>
        </p:spPr>
      </p:pic>
      <p:pic>
        <p:nvPicPr>
          <p:cNvPr id="15" name="Picture 14">
            <a:hlinkClick r:id="rId7" action="ppaction://hlinksldjump"/>
          </p:cNvPr>
          <p:cNvPicPr preferRelativeResize="0">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210300" y="5913966"/>
            <a:ext cx="698500" cy="465666"/>
          </a:xfrm>
          <a:prstGeom prst="rect">
            <a:avLst/>
          </a:prstGeom>
          <a:ln w="6350">
            <a:solidFill>
              <a:schemeClr val="tx1"/>
            </a:solidFill>
          </a:ln>
        </p:spPr>
      </p:pic>
      <p:pic>
        <p:nvPicPr>
          <p:cNvPr id="16" name="Picture 15">
            <a:hlinkClick r:id="rId9" action="ppaction://hlinksldjump"/>
          </p:cNvPr>
          <p:cNvPicPr preferRelativeResize="0">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912100" y="5913966"/>
            <a:ext cx="698500" cy="465666"/>
          </a:xfrm>
          <a:prstGeom prst="rect">
            <a:avLst/>
          </a:prstGeom>
          <a:ln w="38100">
            <a:solidFill>
              <a:srgbClr val="FF8C0E"/>
            </a:solidFill>
          </a:ln>
        </p:spPr>
      </p:pic>
      <p:pic>
        <p:nvPicPr>
          <p:cNvPr id="17" name="Picture 16">
            <a:hlinkClick r:id="rId11" action="ppaction://hlinksldjump"/>
          </p:cNvPr>
          <p:cNvPicPr preferRelativeResize="0">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061200" y="5913966"/>
            <a:ext cx="698500" cy="465666"/>
          </a:xfrm>
          <a:prstGeom prst="rect">
            <a:avLst/>
          </a:prstGeom>
          <a:ln w="6350">
            <a:solidFill>
              <a:schemeClr val="tx1"/>
            </a:solidFill>
          </a:ln>
        </p:spPr>
      </p:pic>
      <p:pic>
        <p:nvPicPr>
          <p:cNvPr id="19" name="Picture 18">
            <a:hlinkClick r:id="rId13" action="ppaction://hlinksldjump"/>
          </p:cNvPr>
          <p:cNvPicPr preferRelativeResize="0">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4509770" y="5917945"/>
            <a:ext cx="697230" cy="464820"/>
          </a:xfrm>
          <a:prstGeom prst="rect">
            <a:avLst/>
          </a:prstGeom>
          <a:ln w="6350">
            <a:solidFill>
              <a:schemeClr val="tx1"/>
            </a:solidFill>
          </a:ln>
        </p:spPr>
      </p:pic>
      <p:sp>
        <p:nvSpPr>
          <p:cNvPr id="20" name="Rectangle 5"/>
          <p:cNvSpPr>
            <a:spLocks/>
          </p:cNvSpPr>
          <p:nvPr/>
        </p:nvSpPr>
        <p:spPr bwMode="auto">
          <a:xfrm>
            <a:off x="304800" y="1143000"/>
            <a:ext cx="35814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smtClean="0">
                <a:solidFill>
                  <a:srgbClr val="AD9F85"/>
                </a:solidFill>
                <a:ea typeface="ＭＳ Ｐゴシック" charset="0"/>
                <a:cs typeface="Arial" charset="0"/>
              </a:rPr>
              <a:t>Our </a:t>
            </a:r>
            <a:r>
              <a:rPr lang="en-US" sz="1800" dirty="0">
                <a:solidFill>
                  <a:srgbClr val="AD9F85"/>
                </a:solidFill>
                <a:ea typeface="ＭＳ Ｐゴシック" charset="0"/>
                <a:cs typeface="Arial" charset="0"/>
              </a:rPr>
              <a:t>Options</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It</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important to remember that in most violent attacks, we have options—finding cover, putting barriers between us and the attacker, or choosing a less than lethal level of force.</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Remember that just because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ve drawn your firearm from the holster DOES NOT MEAN YOU NEED TO PRESS THE TRIGGER</a:t>
            </a:r>
            <a:r>
              <a:rPr lang="en-US" sz="1800" dirty="0" smtClean="0">
                <a:solidFill>
                  <a:schemeClr val="tx1"/>
                </a:solidFill>
                <a:ea typeface="ＭＳ Ｐゴシック" charset="0"/>
                <a:cs typeface="Arial" charset="0"/>
              </a:rPr>
              <a:t>!</a:t>
            </a: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To review what your options might be if an attack commences, tap or click on each of the thumbnail images to the right.</a:t>
            </a:r>
            <a:endParaRPr lang="en-US" sz="1800" dirty="0">
              <a:solidFill>
                <a:schemeClr val="tx1"/>
              </a:solidFill>
              <a:ea typeface="ＭＳ Ｐゴシック" charset="0"/>
              <a:cs typeface="Arial" charset="0"/>
            </a:endParaRPr>
          </a:p>
        </p:txBody>
      </p:sp>
    </p:spTree>
    <p:custDataLst>
      <p:tags r:id="rId1"/>
    </p:custDataLst>
    <p:extLst>
      <p:ext uri="{BB962C8B-B14F-4D97-AF65-F5344CB8AC3E}">
        <p14:creationId xmlns:p14="http://schemas.microsoft.com/office/powerpoint/2010/main" val="93186738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3" name="Picture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7125" y="823913"/>
            <a:ext cx="4533900" cy="604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round/>
                <a:headEnd/>
                <a:tailEnd/>
              </a14:hiddenLine>
            </a:ext>
          </a:extLst>
        </p:spPr>
      </p:pic>
      <p:sp>
        <p:nvSpPr>
          <p:cNvPr id="155654" name="AutoShape 5"/>
          <p:cNvSpPr>
            <a:spLocks/>
          </p:cNvSpPr>
          <p:nvPr/>
        </p:nvSpPr>
        <p:spPr bwMode="auto">
          <a:xfrm>
            <a:off x="3733800" y="2667000"/>
            <a:ext cx="1828800" cy="1905000"/>
          </a:xfrm>
          <a:prstGeom prst="triangle">
            <a:avLst>
              <a:gd name="adj" fmla="val 50000"/>
            </a:avLst>
          </a:prstGeom>
          <a:noFill/>
          <a:ln w="38100">
            <a:solidFill>
              <a:srgbClr val="E9D700"/>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55655" name="Oval 6"/>
          <p:cNvSpPr>
            <a:spLocks/>
          </p:cNvSpPr>
          <p:nvPr/>
        </p:nvSpPr>
        <p:spPr bwMode="auto">
          <a:xfrm>
            <a:off x="4373563" y="1524000"/>
            <a:ext cx="533400" cy="533400"/>
          </a:xfrm>
          <a:prstGeom prst="ellipse">
            <a:avLst/>
          </a:prstGeom>
          <a:noFill/>
          <a:ln w="38100">
            <a:solidFill>
              <a:srgbClr val="E9D700"/>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55656" name="Oval 7"/>
          <p:cNvSpPr>
            <a:spLocks/>
          </p:cNvSpPr>
          <p:nvPr/>
        </p:nvSpPr>
        <p:spPr bwMode="auto">
          <a:xfrm>
            <a:off x="4525963" y="1676400"/>
            <a:ext cx="228600" cy="228600"/>
          </a:xfrm>
          <a:prstGeom prst="ellipse">
            <a:avLst/>
          </a:prstGeom>
          <a:solidFill>
            <a:srgbClr val="DDCC68"/>
          </a:solidFill>
          <a:ln w="38100">
            <a:solidFill>
              <a:srgbClr val="E9D700"/>
            </a:solidFill>
            <a:round/>
            <a:headEnd/>
            <a:tailEnd/>
          </a:ln>
        </p:spPr>
        <p:txBody>
          <a:bodyPr lIns="0" tIns="0" rIns="0" bIns="0"/>
          <a:lstStyle/>
          <a:p>
            <a:endParaRPr lang="en-US"/>
          </a:p>
        </p:txBody>
      </p:sp>
      <p:sp>
        <p:nvSpPr>
          <p:cNvPr id="2" name="Rectangle 9"/>
          <p:cNvSpPr>
            <a:spLocks/>
          </p:cNvSpPr>
          <p:nvPr/>
        </p:nvSpPr>
        <p:spPr bwMode="auto">
          <a:xfrm>
            <a:off x="266699" y="977900"/>
            <a:ext cx="3040063" cy="4279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rgbClr val="AD9F85"/>
                </a:solidFill>
                <a:ea typeface="ＭＳ Ｐゴシック" charset="0"/>
                <a:cs typeface="Arial" charset="0"/>
              </a:rPr>
              <a:t>Where Do We Shoot?</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If we</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re left with no other choice but to use our firearm, our goal should be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defensive accuracy.</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Defensive accuracy is any round that </a:t>
            </a:r>
            <a:r>
              <a:rPr lang="en-US" sz="1800" b="1" dirty="0">
                <a:solidFill>
                  <a:schemeClr val="tx1"/>
                </a:solidFill>
                <a:latin typeface="+mn-lt"/>
                <a:ea typeface="ＭＳ Ｐゴシック" charset="0"/>
                <a:cs typeface="Arial Italic" charset="0"/>
                <a:sym typeface="Arial Italic" charset="0"/>
              </a:rPr>
              <a:t>significantly affects the attacker’s ability to </a:t>
            </a:r>
            <a:r>
              <a:rPr lang="en-US" sz="1800" b="1" dirty="0">
                <a:solidFill>
                  <a:schemeClr val="tx1"/>
                </a:solidFill>
                <a:latin typeface="+mn-lt"/>
                <a:ea typeface="ＭＳ Ｐゴシック" charset="0"/>
                <a:cs typeface="Arial" charset="0"/>
              </a:rPr>
              <a:t>continue his attack</a:t>
            </a:r>
            <a:r>
              <a:rPr lang="en-US" sz="1800" dirty="0" smtClean="0">
                <a:solidFill>
                  <a:schemeClr val="tx1"/>
                </a:solidFill>
                <a:ea typeface="ＭＳ Ｐゴシック" charset="0"/>
                <a:cs typeface="Arial" charset="0"/>
              </a:rPr>
              <a:t>.</a:t>
            </a:r>
            <a:endParaRPr lang="en-US" sz="1800" dirty="0">
              <a:solidFill>
                <a:schemeClr val="tx1"/>
              </a:solidFill>
              <a:ea typeface="ＭＳ Ｐゴシック" charset="0"/>
              <a:cs typeface="Arial" charset="0"/>
            </a:endParaRPr>
          </a:p>
        </p:txBody>
      </p:sp>
      <p:sp>
        <p:nvSpPr>
          <p:cNvPr id="155659" name="Rectangle 10"/>
          <p:cNvSpPr>
            <a:spLocks/>
          </p:cNvSpPr>
          <p:nvPr/>
        </p:nvSpPr>
        <p:spPr bwMode="auto">
          <a:xfrm>
            <a:off x="6299200" y="2682875"/>
            <a:ext cx="2171700" cy="335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200" b="1" dirty="0">
                <a:solidFill>
                  <a:schemeClr val="tx1"/>
                </a:solidFill>
                <a:latin typeface="+mn-lt"/>
                <a:ea typeface="ＭＳ Ｐゴシック" charset="0"/>
                <a:cs typeface="ＭＳ Ｐゴシック" charset="0"/>
                <a:sym typeface="Arial Narrow Bold" charset="0"/>
              </a:rPr>
              <a:t>Cardiovascular Triangle</a:t>
            </a:r>
          </a:p>
          <a:p>
            <a:pPr marL="39688"/>
            <a:r>
              <a:rPr lang="en-US" sz="1200" i="1" dirty="0">
                <a:solidFill>
                  <a:schemeClr val="tx1"/>
                </a:solidFill>
                <a:latin typeface="+mn-lt"/>
                <a:ea typeface="ＭＳ Ｐゴシック" charset="0"/>
                <a:cs typeface="ＭＳ Ｐゴシック" charset="0"/>
                <a:sym typeface="Arial Narrow" charset="0"/>
              </a:rPr>
              <a:t>When no option remains other than the use of deadly force, police are taught to shoot at the attacker’</a:t>
            </a:r>
            <a:r>
              <a:rPr lang="en-US" altLang="ja-JP" sz="1200" i="1" dirty="0">
                <a:solidFill>
                  <a:schemeClr val="tx1"/>
                </a:solidFill>
                <a:latin typeface="+mn-lt"/>
                <a:cs typeface="Arial Narrow" charset="0"/>
                <a:sym typeface="Arial Narrow" charset="0"/>
              </a:rPr>
              <a:t>s </a:t>
            </a:r>
            <a:r>
              <a:rPr lang="ja-JP" altLang="en-US" sz="1200" i="1" dirty="0">
                <a:solidFill>
                  <a:schemeClr val="tx1"/>
                </a:solidFill>
                <a:latin typeface="+mn-lt"/>
                <a:ea typeface="ＭＳ Ｐゴシック" charset="0"/>
                <a:cs typeface="ＭＳ Ｐゴシック" charset="0"/>
                <a:sym typeface="Arial Narrow" charset="0"/>
              </a:rPr>
              <a:t>“</a:t>
            </a:r>
            <a:r>
              <a:rPr lang="en-US" altLang="ja-JP" sz="1200" i="1" dirty="0">
                <a:solidFill>
                  <a:schemeClr val="tx1"/>
                </a:solidFill>
                <a:latin typeface="+mn-lt"/>
                <a:cs typeface="Arial Narrow" charset="0"/>
                <a:sym typeface="Arial Narrow" charset="0"/>
              </a:rPr>
              <a:t>cardiovascular triangle</a:t>
            </a:r>
            <a:r>
              <a:rPr lang="ja-JP" altLang="en-US" sz="1200" i="1" dirty="0">
                <a:solidFill>
                  <a:schemeClr val="tx1"/>
                </a:solidFill>
                <a:latin typeface="+mn-lt"/>
                <a:ea typeface="ＭＳ Ｐゴシック" charset="0"/>
                <a:cs typeface="ＭＳ Ｐゴシック" charset="0"/>
                <a:sym typeface="Arial Narrow" charset="0"/>
              </a:rPr>
              <a:t>”</a:t>
            </a:r>
            <a:r>
              <a:rPr lang="en-US" altLang="ja-JP" sz="1200" i="1" dirty="0">
                <a:solidFill>
                  <a:schemeClr val="tx1"/>
                </a:solidFill>
                <a:latin typeface="+mn-lt"/>
                <a:cs typeface="Arial Narrow" charset="0"/>
                <a:sym typeface="Arial Narrow" charset="0"/>
              </a:rPr>
              <a:t> which is the part of the body which contains a number of vital organs as well as the spinal column. In addition to having a higher likelihood of stopping an attacker as quickly as possible, shots fired to this area are also much less likely to </a:t>
            </a:r>
            <a:r>
              <a:rPr lang="en-US" altLang="ja-JP" sz="1200" i="1" dirty="0" err="1">
                <a:solidFill>
                  <a:schemeClr val="tx1"/>
                </a:solidFill>
                <a:latin typeface="+mn-lt"/>
                <a:cs typeface="Arial Narrow" charset="0"/>
                <a:sym typeface="Arial Narrow" charset="0"/>
              </a:rPr>
              <a:t>overpenetrate</a:t>
            </a:r>
            <a:r>
              <a:rPr lang="en-US" altLang="ja-JP" sz="1200" i="1" dirty="0">
                <a:solidFill>
                  <a:schemeClr val="tx1"/>
                </a:solidFill>
                <a:latin typeface="+mn-lt"/>
                <a:cs typeface="Arial Narrow" charset="0"/>
                <a:sym typeface="Arial Narrow" charset="0"/>
              </a:rPr>
              <a:t> and injure innocent bystanders.</a:t>
            </a:r>
            <a:endParaRPr lang="en-US" sz="1200" i="1" dirty="0">
              <a:solidFill>
                <a:schemeClr val="tx1"/>
              </a:solidFill>
              <a:latin typeface="+mn-lt"/>
              <a:cs typeface="Arial Narrow" charset="0"/>
              <a:sym typeface="Arial Narrow" charset="0"/>
            </a:endParaRPr>
          </a:p>
        </p:txBody>
      </p:sp>
      <p:sp>
        <p:nvSpPr>
          <p:cNvPr id="155660" name="Rectangle 11"/>
          <p:cNvSpPr>
            <a:spLocks/>
          </p:cNvSpPr>
          <p:nvPr/>
        </p:nvSpPr>
        <p:spPr bwMode="auto">
          <a:xfrm>
            <a:off x="5334000" y="990600"/>
            <a:ext cx="33274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200" b="1" dirty="0">
                <a:solidFill>
                  <a:schemeClr val="tx1"/>
                </a:solidFill>
                <a:latin typeface="+mn-lt"/>
                <a:ea typeface="ＭＳ Ｐゴシック" charset="0"/>
                <a:cs typeface="ＭＳ Ｐゴシック" charset="0"/>
                <a:sym typeface="Arial Narrow Bold" charset="0"/>
              </a:rPr>
              <a:t>Headshots</a:t>
            </a:r>
          </a:p>
          <a:p>
            <a:pPr marL="39688"/>
            <a:r>
              <a:rPr lang="en-US" sz="1200" i="1" dirty="0">
                <a:solidFill>
                  <a:schemeClr val="tx1"/>
                </a:solidFill>
                <a:latin typeface="+mn-lt"/>
                <a:ea typeface="ＭＳ Ｐゴシック" charset="0"/>
                <a:cs typeface="ＭＳ Ｐゴシック" charset="0"/>
                <a:sym typeface="Arial Narrow" charset="0"/>
              </a:rPr>
              <a:t>Shooting at an attacker’</a:t>
            </a:r>
            <a:r>
              <a:rPr lang="en-US" altLang="ja-JP" sz="1200" i="1" dirty="0">
                <a:solidFill>
                  <a:schemeClr val="tx1"/>
                </a:solidFill>
                <a:latin typeface="+mn-lt"/>
                <a:cs typeface="Arial Narrow" charset="0"/>
                <a:sym typeface="Arial Narrow" charset="0"/>
              </a:rPr>
              <a:t>s head presents a number of problems, including the likelihood that a bullet might miss this relatively small (and moving) target. The skull is also extremely hard compared to the protection of the vital organs contained within the </a:t>
            </a:r>
            <a:r>
              <a:rPr lang="ja-JP" altLang="en-US" sz="1200" i="1" dirty="0">
                <a:solidFill>
                  <a:schemeClr val="tx1"/>
                </a:solidFill>
                <a:latin typeface="+mn-lt"/>
                <a:ea typeface="ＭＳ Ｐゴシック" charset="0"/>
                <a:cs typeface="ＭＳ Ｐゴシック" charset="0"/>
                <a:sym typeface="Arial Narrow" charset="0"/>
              </a:rPr>
              <a:t>“</a:t>
            </a:r>
            <a:r>
              <a:rPr lang="en-US" altLang="ja-JP" sz="1200" i="1" dirty="0">
                <a:solidFill>
                  <a:schemeClr val="tx1"/>
                </a:solidFill>
                <a:latin typeface="+mn-lt"/>
                <a:cs typeface="Arial Narrow" charset="0"/>
                <a:sym typeface="Arial Narrow" charset="0"/>
              </a:rPr>
              <a:t>cardiovascular triangle.</a:t>
            </a:r>
            <a:r>
              <a:rPr lang="ja-JP" altLang="en-US" sz="1200" i="1" dirty="0">
                <a:solidFill>
                  <a:schemeClr val="tx1"/>
                </a:solidFill>
                <a:latin typeface="+mn-lt"/>
                <a:ea typeface="ＭＳ Ｐゴシック" charset="0"/>
                <a:cs typeface="ＭＳ Ｐゴシック" charset="0"/>
                <a:sym typeface="Arial Narrow" charset="0"/>
              </a:rPr>
              <a:t>”</a:t>
            </a:r>
            <a:endParaRPr lang="en-US" sz="1200" i="1" dirty="0">
              <a:solidFill>
                <a:schemeClr val="tx1"/>
              </a:solidFill>
              <a:latin typeface="+mn-lt"/>
              <a:ea typeface="ＭＳ Ｐゴシック" charset="0"/>
              <a:cs typeface="ＭＳ Ｐゴシック" charset="0"/>
              <a:sym typeface="Arial Narrow" charset="0"/>
            </a:endParaRP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When We’re Left With No Other Choice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Understanding Fight or Flight</a:t>
            </a:r>
            <a:endParaRPr lang="en-US" dirty="0"/>
          </a:p>
        </p:txBody>
      </p:sp>
      <p:pic>
        <p:nvPicPr>
          <p:cNvPr id="5" name="Picture 4">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0063" y="1557214"/>
            <a:ext cx="3809089" cy="2861585"/>
          </a:xfrm>
          <a:prstGeom prst="rect">
            <a:avLst/>
          </a:prstGeom>
        </p:spPr>
      </p:pic>
      <p:sp>
        <p:nvSpPr>
          <p:cNvPr id="6" name="TextBox 5"/>
          <p:cNvSpPr txBox="1"/>
          <p:nvPr/>
        </p:nvSpPr>
        <p:spPr>
          <a:xfrm>
            <a:off x="4648200" y="4472226"/>
            <a:ext cx="4114800" cy="1231106"/>
          </a:xfrm>
          <a:prstGeom prst="rect">
            <a:avLst/>
          </a:prstGeom>
          <a:noFill/>
        </p:spPr>
        <p:txBody>
          <a:bodyPr wrap="square" rtlCol="0">
            <a:spAutoFit/>
          </a:bodyPr>
          <a:lstStyle/>
          <a:p>
            <a:r>
              <a:rPr lang="en-US" sz="1600" b="1" dirty="0" smtClean="0">
                <a:solidFill>
                  <a:srgbClr val="E10A0A"/>
                </a:solidFill>
                <a:latin typeface="+mn-lt"/>
              </a:rPr>
              <a:t>Interactive 5.1 </a:t>
            </a:r>
            <a:r>
              <a:rPr lang="en-US" sz="1600" b="1" dirty="0" smtClean="0">
                <a:latin typeface="+mn-lt"/>
              </a:rPr>
              <a:t>The Brain’s Long and Short Route</a:t>
            </a:r>
          </a:p>
          <a:p>
            <a:r>
              <a:rPr lang="en-US" sz="1400" i="1" dirty="0">
                <a:latin typeface="+mn-lt"/>
              </a:rPr>
              <a:t>Using the interactive widget above, trace the electrical signals through the brain, as we react to everyday events versus life threatening events.</a:t>
            </a:r>
            <a:endParaRPr lang="en-US" sz="1400" dirty="0">
              <a:latin typeface="+mn-lt"/>
            </a:endParaRPr>
          </a:p>
        </p:txBody>
      </p:sp>
      <p:sp>
        <p:nvSpPr>
          <p:cNvPr id="7" name="Rectangle 8"/>
          <p:cNvSpPr>
            <a:spLocks/>
          </p:cNvSpPr>
          <p:nvPr/>
        </p:nvSpPr>
        <p:spPr bwMode="auto">
          <a:xfrm>
            <a:off x="355600" y="1295400"/>
            <a:ext cx="4140200" cy="5181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buClr>
                <a:srgbClr val="000000"/>
              </a:buClr>
              <a:buSzPct val="100000"/>
            </a:pPr>
            <a:r>
              <a:rPr lang="en-US" sz="1800" dirty="0" smtClean="0">
                <a:solidFill>
                  <a:schemeClr val="tx1"/>
                </a:solidFill>
                <a:latin typeface="+mn-lt"/>
                <a:ea typeface="ＭＳ Ｐゴシック" charset="0"/>
                <a:cs typeface="ＭＳ Ｐゴシック" charset="0"/>
              </a:rPr>
              <a:t>These </a:t>
            </a:r>
            <a:r>
              <a:rPr lang="en-US" sz="1800" dirty="0">
                <a:solidFill>
                  <a:schemeClr val="tx1"/>
                </a:solidFill>
                <a:latin typeface="+mn-lt"/>
                <a:ea typeface="ＭＳ Ｐゴシック" charset="0"/>
                <a:cs typeface="ＭＳ Ｐゴシック" charset="0"/>
              </a:rPr>
              <a:t>and other physical and psychological effects have long been attributed to adrenaline or other natural chemicals that flood our bodies during extreme stress, but the “fight or flight” mechanisms that are part of our systems go well beyond a simple chemical dump by our adrenal glands.  As explained in the interactive widget to the </a:t>
            </a:r>
            <a:r>
              <a:rPr lang="en-US" sz="1800" dirty="0" smtClean="0">
                <a:solidFill>
                  <a:schemeClr val="tx1"/>
                </a:solidFill>
                <a:latin typeface="+mn-lt"/>
                <a:ea typeface="ＭＳ Ｐゴシック" charset="0"/>
                <a:cs typeface="ＭＳ Ｐゴシック" charset="0"/>
              </a:rPr>
              <a:t>right, these automated responses exist </a:t>
            </a:r>
            <a:r>
              <a:rPr lang="en-US" sz="1800" dirty="0">
                <a:solidFill>
                  <a:schemeClr val="tx1"/>
                </a:solidFill>
                <a:latin typeface="+mn-lt"/>
                <a:ea typeface="ＭＳ Ｐゴシック" charset="0"/>
                <a:cs typeface="ＭＳ Ｐゴシック" charset="0"/>
              </a:rPr>
              <a:t>as a true survival mechanism that is hardwired into our brains and nervous systems, as surely as an electronic fuse will trip when a short occurs. </a:t>
            </a:r>
            <a:endParaRPr lang="en-US" sz="1800" dirty="0">
              <a:solidFill>
                <a:schemeClr val="tx1"/>
              </a:solidFill>
              <a:latin typeface="+mn-lt"/>
              <a:cs typeface="Arial" charset="0"/>
            </a:endParaRPr>
          </a:p>
        </p:txBody>
      </p:sp>
    </p:spTree>
    <p:custDataLst>
      <p:tags r:id="rId1"/>
    </p:custDataLst>
    <p:extLst>
      <p:ext uri="{BB962C8B-B14F-4D97-AF65-F5344CB8AC3E}">
        <p14:creationId xmlns:p14="http://schemas.microsoft.com/office/powerpoint/2010/main" val="22099800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3" name="Picture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7125" y="823913"/>
            <a:ext cx="4533900" cy="604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round/>
                <a:headEnd/>
                <a:tailEnd/>
              </a14:hiddenLine>
            </a:ext>
          </a:extLst>
        </p:spPr>
      </p:pic>
      <p:sp>
        <p:nvSpPr>
          <p:cNvPr id="155654" name="AutoShape 5"/>
          <p:cNvSpPr>
            <a:spLocks/>
          </p:cNvSpPr>
          <p:nvPr/>
        </p:nvSpPr>
        <p:spPr bwMode="auto">
          <a:xfrm>
            <a:off x="3733800" y="2667000"/>
            <a:ext cx="1828800" cy="1905000"/>
          </a:xfrm>
          <a:prstGeom prst="triangle">
            <a:avLst>
              <a:gd name="adj" fmla="val 50000"/>
            </a:avLst>
          </a:prstGeom>
          <a:noFill/>
          <a:ln w="38100">
            <a:solidFill>
              <a:srgbClr val="E9D700"/>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55655" name="Oval 6"/>
          <p:cNvSpPr>
            <a:spLocks/>
          </p:cNvSpPr>
          <p:nvPr/>
        </p:nvSpPr>
        <p:spPr bwMode="auto">
          <a:xfrm>
            <a:off x="4373563" y="1524000"/>
            <a:ext cx="533400" cy="533400"/>
          </a:xfrm>
          <a:prstGeom prst="ellipse">
            <a:avLst/>
          </a:prstGeom>
          <a:noFill/>
          <a:ln w="38100">
            <a:solidFill>
              <a:srgbClr val="E9D700"/>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55656" name="Oval 7"/>
          <p:cNvSpPr>
            <a:spLocks/>
          </p:cNvSpPr>
          <p:nvPr/>
        </p:nvSpPr>
        <p:spPr bwMode="auto">
          <a:xfrm>
            <a:off x="4525963" y="1676400"/>
            <a:ext cx="228600" cy="228600"/>
          </a:xfrm>
          <a:prstGeom prst="ellipse">
            <a:avLst/>
          </a:prstGeom>
          <a:solidFill>
            <a:srgbClr val="DDCC68"/>
          </a:solidFill>
          <a:ln w="38100">
            <a:solidFill>
              <a:srgbClr val="E9D700"/>
            </a:solidFill>
            <a:round/>
            <a:headEnd/>
            <a:tailEnd/>
          </a:ln>
        </p:spPr>
        <p:txBody>
          <a:bodyPr lIns="0" tIns="0" rIns="0" bIns="0"/>
          <a:lstStyle/>
          <a:p>
            <a:endParaRPr lang="en-US"/>
          </a:p>
        </p:txBody>
      </p:sp>
      <p:sp>
        <p:nvSpPr>
          <p:cNvPr id="2" name="Rectangle 9"/>
          <p:cNvSpPr>
            <a:spLocks/>
          </p:cNvSpPr>
          <p:nvPr/>
        </p:nvSpPr>
        <p:spPr bwMode="auto">
          <a:xfrm>
            <a:off x="266699" y="977900"/>
            <a:ext cx="3040063" cy="4279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rgbClr val="AD9F85"/>
                </a:solidFill>
                <a:ea typeface="ＭＳ Ｐゴシック" charset="0"/>
                <a:cs typeface="Arial" charset="0"/>
              </a:rPr>
              <a:t>Where Do We Shoot?</a:t>
            </a: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The </a:t>
            </a:r>
            <a:r>
              <a:rPr lang="en-US" sz="1800" dirty="0">
                <a:solidFill>
                  <a:schemeClr val="tx1"/>
                </a:solidFill>
                <a:ea typeface="ＭＳ Ｐゴシック" charset="0"/>
                <a:cs typeface="Arial" charset="0"/>
              </a:rPr>
              <a:t>best way to significantly affect an attacker</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ability to continue an attack, is to aim for the attacker</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cardiovascular triangle.</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When the cardiovascular triangle isn</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t visible, police are taught to shoot at the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center of exposed mass,</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 which is the center of the largest part of the attacker</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body that</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visible.</a:t>
            </a:r>
          </a:p>
        </p:txBody>
      </p:sp>
      <p:sp>
        <p:nvSpPr>
          <p:cNvPr id="155659" name="Rectangle 10"/>
          <p:cNvSpPr>
            <a:spLocks/>
          </p:cNvSpPr>
          <p:nvPr/>
        </p:nvSpPr>
        <p:spPr bwMode="auto">
          <a:xfrm>
            <a:off x="6299200" y="2682875"/>
            <a:ext cx="2171700" cy="335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200" b="1" dirty="0">
                <a:solidFill>
                  <a:schemeClr val="tx1"/>
                </a:solidFill>
                <a:latin typeface="+mn-lt"/>
                <a:ea typeface="ＭＳ Ｐゴシック" charset="0"/>
                <a:cs typeface="ＭＳ Ｐゴシック" charset="0"/>
                <a:sym typeface="Arial Narrow Bold" charset="0"/>
              </a:rPr>
              <a:t>Cardiovascular Triangle</a:t>
            </a:r>
          </a:p>
          <a:p>
            <a:pPr marL="39688"/>
            <a:r>
              <a:rPr lang="en-US" sz="1200" i="1" dirty="0">
                <a:solidFill>
                  <a:schemeClr val="tx1"/>
                </a:solidFill>
                <a:latin typeface="+mn-lt"/>
                <a:ea typeface="ＭＳ Ｐゴシック" charset="0"/>
                <a:cs typeface="ＭＳ Ｐゴシック" charset="0"/>
                <a:sym typeface="Arial Narrow" charset="0"/>
              </a:rPr>
              <a:t>When no option remains other than the use of deadly force, police are taught to shoot at the attacker’</a:t>
            </a:r>
            <a:r>
              <a:rPr lang="en-US" altLang="ja-JP" sz="1200" i="1" dirty="0">
                <a:solidFill>
                  <a:schemeClr val="tx1"/>
                </a:solidFill>
                <a:latin typeface="+mn-lt"/>
                <a:cs typeface="Arial Narrow" charset="0"/>
                <a:sym typeface="Arial Narrow" charset="0"/>
              </a:rPr>
              <a:t>s </a:t>
            </a:r>
            <a:r>
              <a:rPr lang="ja-JP" altLang="en-US" sz="1200" i="1" dirty="0">
                <a:solidFill>
                  <a:schemeClr val="tx1"/>
                </a:solidFill>
                <a:latin typeface="+mn-lt"/>
                <a:ea typeface="ＭＳ Ｐゴシック" charset="0"/>
                <a:cs typeface="ＭＳ Ｐゴシック" charset="0"/>
                <a:sym typeface="Arial Narrow" charset="0"/>
              </a:rPr>
              <a:t>“</a:t>
            </a:r>
            <a:r>
              <a:rPr lang="en-US" altLang="ja-JP" sz="1200" i="1" dirty="0">
                <a:solidFill>
                  <a:schemeClr val="tx1"/>
                </a:solidFill>
                <a:latin typeface="+mn-lt"/>
                <a:cs typeface="Arial Narrow" charset="0"/>
                <a:sym typeface="Arial Narrow" charset="0"/>
              </a:rPr>
              <a:t>cardiovascular triangle</a:t>
            </a:r>
            <a:r>
              <a:rPr lang="ja-JP" altLang="en-US" sz="1200" i="1" dirty="0">
                <a:solidFill>
                  <a:schemeClr val="tx1"/>
                </a:solidFill>
                <a:latin typeface="+mn-lt"/>
                <a:ea typeface="ＭＳ Ｐゴシック" charset="0"/>
                <a:cs typeface="ＭＳ Ｐゴシック" charset="0"/>
                <a:sym typeface="Arial Narrow" charset="0"/>
              </a:rPr>
              <a:t>”</a:t>
            </a:r>
            <a:r>
              <a:rPr lang="en-US" altLang="ja-JP" sz="1200" i="1" dirty="0">
                <a:solidFill>
                  <a:schemeClr val="tx1"/>
                </a:solidFill>
                <a:latin typeface="+mn-lt"/>
                <a:cs typeface="Arial Narrow" charset="0"/>
                <a:sym typeface="Arial Narrow" charset="0"/>
              </a:rPr>
              <a:t> which is the part of the body which contains a number of vital organs as well as the spinal column. In addition to having a higher likelihood of stopping an attacker as quickly as possible, shots fired to this area are also much less likely to </a:t>
            </a:r>
            <a:r>
              <a:rPr lang="en-US" altLang="ja-JP" sz="1200" i="1" dirty="0" err="1">
                <a:solidFill>
                  <a:schemeClr val="tx1"/>
                </a:solidFill>
                <a:latin typeface="+mn-lt"/>
                <a:cs typeface="Arial Narrow" charset="0"/>
                <a:sym typeface="Arial Narrow" charset="0"/>
              </a:rPr>
              <a:t>overpenetrate</a:t>
            </a:r>
            <a:r>
              <a:rPr lang="en-US" altLang="ja-JP" sz="1200" i="1" dirty="0">
                <a:solidFill>
                  <a:schemeClr val="tx1"/>
                </a:solidFill>
                <a:latin typeface="+mn-lt"/>
                <a:cs typeface="Arial Narrow" charset="0"/>
                <a:sym typeface="Arial Narrow" charset="0"/>
              </a:rPr>
              <a:t> and injure innocent bystanders.</a:t>
            </a:r>
            <a:endParaRPr lang="en-US" sz="1200" i="1" dirty="0">
              <a:solidFill>
                <a:schemeClr val="tx1"/>
              </a:solidFill>
              <a:latin typeface="+mn-lt"/>
              <a:cs typeface="Arial Narrow" charset="0"/>
              <a:sym typeface="Arial Narrow" charset="0"/>
            </a:endParaRPr>
          </a:p>
        </p:txBody>
      </p:sp>
      <p:sp>
        <p:nvSpPr>
          <p:cNvPr id="155660" name="Rectangle 11"/>
          <p:cNvSpPr>
            <a:spLocks/>
          </p:cNvSpPr>
          <p:nvPr/>
        </p:nvSpPr>
        <p:spPr bwMode="auto">
          <a:xfrm>
            <a:off x="5334000" y="990600"/>
            <a:ext cx="33274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200" b="1" dirty="0">
                <a:solidFill>
                  <a:schemeClr val="tx1"/>
                </a:solidFill>
                <a:latin typeface="+mn-lt"/>
                <a:ea typeface="ＭＳ Ｐゴシック" charset="0"/>
                <a:cs typeface="ＭＳ Ｐゴシック" charset="0"/>
                <a:sym typeface="Arial Narrow Bold" charset="0"/>
              </a:rPr>
              <a:t>Headshots</a:t>
            </a:r>
          </a:p>
          <a:p>
            <a:pPr marL="39688"/>
            <a:r>
              <a:rPr lang="en-US" sz="1200" i="1" dirty="0">
                <a:solidFill>
                  <a:schemeClr val="tx1"/>
                </a:solidFill>
                <a:latin typeface="+mn-lt"/>
                <a:ea typeface="ＭＳ Ｐゴシック" charset="0"/>
                <a:cs typeface="ＭＳ Ｐゴシック" charset="0"/>
                <a:sym typeface="Arial Narrow" charset="0"/>
              </a:rPr>
              <a:t>Shooting at an attacker’</a:t>
            </a:r>
            <a:r>
              <a:rPr lang="en-US" altLang="ja-JP" sz="1200" i="1" dirty="0">
                <a:solidFill>
                  <a:schemeClr val="tx1"/>
                </a:solidFill>
                <a:latin typeface="+mn-lt"/>
                <a:cs typeface="Arial Narrow" charset="0"/>
                <a:sym typeface="Arial Narrow" charset="0"/>
              </a:rPr>
              <a:t>s head presents a number of problems, including the likelihood that a bullet might miss this relatively small (and moving) target. The skull is also extremely hard compared to the protection of the vital organs contained within the </a:t>
            </a:r>
            <a:r>
              <a:rPr lang="ja-JP" altLang="en-US" sz="1200" i="1" dirty="0">
                <a:solidFill>
                  <a:schemeClr val="tx1"/>
                </a:solidFill>
                <a:latin typeface="+mn-lt"/>
                <a:ea typeface="ＭＳ Ｐゴシック" charset="0"/>
                <a:cs typeface="ＭＳ Ｐゴシック" charset="0"/>
                <a:sym typeface="Arial Narrow" charset="0"/>
              </a:rPr>
              <a:t>“</a:t>
            </a:r>
            <a:r>
              <a:rPr lang="en-US" altLang="ja-JP" sz="1200" i="1" dirty="0">
                <a:solidFill>
                  <a:schemeClr val="tx1"/>
                </a:solidFill>
                <a:latin typeface="+mn-lt"/>
                <a:cs typeface="Arial Narrow" charset="0"/>
                <a:sym typeface="Arial Narrow" charset="0"/>
              </a:rPr>
              <a:t>cardiovascular triangle.</a:t>
            </a:r>
            <a:r>
              <a:rPr lang="ja-JP" altLang="en-US" sz="1200" i="1" dirty="0">
                <a:solidFill>
                  <a:schemeClr val="tx1"/>
                </a:solidFill>
                <a:latin typeface="+mn-lt"/>
                <a:ea typeface="ＭＳ Ｐゴシック" charset="0"/>
                <a:cs typeface="ＭＳ Ｐゴシック" charset="0"/>
                <a:sym typeface="Arial Narrow" charset="0"/>
              </a:rPr>
              <a:t>”</a:t>
            </a:r>
            <a:endParaRPr lang="en-US" sz="1200" i="1" dirty="0">
              <a:solidFill>
                <a:schemeClr val="tx1"/>
              </a:solidFill>
              <a:latin typeface="+mn-lt"/>
              <a:ea typeface="ＭＳ Ｐゴシック" charset="0"/>
              <a:cs typeface="ＭＳ Ｐゴシック" charset="0"/>
              <a:sym typeface="Arial Narrow" charset="0"/>
            </a:endParaRP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When We’re Left With No Other Choice</a:t>
            </a:r>
            <a:endParaRPr lang="en-US" dirty="0" smtClean="0">
              <a:effectLst/>
            </a:endParaRPr>
          </a:p>
        </p:txBody>
      </p:sp>
    </p:spTree>
    <p:custDataLst>
      <p:tags r:id="rId1"/>
    </p:custDataLst>
    <p:extLst>
      <p:ext uri="{BB962C8B-B14F-4D97-AF65-F5344CB8AC3E}">
        <p14:creationId xmlns:p14="http://schemas.microsoft.com/office/powerpoint/2010/main" val="33852302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9" name="Picture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7125" y="823913"/>
            <a:ext cx="4533900" cy="604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round/>
                <a:headEnd/>
                <a:tailEnd/>
              </a14:hiddenLine>
            </a:ext>
          </a:extLst>
        </p:spPr>
      </p:pic>
      <p:sp>
        <p:nvSpPr>
          <p:cNvPr id="2" name="Rectangle 10"/>
          <p:cNvSpPr>
            <a:spLocks/>
          </p:cNvSpPr>
          <p:nvPr/>
        </p:nvSpPr>
        <p:spPr bwMode="auto">
          <a:xfrm>
            <a:off x="292100" y="990600"/>
            <a:ext cx="3136900" cy="320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rgbClr val="AD9F85"/>
                </a:solidFill>
                <a:ea typeface="ＭＳ Ｐゴシック" charset="0"/>
                <a:cs typeface="Arial" charset="0"/>
              </a:rPr>
              <a:t>How Long Do We Shoot?</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It</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important to continue your defense until the attack has ended.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Odds are, you </a:t>
            </a:r>
            <a:r>
              <a:rPr lang="en-US" sz="1800" dirty="0" smtClean="0">
                <a:solidFill>
                  <a:schemeClr val="tx1"/>
                </a:solidFill>
                <a:ea typeface="ＭＳ Ｐゴシック" charset="0"/>
                <a:cs typeface="Arial" charset="0"/>
              </a:rPr>
              <a:t>won</a:t>
            </a:r>
            <a:r>
              <a:rPr lang="en-US" sz="1800" dirty="0" smtClean="0">
                <a:solidFill>
                  <a:schemeClr val="tx1"/>
                </a:solidFill>
                <a:latin typeface="Arial"/>
                <a:ea typeface="ＭＳ Ｐゴシック" charset="0"/>
                <a:cs typeface="Arial" charset="0"/>
              </a:rPr>
              <a:t>’</a:t>
            </a:r>
            <a:r>
              <a:rPr lang="en-US" sz="1800" dirty="0" smtClean="0">
                <a:solidFill>
                  <a:schemeClr val="tx1"/>
                </a:solidFill>
                <a:ea typeface="ＭＳ Ｐゴシック" charset="0"/>
                <a:cs typeface="Arial" charset="0"/>
              </a:rPr>
              <a:t>t </a:t>
            </a:r>
            <a:r>
              <a:rPr lang="en-US" sz="1800" dirty="0">
                <a:solidFill>
                  <a:schemeClr val="tx1"/>
                </a:solidFill>
                <a:ea typeface="ＭＳ Ｐゴシック" charset="0"/>
                <a:cs typeface="Arial" charset="0"/>
              </a:rPr>
              <a:t>be able to tell where your bullets impact, or even </a:t>
            </a:r>
            <a:r>
              <a:rPr lang="en-US" sz="1800" dirty="0">
                <a:solidFill>
                  <a:schemeClr val="tx1"/>
                </a:solidFill>
                <a:latin typeface="Arial Italic" charset="0"/>
                <a:ea typeface="ＭＳ Ｐゴシック" charset="0"/>
                <a:cs typeface="Arial Italic" charset="0"/>
                <a:sym typeface="Arial Italic" charset="0"/>
              </a:rPr>
              <a:t>if</a:t>
            </a:r>
            <a:r>
              <a:rPr lang="en-US" sz="1800" dirty="0">
                <a:solidFill>
                  <a:schemeClr val="tx1"/>
                </a:solidFill>
                <a:ea typeface="ＭＳ Ｐゴシック" charset="0"/>
                <a:cs typeface="Arial" charset="0"/>
              </a:rPr>
              <a:t> they have impacted.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The only information that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ll be receiving will be whether the attack is continuing or whether </a:t>
            </a:r>
            <a:r>
              <a:rPr lang="en-US" sz="1800" dirty="0" smtClean="0">
                <a:solidFill>
                  <a:schemeClr val="tx1"/>
                </a:solidFill>
                <a:ea typeface="ＭＳ Ｐゴシック" charset="0"/>
                <a:cs typeface="Arial" charset="0"/>
              </a:rPr>
              <a:t>it</a:t>
            </a:r>
            <a:r>
              <a:rPr lang="en-US" sz="1800" dirty="0" smtClean="0">
                <a:solidFill>
                  <a:schemeClr val="tx1"/>
                </a:solidFill>
                <a:latin typeface="Arial"/>
                <a:ea typeface="ＭＳ Ｐゴシック" charset="0"/>
                <a:cs typeface="Arial" charset="0"/>
              </a:rPr>
              <a:t>’</a:t>
            </a:r>
            <a:r>
              <a:rPr lang="en-US" sz="1800" dirty="0" smtClean="0">
                <a:solidFill>
                  <a:schemeClr val="tx1"/>
                </a:solidFill>
                <a:ea typeface="ＭＳ Ｐゴシック" charset="0"/>
                <a:cs typeface="Arial" charset="0"/>
              </a:rPr>
              <a:t>s </a:t>
            </a:r>
            <a:r>
              <a:rPr lang="en-US" sz="1800" dirty="0">
                <a:solidFill>
                  <a:schemeClr val="tx1"/>
                </a:solidFill>
                <a:ea typeface="ＭＳ Ｐゴシック" charset="0"/>
                <a:cs typeface="Arial" charset="0"/>
              </a:rPr>
              <a:t>ended.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The moment it ends is the moment you </a:t>
            </a:r>
            <a:r>
              <a:rPr lang="en-US" sz="1800" dirty="0">
                <a:solidFill>
                  <a:schemeClr val="tx1"/>
                </a:solidFill>
                <a:latin typeface="Arial Italic" charset="0"/>
                <a:ea typeface="ＭＳ Ｐゴシック" charset="0"/>
                <a:cs typeface="Arial Italic" charset="0"/>
                <a:sym typeface="Arial Italic" charset="0"/>
              </a:rPr>
              <a:t>must stop using deadly force</a:t>
            </a:r>
            <a:r>
              <a:rPr lang="en-US" sz="1800" dirty="0">
                <a:solidFill>
                  <a:schemeClr val="tx1"/>
                </a:solidFill>
                <a:ea typeface="ＭＳ Ｐゴシック" charset="0"/>
                <a:cs typeface="Arial" charset="0"/>
              </a:rPr>
              <a:t>.</a:t>
            </a:r>
          </a:p>
        </p:txBody>
      </p:sp>
      <p:sp>
        <p:nvSpPr>
          <p:cNvPr id="156686" name="Oval 6"/>
          <p:cNvSpPr>
            <a:spLocks/>
          </p:cNvSpPr>
          <p:nvPr/>
        </p:nvSpPr>
        <p:spPr bwMode="auto">
          <a:xfrm>
            <a:off x="4373563" y="1524000"/>
            <a:ext cx="533400" cy="533400"/>
          </a:xfrm>
          <a:prstGeom prst="ellipse">
            <a:avLst/>
          </a:prstGeom>
          <a:noFill/>
          <a:ln w="38100">
            <a:solidFill>
              <a:srgbClr val="E9D700"/>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56687" name="Oval 7"/>
          <p:cNvSpPr>
            <a:spLocks/>
          </p:cNvSpPr>
          <p:nvPr/>
        </p:nvSpPr>
        <p:spPr bwMode="auto">
          <a:xfrm>
            <a:off x="4525963" y="1676400"/>
            <a:ext cx="228600" cy="228600"/>
          </a:xfrm>
          <a:prstGeom prst="ellipse">
            <a:avLst/>
          </a:prstGeom>
          <a:solidFill>
            <a:srgbClr val="DDCC68"/>
          </a:solidFill>
          <a:ln w="38100">
            <a:solidFill>
              <a:srgbClr val="E9D700"/>
            </a:solidFill>
            <a:round/>
            <a:headEnd/>
            <a:tailEnd/>
          </a:ln>
        </p:spPr>
        <p:txBody>
          <a:bodyPr lIns="0" tIns="0" rIns="0" bIns="0"/>
          <a:lstStyle/>
          <a:p>
            <a:endParaRPr lang="en-US"/>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When We’re Left With No Other Choice</a:t>
            </a:r>
            <a:endParaRPr lang="en-US" dirty="0" smtClean="0">
              <a:effectLst/>
            </a:endParaRPr>
          </a:p>
        </p:txBody>
      </p:sp>
      <p:sp>
        <p:nvSpPr>
          <p:cNvPr id="11" name="Rectangle 10"/>
          <p:cNvSpPr>
            <a:spLocks/>
          </p:cNvSpPr>
          <p:nvPr/>
        </p:nvSpPr>
        <p:spPr bwMode="auto">
          <a:xfrm>
            <a:off x="6299200" y="2682875"/>
            <a:ext cx="2171700" cy="335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200" b="1" dirty="0">
                <a:solidFill>
                  <a:schemeClr val="tx1"/>
                </a:solidFill>
                <a:latin typeface="+mn-lt"/>
                <a:ea typeface="ＭＳ Ｐゴシック" charset="0"/>
                <a:cs typeface="ＭＳ Ｐゴシック" charset="0"/>
                <a:sym typeface="Arial Narrow Bold" charset="0"/>
              </a:rPr>
              <a:t>Cardiovascular Triangle</a:t>
            </a:r>
          </a:p>
          <a:p>
            <a:pPr marL="39688"/>
            <a:r>
              <a:rPr lang="en-US" sz="1200" i="1" dirty="0">
                <a:solidFill>
                  <a:schemeClr val="tx1"/>
                </a:solidFill>
                <a:latin typeface="+mn-lt"/>
                <a:ea typeface="ＭＳ Ｐゴシック" charset="0"/>
                <a:cs typeface="ＭＳ Ｐゴシック" charset="0"/>
                <a:sym typeface="Arial Narrow" charset="0"/>
              </a:rPr>
              <a:t>When no option remains other than the use of deadly force, police are taught to shoot at the attacker’</a:t>
            </a:r>
            <a:r>
              <a:rPr lang="en-US" altLang="ja-JP" sz="1200" i="1" dirty="0">
                <a:solidFill>
                  <a:schemeClr val="tx1"/>
                </a:solidFill>
                <a:latin typeface="+mn-lt"/>
                <a:cs typeface="Arial Narrow" charset="0"/>
                <a:sym typeface="Arial Narrow" charset="0"/>
              </a:rPr>
              <a:t>s </a:t>
            </a:r>
            <a:r>
              <a:rPr lang="ja-JP" altLang="en-US" sz="1200" i="1" dirty="0">
                <a:solidFill>
                  <a:schemeClr val="tx1"/>
                </a:solidFill>
                <a:latin typeface="+mn-lt"/>
                <a:ea typeface="ＭＳ Ｐゴシック" charset="0"/>
                <a:cs typeface="ＭＳ Ｐゴシック" charset="0"/>
                <a:sym typeface="Arial Narrow" charset="0"/>
              </a:rPr>
              <a:t>“</a:t>
            </a:r>
            <a:r>
              <a:rPr lang="en-US" altLang="ja-JP" sz="1200" i="1" dirty="0">
                <a:solidFill>
                  <a:schemeClr val="tx1"/>
                </a:solidFill>
                <a:latin typeface="+mn-lt"/>
                <a:cs typeface="Arial Narrow" charset="0"/>
                <a:sym typeface="Arial Narrow" charset="0"/>
              </a:rPr>
              <a:t>cardiovascular triangle</a:t>
            </a:r>
            <a:r>
              <a:rPr lang="ja-JP" altLang="en-US" sz="1200" i="1" dirty="0">
                <a:solidFill>
                  <a:schemeClr val="tx1"/>
                </a:solidFill>
                <a:latin typeface="+mn-lt"/>
                <a:ea typeface="ＭＳ Ｐゴシック" charset="0"/>
                <a:cs typeface="ＭＳ Ｐゴシック" charset="0"/>
                <a:sym typeface="Arial Narrow" charset="0"/>
              </a:rPr>
              <a:t>”</a:t>
            </a:r>
            <a:r>
              <a:rPr lang="en-US" altLang="ja-JP" sz="1200" i="1" dirty="0">
                <a:solidFill>
                  <a:schemeClr val="tx1"/>
                </a:solidFill>
                <a:latin typeface="+mn-lt"/>
                <a:cs typeface="Arial Narrow" charset="0"/>
                <a:sym typeface="Arial Narrow" charset="0"/>
              </a:rPr>
              <a:t> which is the part of the body which contains a number of vital organs as well as the spinal column. In addition to having a higher likelihood of stopping an attacker as quickly as possible, shots fired to this area are also much less likely to </a:t>
            </a:r>
            <a:r>
              <a:rPr lang="en-US" altLang="ja-JP" sz="1200" i="1" dirty="0" err="1">
                <a:solidFill>
                  <a:schemeClr val="tx1"/>
                </a:solidFill>
                <a:latin typeface="+mn-lt"/>
                <a:cs typeface="Arial Narrow" charset="0"/>
                <a:sym typeface="Arial Narrow" charset="0"/>
              </a:rPr>
              <a:t>overpenetrate</a:t>
            </a:r>
            <a:r>
              <a:rPr lang="en-US" altLang="ja-JP" sz="1200" i="1" dirty="0">
                <a:solidFill>
                  <a:schemeClr val="tx1"/>
                </a:solidFill>
                <a:latin typeface="+mn-lt"/>
                <a:cs typeface="Arial Narrow" charset="0"/>
                <a:sym typeface="Arial Narrow" charset="0"/>
              </a:rPr>
              <a:t> and injure innocent bystanders.</a:t>
            </a:r>
            <a:endParaRPr lang="en-US" sz="1200" i="1" dirty="0">
              <a:solidFill>
                <a:schemeClr val="tx1"/>
              </a:solidFill>
              <a:latin typeface="+mn-lt"/>
              <a:cs typeface="Arial Narrow" charset="0"/>
              <a:sym typeface="Arial Narrow" charset="0"/>
            </a:endParaRPr>
          </a:p>
        </p:txBody>
      </p:sp>
      <p:sp>
        <p:nvSpPr>
          <p:cNvPr id="12" name="Rectangle 11"/>
          <p:cNvSpPr>
            <a:spLocks/>
          </p:cNvSpPr>
          <p:nvPr/>
        </p:nvSpPr>
        <p:spPr bwMode="auto">
          <a:xfrm>
            <a:off x="5334000" y="990600"/>
            <a:ext cx="33274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200" b="1" dirty="0">
                <a:solidFill>
                  <a:schemeClr val="tx1"/>
                </a:solidFill>
                <a:latin typeface="+mn-lt"/>
                <a:ea typeface="ＭＳ Ｐゴシック" charset="0"/>
                <a:cs typeface="ＭＳ Ｐゴシック" charset="0"/>
                <a:sym typeface="Arial Narrow Bold" charset="0"/>
              </a:rPr>
              <a:t>Headshots</a:t>
            </a:r>
          </a:p>
          <a:p>
            <a:pPr marL="39688"/>
            <a:r>
              <a:rPr lang="en-US" sz="1200" i="1" dirty="0">
                <a:solidFill>
                  <a:schemeClr val="tx1"/>
                </a:solidFill>
                <a:latin typeface="+mn-lt"/>
                <a:ea typeface="ＭＳ Ｐゴシック" charset="0"/>
                <a:cs typeface="ＭＳ Ｐゴシック" charset="0"/>
                <a:sym typeface="Arial Narrow" charset="0"/>
              </a:rPr>
              <a:t>Shooting at an attacker’</a:t>
            </a:r>
            <a:r>
              <a:rPr lang="en-US" altLang="ja-JP" sz="1200" i="1" dirty="0">
                <a:solidFill>
                  <a:schemeClr val="tx1"/>
                </a:solidFill>
                <a:latin typeface="+mn-lt"/>
                <a:cs typeface="Arial Narrow" charset="0"/>
                <a:sym typeface="Arial Narrow" charset="0"/>
              </a:rPr>
              <a:t>s head presents a number of problems, including the likelihood that a bullet might miss this relatively small (and moving) target. The skull is also extremely hard compared to the protection of the vital organs contained within the </a:t>
            </a:r>
            <a:r>
              <a:rPr lang="ja-JP" altLang="en-US" sz="1200" i="1" dirty="0">
                <a:solidFill>
                  <a:schemeClr val="tx1"/>
                </a:solidFill>
                <a:latin typeface="+mn-lt"/>
                <a:ea typeface="ＭＳ Ｐゴシック" charset="0"/>
                <a:cs typeface="ＭＳ Ｐゴシック" charset="0"/>
                <a:sym typeface="Arial Narrow" charset="0"/>
              </a:rPr>
              <a:t>“</a:t>
            </a:r>
            <a:r>
              <a:rPr lang="en-US" altLang="ja-JP" sz="1200" i="1" dirty="0">
                <a:solidFill>
                  <a:schemeClr val="tx1"/>
                </a:solidFill>
                <a:latin typeface="+mn-lt"/>
                <a:cs typeface="Arial Narrow" charset="0"/>
                <a:sym typeface="Arial Narrow" charset="0"/>
              </a:rPr>
              <a:t>cardiovascular triangle.</a:t>
            </a:r>
            <a:r>
              <a:rPr lang="ja-JP" altLang="en-US" sz="1200" i="1" dirty="0">
                <a:solidFill>
                  <a:schemeClr val="tx1"/>
                </a:solidFill>
                <a:latin typeface="+mn-lt"/>
                <a:ea typeface="ＭＳ Ｐゴシック" charset="0"/>
                <a:cs typeface="ＭＳ Ｐゴシック" charset="0"/>
                <a:sym typeface="Arial Narrow" charset="0"/>
              </a:rPr>
              <a:t>”</a:t>
            </a:r>
            <a:endParaRPr lang="en-US" sz="1200" i="1" dirty="0">
              <a:solidFill>
                <a:schemeClr val="tx1"/>
              </a:solidFill>
              <a:latin typeface="+mn-lt"/>
              <a:ea typeface="ＭＳ Ｐゴシック" charset="0"/>
              <a:cs typeface="ＭＳ Ｐゴシック" charset="0"/>
              <a:sym typeface="Arial Narrow" charset="0"/>
            </a:endParaRPr>
          </a:p>
        </p:txBody>
      </p:sp>
      <p:sp>
        <p:nvSpPr>
          <p:cNvPr id="10" name="AutoShape 5"/>
          <p:cNvSpPr>
            <a:spLocks/>
          </p:cNvSpPr>
          <p:nvPr/>
        </p:nvSpPr>
        <p:spPr bwMode="auto">
          <a:xfrm>
            <a:off x="3733800" y="2667000"/>
            <a:ext cx="1828800" cy="1905000"/>
          </a:xfrm>
          <a:prstGeom prst="triangle">
            <a:avLst>
              <a:gd name="adj" fmla="val 50000"/>
            </a:avLst>
          </a:prstGeom>
          <a:noFill/>
          <a:ln w="38100">
            <a:solidFill>
              <a:srgbClr val="E9D700"/>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p:cNvSpPr>
          <p:nvPr/>
        </p:nvSpPr>
        <p:spPr bwMode="auto">
          <a:xfrm>
            <a:off x="355600" y="1752600"/>
            <a:ext cx="3225800" cy="3975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chemeClr val="tx1"/>
                </a:solidFill>
                <a:ea typeface="ＭＳ Ｐゴシック" charset="0"/>
                <a:cs typeface="Arial" charset="0"/>
              </a:rPr>
              <a:t>Some examples of that might include:</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The attacker has given up or he</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run away. If he</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run away, let him go. Protect yourself and your loved ones, tend to the wounded, and be a good witness.</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The attacker has been wounded and can no longer threaten us with death or great bodily harm.</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An opportunity to retreat safely has suddenly become available, such as after the attacker has been </a:t>
            </a:r>
            <a:r>
              <a:rPr lang="en-US" sz="1800" dirty="0" smtClean="0">
                <a:solidFill>
                  <a:schemeClr val="tx1"/>
                </a:solidFill>
                <a:ea typeface="ＭＳ Ｐゴシック" charset="0"/>
                <a:cs typeface="Arial" charset="0"/>
              </a:rPr>
              <a:t>injured.</a:t>
            </a:r>
            <a:endParaRPr lang="en-US" sz="1800" dirty="0">
              <a:solidFill>
                <a:schemeClr val="tx1"/>
              </a:solidFill>
              <a:ea typeface="ＭＳ Ｐゴシック" charset="0"/>
              <a:cs typeface="Arial" charset="0"/>
            </a:endParaRPr>
          </a:p>
        </p:txBody>
      </p:sp>
      <p:pic>
        <p:nvPicPr>
          <p:cNvPr id="157704"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3320" y="1820885"/>
            <a:ext cx="5029200" cy="3340117"/>
          </a:xfrm>
          <a:prstGeom prst="rect">
            <a:avLst/>
          </a:prstGeom>
          <a:noFill/>
          <a:ln w="12700">
            <a:solidFill>
              <a:schemeClr val="tx1"/>
            </a:solidFill>
            <a:round/>
            <a:headEnd/>
            <a:tailEnd/>
          </a:ln>
          <a:extLst>
            <a:ext uri="{909E8E84-426E-40dd-AFC4-6F175D3DCCD1}">
              <a14:hiddenFill xmlns:a14="http://schemas.microsoft.com/office/drawing/2010/main" xmlns="">
                <a:solidFill>
                  <a:srgbClr val="FFFFFF"/>
                </a:solidFill>
              </a14:hiddenFill>
            </a:ext>
          </a:extLst>
        </p:spPr>
      </p:pic>
      <p:sp>
        <p:nvSpPr>
          <p:cNvPr id="157705" name="Rectangle 10"/>
          <p:cNvSpPr>
            <a:spLocks/>
          </p:cNvSpPr>
          <p:nvPr/>
        </p:nvSpPr>
        <p:spPr bwMode="auto">
          <a:xfrm>
            <a:off x="368300" y="1066800"/>
            <a:ext cx="8051800" cy="54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800" dirty="0">
                <a:solidFill>
                  <a:schemeClr val="tx1"/>
                </a:solidFill>
                <a:ea typeface="ＭＳ Ｐゴシック" charset="0"/>
                <a:cs typeface="ＭＳ Ｐゴシック" charset="0"/>
              </a:rPr>
              <a:t>The right to use deadly force ends </a:t>
            </a:r>
            <a:r>
              <a:rPr lang="en-US" sz="1800" b="1" dirty="0">
                <a:solidFill>
                  <a:schemeClr val="tx1"/>
                </a:solidFill>
                <a:ea typeface="ＭＳ Ｐゴシック" charset="0"/>
                <a:cs typeface="ＭＳ Ｐゴシック" charset="0"/>
              </a:rPr>
              <a:t>the moment </a:t>
            </a:r>
            <a:r>
              <a:rPr lang="en-US" sz="1800" dirty="0">
                <a:solidFill>
                  <a:schemeClr val="tx1"/>
                </a:solidFill>
                <a:ea typeface="ＭＳ Ｐゴシック" charset="0"/>
                <a:cs typeface="ＭＳ Ｐゴシック" charset="0"/>
              </a:rPr>
              <a:t>any one of the rules governing the use of deadly force is no longer true. </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When the Right to Use Deadly Force Ends</a:t>
            </a:r>
            <a:endParaRPr lang="en-US" dirty="0" smtClean="0">
              <a:effectLst/>
            </a:endParaRPr>
          </a:p>
        </p:txBody>
      </p:sp>
      <p:sp>
        <p:nvSpPr>
          <p:cNvPr id="8" name="TextBox 7"/>
          <p:cNvSpPr txBox="1"/>
          <p:nvPr/>
        </p:nvSpPr>
        <p:spPr>
          <a:xfrm>
            <a:off x="3581400" y="5168205"/>
            <a:ext cx="5151120" cy="1015663"/>
          </a:xfrm>
          <a:prstGeom prst="rect">
            <a:avLst/>
          </a:prstGeom>
          <a:noFill/>
        </p:spPr>
        <p:txBody>
          <a:bodyPr wrap="square" rtlCol="0">
            <a:spAutoFit/>
          </a:bodyPr>
          <a:lstStyle/>
          <a:p>
            <a:r>
              <a:rPr lang="en-US" sz="1200" b="1" dirty="0" smtClean="0">
                <a:solidFill>
                  <a:srgbClr val="E10A0A"/>
                </a:solidFill>
                <a:latin typeface="+mn-lt"/>
              </a:rPr>
              <a:t>Image 5.1 </a:t>
            </a:r>
            <a:r>
              <a:rPr lang="en-US" sz="1200" b="1" dirty="0" smtClean="0">
                <a:latin typeface="+mn-lt"/>
              </a:rPr>
              <a:t>When the Threat has Ended</a:t>
            </a:r>
            <a:endParaRPr lang="en-US" sz="1200" i="1" dirty="0" smtClean="0">
              <a:latin typeface="+mn-lt"/>
            </a:endParaRPr>
          </a:p>
          <a:p>
            <a:r>
              <a:rPr lang="en-US" sz="1200" i="1" dirty="0">
                <a:latin typeface="+mn-lt"/>
              </a:rPr>
              <a:t>If your attacker ends the attack, your right to use deadly force ends as well.  Regardless of how badly injured you or a loved one may be, or how angry you might feel, any harm that comes to the attacker at this point will be on your head</a:t>
            </a:r>
            <a:r>
              <a:rPr lang="en-US" sz="1200" i="1" dirty="0" smtClean="0">
                <a:latin typeface="+mn-lt"/>
              </a:rPr>
              <a:t>.</a:t>
            </a:r>
            <a:endParaRPr lang="en-US" sz="1200" i="1" dirty="0">
              <a:latin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5854" y="3429000"/>
            <a:ext cx="4118146" cy="3124200"/>
          </a:xfrm>
          <a:prstGeom prst="rect">
            <a:avLst/>
          </a:prstGeom>
        </p:spPr>
      </p:pic>
      <p:sp>
        <p:nvSpPr>
          <p:cNvPr id="158727" name="Rectangle 10"/>
          <p:cNvSpPr>
            <a:spLocks/>
          </p:cNvSpPr>
          <p:nvPr/>
        </p:nvSpPr>
        <p:spPr bwMode="auto">
          <a:xfrm>
            <a:off x="368300" y="1143000"/>
            <a:ext cx="77089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25438" indent="-285750">
              <a:buFont typeface="Arial" charset="0"/>
              <a:buChar char="•"/>
            </a:pPr>
            <a:r>
              <a:rPr lang="en-US" sz="1800" dirty="0">
                <a:solidFill>
                  <a:schemeClr val="tx1"/>
                </a:solidFill>
                <a:ea typeface="ＭＳ Ｐゴシック" charset="0"/>
                <a:cs typeface="ＭＳ Ｐゴシック" charset="0"/>
              </a:rPr>
              <a:t>Once you’ve confirmed that the immediate threat has ended, you’ll need to quickly complete several important tasks.  First and foremost, if you believe that you’re still in danger, you’ll need to immediately retreat to a safe area.  Once there, you should closely check yourself and others for any injuries that might be masked by the effects of adrenaline and endorphins, and you should begin emergency first-aid to control any bleeding.  </a:t>
            </a:r>
          </a:p>
          <a:p>
            <a:pPr marL="325438" indent="-285750">
              <a:buFont typeface="Arial" charset="0"/>
              <a:buChar char="•"/>
            </a:pPr>
            <a:r>
              <a:rPr lang="en-US" sz="1800" dirty="0">
                <a:solidFill>
                  <a:schemeClr val="tx1"/>
                </a:solidFill>
                <a:ea typeface="ＭＳ Ｐゴシック" charset="0"/>
                <a:cs typeface="ＭＳ Ｐゴシック" charset="0"/>
              </a:rPr>
              <a:t>Next, you’ll need to make several important phone calls, including a call to 911, even if no one (including the attacker) is injured, or even if he’s run away.  These phone calls are CRITICAL. </a:t>
            </a:r>
          </a:p>
        </p:txBody>
      </p:sp>
      <p:sp>
        <p:nvSpPr>
          <p:cNvPr id="7" name="Rectangle 10"/>
          <p:cNvSpPr>
            <a:spLocks/>
          </p:cNvSpPr>
          <p:nvPr/>
        </p:nvSpPr>
        <p:spPr bwMode="auto">
          <a:xfrm>
            <a:off x="368300" y="4038600"/>
            <a:ext cx="4813300" cy="243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25438" indent="-285750">
              <a:buFont typeface="Arial" charset="0"/>
              <a:buChar char="•"/>
            </a:pPr>
            <a:r>
              <a:rPr lang="en-US" sz="1800" dirty="0" smtClean="0">
                <a:solidFill>
                  <a:schemeClr val="tx1"/>
                </a:solidFill>
                <a:ea typeface="ＭＳ Ｐゴシック" charset="0"/>
                <a:cs typeface="ＭＳ Ｐゴシック" charset="0"/>
              </a:rPr>
              <a:t>Even </a:t>
            </a:r>
            <a:r>
              <a:rPr lang="en-US" sz="1800" dirty="0">
                <a:solidFill>
                  <a:schemeClr val="tx1"/>
                </a:solidFill>
                <a:ea typeface="ＭＳ Ｐゴシック" charset="0"/>
                <a:cs typeface="ＭＳ Ｐゴシック" charset="0"/>
              </a:rPr>
              <a:t>in this stressful moment, you’ll need to remember that you’ve just used a firearm (even if it was just to expose it to end a threat), and you’ll need to begin laying the groundwork for your defense in the event that you’re charged with a crime.  The phone calls to 911 and to your lawyer are the first steps in establishing this.</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The Immediate Aftermath</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p:cNvSpPr>
          <p:nvPr/>
        </p:nvSpPr>
        <p:spPr bwMode="auto">
          <a:xfrm>
            <a:off x="355600" y="1028700"/>
            <a:ext cx="8102600" cy="491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2000" dirty="0">
                <a:solidFill>
                  <a:srgbClr val="AD9F85"/>
                </a:solidFill>
                <a:ea typeface="ＭＳ Ｐゴシック" charset="0"/>
                <a:cs typeface="Arial" charset="0"/>
              </a:rPr>
              <a:t>No rounds were fired, make two calls.</a:t>
            </a:r>
          </a:p>
          <a:p>
            <a:pPr marL="382588" indent="-342900">
              <a:buFont typeface="+mj-lt"/>
              <a:buAutoNum type="arabicPeriod"/>
              <a:defRPr/>
            </a:pPr>
            <a:r>
              <a:rPr lang="en-US" sz="1800" b="1" dirty="0">
                <a:solidFill>
                  <a:schemeClr val="tx1"/>
                </a:solidFill>
                <a:ea typeface="ＭＳ Ｐゴシック" charset="0"/>
                <a:cs typeface="Arial" charset="0"/>
              </a:rPr>
              <a:t>Call 911. </a:t>
            </a:r>
            <a:r>
              <a:rPr lang="en-US" sz="1800" dirty="0">
                <a:solidFill>
                  <a:schemeClr val="tx1"/>
                </a:solidFill>
                <a:ea typeface="ＭＳ Ｐゴシック" charset="0"/>
                <a:cs typeface="Arial" charset="0"/>
              </a:rPr>
              <a:t>Do not let the attacker (or alleged attacker) or witnesses report the incident differently than it happened.  This phone call is CRITICAL. Keep the call short and to the point:</a:t>
            </a:r>
          </a:p>
          <a:p>
            <a:pPr marL="839788" lvl="1" indent="-342900">
              <a:buFont typeface="+mj-lt"/>
              <a:buAutoNum type="alphaUcPeriod"/>
              <a:defRPr/>
            </a:pPr>
            <a:r>
              <a:rPr lang="en-US" sz="1800" dirty="0">
                <a:solidFill>
                  <a:schemeClr val="tx1"/>
                </a:solidFill>
                <a:ea typeface="ＭＳ Ｐゴシック" charset="0"/>
                <a:cs typeface="Arial" charset="0"/>
              </a:rPr>
              <a:t>My name is _________ and I need to report (an attack / a possible attack) at (address, intersection, etc.).</a:t>
            </a:r>
          </a:p>
          <a:p>
            <a:pPr marL="839788" lvl="1" indent="-342900">
              <a:buFont typeface="+mj-lt"/>
              <a:buAutoNum type="alphaUcPeriod"/>
              <a:defRPr/>
            </a:pPr>
            <a:r>
              <a:rPr lang="en-US" sz="1800" dirty="0">
                <a:solidFill>
                  <a:schemeClr val="tx1"/>
                </a:solidFill>
                <a:ea typeface="ＭＳ Ｐゴシック" charset="0"/>
                <a:cs typeface="Arial" charset="0"/>
              </a:rPr>
              <a:t>The individual (give a brief description of the attacker) and (ran off / drove off, etc.).</a:t>
            </a:r>
          </a:p>
          <a:p>
            <a:pPr marL="839788" lvl="1" indent="-342900">
              <a:buFont typeface="+mj-lt"/>
              <a:buAutoNum type="alphaUcPeriod"/>
              <a:defRPr/>
            </a:pPr>
            <a:r>
              <a:rPr lang="en-US" sz="1800" dirty="0">
                <a:solidFill>
                  <a:schemeClr val="tx1"/>
                </a:solidFill>
                <a:ea typeface="ＭＳ Ｐゴシック" charset="0"/>
                <a:cs typeface="Arial" charset="0"/>
              </a:rPr>
              <a:t>I do have a permit to carry a firearm, and did expose my firearm to the attacker, but I did not use it.</a:t>
            </a:r>
          </a:p>
          <a:p>
            <a:pPr marL="839788" lvl="1" indent="-342900">
              <a:buFont typeface="+mj-lt"/>
              <a:buAutoNum type="alphaUcPeriod"/>
              <a:defRPr/>
            </a:pPr>
            <a:r>
              <a:rPr lang="en-US" sz="1800" dirty="0">
                <a:solidFill>
                  <a:schemeClr val="tx1"/>
                </a:solidFill>
                <a:ea typeface="ＭＳ Ｐゴシック" charset="0"/>
                <a:cs typeface="Arial" charset="0"/>
              </a:rPr>
              <a:t>I</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ve called my attorney and (he or she) will contact you to schedule time to make a statement. Here is my </a:t>
            </a:r>
            <a:r>
              <a:rPr lang="en-US" sz="1800" dirty="0" smtClean="0">
                <a:solidFill>
                  <a:schemeClr val="tx1"/>
                </a:solidFill>
                <a:ea typeface="ＭＳ Ｐゴシック" charset="0"/>
                <a:cs typeface="Arial" charset="0"/>
              </a:rPr>
              <a:t>number.  Be </a:t>
            </a:r>
            <a:r>
              <a:rPr lang="en-US" sz="1800" dirty="0">
                <a:solidFill>
                  <a:schemeClr val="tx1"/>
                </a:solidFill>
                <a:ea typeface="ＭＳ Ｐゴシック" charset="0"/>
                <a:cs typeface="Arial" charset="0"/>
              </a:rPr>
              <a:t>prepared to answer any questions related to the alleged attacker or your contact information, but do NOT answer any questions about your actions. Be prepared to hang up if the questioning gets persistent.</a:t>
            </a:r>
          </a:p>
          <a:p>
            <a:pPr marL="382588" indent="-342900">
              <a:buFont typeface="+mj-lt"/>
              <a:buAutoNum type="arabicPeriod"/>
              <a:defRPr/>
            </a:pPr>
            <a:r>
              <a:rPr lang="en-US" sz="1800" b="1" dirty="0">
                <a:solidFill>
                  <a:schemeClr val="tx1"/>
                </a:solidFill>
                <a:ea typeface="ＭＳ Ｐゴシック" charset="0"/>
                <a:cs typeface="Arial" charset="0"/>
              </a:rPr>
              <a:t>Call your attorney.  </a:t>
            </a:r>
            <a:r>
              <a:rPr lang="en-US" sz="1800" dirty="0">
                <a:solidFill>
                  <a:schemeClr val="tx1"/>
                </a:solidFill>
                <a:ea typeface="ＭＳ Ｐゴシック" charset="0"/>
                <a:cs typeface="Arial" charset="0"/>
              </a:rPr>
              <a:t>If you can</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t reach your attorney, leave a message and contact information for where and how he or she can reach you.</a:t>
            </a:r>
          </a:p>
          <a:p>
            <a:pPr marL="496888" lvl="1">
              <a:defRPr/>
            </a:pPr>
            <a:endParaRPr lang="en-US" sz="1800" dirty="0">
              <a:solidFill>
                <a:schemeClr val="tx1"/>
              </a:solidFill>
              <a:ea typeface="ＭＳ Ｐゴシック" charset="0"/>
              <a:cs typeface="Arial" charset="0"/>
            </a:endParaRP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Phone Calls to Make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p:cNvSpPr>
          <p:nvPr/>
        </p:nvSpPr>
        <p:spPr bwMode="auto">
          <a:xfrm>
            <a:off x="355600" y="1066800"/>
            <a:ext cx="8331200"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2000" dirty="0">
                <a:solidFill>
                  <a:srgbClr val="AD9F85"/>
                </a:solidFill>
                <a:ea typeface="ＭＳ Ｐゴシック" charset="0"/>
                <a:cs typeface="Arial" charset="0"/>
              </a:rPr>
              <a:t>Rounds were fired, make three calls.</a:t>
            </a:r>
          </a:p>
          <a:p>
            <a:pPr marL="382588" indent="-342900">
              <a:buFont typeface="+mj-lt"/>
              <a:buAutoNum type="arabicPeriod"/>
              <a:defRPr/>
            </a:pPr>
            <a:r>
              <a:rPr lang="en-US" sz="1800" b="1" dirty="0">
                <a:solidFill>
                  <a:schemeClr val="tx1"/>
                </a:solidFill>
                <a:ea typeface="ＭＳ Ｐゴシック" charset="0"/>
                <a:cs typeface="Arial" charset="0"/>
              </a:rPr>
              <a:t>Call 911. </a:t>
            </a:r>
            <a:r>
              <a:rPr lang="en-US" sz="1800" dirty="0">
                <a:solidFill>
                  <a:schemeClr val="tx1"/>
                </a:solidFill>
                <a:ea typeface="ＭＳ Ｐゴシック" charset="0"/>
                <a:cs typeface="Arial" charset="0"/>
              </a:rPr>
              <a:t>It is your obligation to seek medical attention if someone is injured! Remember that you are being recorded!  Keep your 911 call short and to the point:</a:t>
            </a:r>
          </a:p>
          <a:p>
            <a:pPr marL="839788" lvl="1" indent="-342900">
              <a:buFont typeface="+mj-lt"/>
              <a:buAutoNum type="alphaUcPeriod"/>
              <a:defRPr/>
            </a:pPr>
            <a:r>
              <a:rPr lang="en-US" sz="1800" dirty="0">
                <a:solidFill>
                  <a:schemeClr val="tx1"/>
                </a:solidFill>
                <a:ea typeface="ＭＳ Ｐゴシック" charset="0"/>
                <a:cs typeface="Arial" charset="0"/>
              </a:rPr>
              <a:t>My name is _________ and I need to report an attack at (address, intersection, etc.).</a:t>
            </a:r>
          </a:p>
          <a:p>
            <a:pPr marL="839788" lvl="1" indent="-342900">
              <a:buFont typeface="+mj-lt"/>
              <a:buAutoNum type="alphaUcPeriod"/>
              <a:defRPr/>
            </a:pPr>
            <a:r>
              <a:rPr lang="en-US" sz="1800" dirty="0">
                <a:solidFill>
                  <a:schemeClr val="tx1"/>
                </a:solidFill>
                <a:ea typeface="ＭＳ Ｐゴシック" charset="0"/>
                <a:cs typeface="Arial" charset="0"/>
              </a:rPr>
              <a:t>The attacker (ran away / is injured / needs an ambulance).</a:t>
            </a:r>
          </a:p>
          <a:p>
            <a:pPr marL="839788" lvl="1" indent="-342900">
              <a:buFont typeface="+mj-lt"/>
              <a:buAutoNum type="alphaUcPeriod"/>
              <a:defRPr/>
            </a:pPr>
            <a:r>
              <a:rPr lang="en-US" sz="1800" dirty="0" smtClean="0">
                <a:solidFill>
                  <a:schemeClr val="tx1"/>
                </a:solidFill>
                <a:ea typeface="ＭＳ Ｐゴシック" charset="0"/>
                <a:cs typeface="Arial" charset="0"/>
              </a:rPr>
              <a:t>I</a:t>
            </a:r>
            <a:r>
              <a:rPr lang="en-US" sz="1800" dirty="0" smtClean="0">
                <a:solidFill>
                  <a:schemeClr val="tx1"/>
                </a:solidFill>
                <a:latin typeface="Arial"/>
                <a:ea typeface="ＭＳ Ｐゴシック" charset="0"/>
                <a:cs typeface="Arial" charset="0"/>
              </a:rPr>
              <a:t>’</a:t>
            </a:r>
            <a:r>
              <a:rPr lang="en-US" sz="1800" dirty="0" smtClean="0">
                <a:solidFill>
                  <a:schemeClr val="tx1"/>
                </a:solidFill>
                <a:ea typeface="ＭＳ Ｐゴシック" charset="0"/>
                <a:cs typeface="Arial" charset="0"/>
              </a:rPr>
              <a:t>m </a:t>
            </a:r>
            <a:r>
              <a:rPr lang="en-US" sz="1800" dirty="0">
                <a:solidFill>
                  <a:schemeClr val="tx1"/>
                </a:solidFill>
                <a:ea typeface="ＭＳ Ｐゴシック" charset="0"/>
                <a:cs typeface="Arial" charset="0"/>
              </a:rPr>
              <a:t>wearing __________ and I do have a permit to carry a firearm so let the police know that I</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ll place my firearm (on the front seat of my car / on my hood / back in my holster) before they arrive.</a:t>
            </a:r>
          </a:p>
          <a:p>
            <a:pPr marL="839788" lvl="1" indent="-342900">
              <a:buFont typeface="+mj-lt"/>
              <a:buAutoNum type="alphaUcPeriod"/>
              <a:defRPr/>
            </a:pPr>
            <a:r>
              <a:rPr lang="en-US" sz="1800" dirty="0">
                <a:solidFill>
                  <a:schemeClr val="tx1"/>
                </a:solidFill>
                <a:ea typeface="ＭＳ Ｐゴシック" charset="0"/>
                <a:cs typeface="Arial" charset="0"/>
              </a:rPr>
              <a:t>I need to (go help my family / watch the attacker / get to a safer place) so I</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m going to hang up now.</a:t>
            </a:r>
          </a:p>
          <a:p>
            <a:pPr marL="839788" lvl="1" indent="-342900">
              <a:buFont typeface="+mj-lt"/>
              <a:buAutoNum type="alphaUcPeriod"/>
              <a:defRPr/>
            </a:pPr>
            <a:r>
              <a:rPr lang="en-US" sz="1800" dirty="0">
                <a:solidFill>
                  <a:schemeClr val="tx1"/>
                </a:solidFill>
                <a:ea typeface="ＭＳ Ｐゴシック" charset="0"/>
                <a:cs typeface="Arial" charset="0"/>
              </a:rPr>
              <a:t>Hang up.</a:t>
            </a:r>
          </a:p>
          <a:p>
            <a:pPr marL="382588" indent="-342900">
              <a:buFont typeface="+mj-lt"/>
              <a:buAutoNum type="arabicPeriod" startAt="2"/>
              <a:defRPr/>
            </a:pPr>
            <a:r>
              <a:rPr lang="en-US" sz="1800" b="1" dirty="0">
                <a:solidFill>
                  <a:schemeClr val="tx1"/>
                </a:solidFill>
                <a:ea typeface="ＭＳ Ｐゴシック" charset="0"/>
                <a:cs typeface="Arial" charset="0"/>
              </a:rPr>
              <a:t>Call your attorney.</a:t>
            </a:r>
          </a:p>
          <a:p>
            <a:pPr marL="382588" indent="-342900">
              <a:buFont typeface="+mj-lt"/>
              <a:buAutoNum type="arabicPeriod" startAt="2"/>
              <a:defRPr/>
            </a:pPr>
            <a:r>
              <a:rPr lang="en-US" sz="1800" b="1" dirty="0">
                <a:solidFill>
                  <a:schemeClr val="tx1"/>
                </a:solidFill>
                <a:ea typeface="ＭＳ Ｐゴシック" charset="0"/>
                <a:cs typeface="Arial" charset="0"/>
              </a:rPr>
              <a:t>Call your family. </a:t>
            </a:r>
            <a:r>
              <a:rPr lang="en-US" sz="1800" dirty="0">
                <a:solidFill>
                  <a:schemeClr val="tx1"/>
                </a:solidFill>
                <a:ea typeface="ＭＳ Ｐゴシック" charset="0"/>
                <a:cs typeface="Arial" charset="0"/>
              </a:rPr>
              <a:t>Inform them that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ve been involved in a defensive situation and instruct them to speak with no one — not the police, not the media, no one! Tell family members to inform the police that they DO NOT CONSENT TO A SEARCH OF YOUR HOME OR PROPERTY and that they will answer no questions unless your attorney is present.</a:t>
            </a:r>
          </a:p>
        </p:txBody>
      </p:sp>
      <p:sp>
        <p:nvSpPr>
          <p:cNvPr id="3" name="Title 2"/>
          <p:cNvSpPr>
            <a:spLocks noGrp="1"/>
          </p:cNvSpPr>
          <p:nvPr>
            <p:ph type="title"/>
          </p:nvPr>
        </p:nvSpPr>
        <p:spPr/>
        <p:txBody>
          <a:bodyPr/>
          <a:lstStyle/>
          <a:p>
            <a:r>
              <a:rPr lang="en-US" dirty="0" smtClean="0"/>
              <a:t>Phone Calls to Make</a:t>
            </a:r>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p:cNvSpPr>
          <p:nvPr/>
        </p:nvSpPr>
        <p:spPr bwMode="auto">
          <a:xfrm>
            <a:off x="355600" y="990600"/>
            <a:ext cx="3225800" cy="248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Place </a:t>
            </a:r>
            <a:r>
              <a:rPr lang="en-US" sz="1800" dirty="0">
                <a:solidFill>
                  <a:schemeClr val="tx1"/>
                </a:solidFill>
                <a:ea typeface="ＭＳ Ｐゴシック" charset="0"/>
                <a:cs typeface="Arial" charset="0"/>
              </a:rPr>
              <a:t>your firearm back in its holster or off your body BEFORE the police approach.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Put your hands high in the air as the police approach.  Don</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t even twitch if your firearm is back in the holster.</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Comply with all instructions from the police and keep your hands where they can see them. This is not the time to explain that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you are the good guy.</a:t>
            </a:r>
            <a:r>
              <a:rPr lang="ja-JP" altLang="en-US" sz="1800" dirty="0">
                <a:solidFill>
                  <a:schemeClr val="tx1"/>
                </a:solidFill>
                <a:latin typeface="Arial"/>
                <a:ea typeface="ＭＳ Ｐゴシック" charset="0"/>
                <a:cs typeface="Arial" charset="0"/>
              </a:rPr>
              <a:t>”</a:t>
            </a:r>
            <a:endParaRPr lang="en-US" sz="1800" dirty="0">
              <a:solidFill>
                <a:schemeClr val="tx1"/>
              </a:solidFill>
              <a:ea typeface="ＭＳ Ｐゴシック" charset="0"/>
              <a:cs typeface="Arial" charset="0"/>
            </a:endParaRP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Don</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t argue, and be prepared to be pushed to the ground, handcuffed, and placed in the back of a squad car.</a:t>
            </a:r>
          </a:p>
        </p:txBody>
      </p:sp>
      <p:pic>
        <p:nvPicPr>
          <p:cNvPr id="4" name="Picture 1"/>
          <p:cNvPicPr>
            <a:picLocks noChangeAspect="1" noChangeArrowheads="1"/>
          </p:cNvPicPr>
          <p:nvPr/>
        </p:nvPicPr>
        <p:blipFill rotWithShape="1">
          <a:blip r:embed="rId4">
            <a:extLst>
              <a:ext uri="{28A0092B-C50C-407E-A947-70E740481C1C}">
                <a14:useLocalDpi xmlns:a14="http://schemas.microsoft.com/office/drawing/2010/main" val="0"/>
              </a:ext>
            </a:extLst>
          </a:blip>
          <a:srcRect r="11111"/>
          <a:stretch/>
        </p:blipFill>
        <p:spPr bwMode="auto">
          <a:xfrm>
            <a:off x="3703320" y="1417320"/>
            <a:ext cx="5029200" cy="3771900"/>
          </a:xfrm>
          <a:prstGeom prst="rect">
            <a:avLst/>
          </a:prstGeom>
          <a:noFill/>
          <a:ln w="12700">
            <a:solidFill>
              <a:schemeClr val="tx1"/>
            </a:solidFill>
            <a:round/>
            <a:headEnd/>
            <a:tailEnd/>
          </a:ln>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581400" y="5188803"/>
            <a:ext cx="5151120" cy="954107"/>
          </a:xfrm>
          <a:prstGeom prst="rect">
            <a:avLst/>
          </a:prstGeom>
          <a:noFill/>
        </p:spPr>
        <p:txBody>
          <a:bodyPr wrap="square" rtlCol="0">
            <a:spAutoFit/>
          </a:bodyPr>
          <a:lstStyle/>
          <a:p>
            <a:r>
              <a:rPr lang="en-US" sz="1400" b="1" dirty="0" smtClean="0">
                <a:solidFill>
                  <a:srgbClr val="E10A0A"/>
                </a:solidFill>
                <a:latin typeface="+mn-lt"/>
              </a:rPr>
              <a:t>Image 5.2 </a:t>
            </a:r>
            <a:r>
              <a:rPr lang="en-US" sz="1400" b="1" dirty="0" smtClean="0">
                <a:latin typeface="+mn-lt"/>
              </a:rPr>
              <a:t>What’s Your Goal when the Police Arrive?</a:t>
            </a:r>
            <a:endParaRPr lang="en-US" sz="1400" i="1" dirty="0" smtClean="0">
              <a:latin typeface="+mn-lt"/>
            </a:endParaRPr>
          </a:p>
          <a:p>
            <a:r>
              <a:rPr lang="en-US" sz="1400" i="1" dirty="0" smtClean="0">
                <a:latin typeface="+mn-lt"/>
              </a:rPr>
              <a:t>When </a:t>
            </a:r>
            <a:r>
              <a:rPr lang="en-US" sz="1400" i="1" dirty="0">
                <a:latin typeface="+mn-lt"/>
              </a:rPr>
              <a:t>the police arrive on the scene, they’ll be nervous, they’ll be concerned for their own safety, and their adrenaline will be flowing as well. Your number one goal?  Don’t get shot.</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When the Police Arrive at the Scene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p:cNvSpPr>
          <p:nvPr/>
        </p:nvSpPr>
        <p:spPr bwMode="auto">
          <a:xfrm>
            <a:off x="355600" y="1066800"/>
            <a:ext cx="80264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chemeClr val="tx1"/>
                </a:solidFill>
                <a:ea typeface="ＭＳ Ｐゴシック" charset="0"/>
                <a:cs typeface="Arial" charset="0"/>
              </a:rPr>
              <a:t>There is no upside in speaking with the police without your attorney present, and any statement you make, however true you may believe it to be, is fraught with risk. Because of that and other risks, we recommend that you stick with this </a:t>
            </a:r>
            <a:r>
              <a:rPr lang="en-US" sz="1800" dirty="0" smtClean="0">
                <a:solidFill>
                  <a:schemeClr val="tx1"/>
                </a:solidFill>
                <a:ea typeface="ＭＳ Ｐゴシック" charset="0"/>
                <a:cs typeface="Arial" charset="0"/>
              </a:rPr>
              <a:t>four part </a:t>
            </a:r>
            <a:r>
              <a:rPr lang="en-US" sz="1800" dirty="0">
                <a:solidFill>
                  <a:schemeClr val="tx1"/>
                </a:solidFill>
                <a:ea typeface="ＭＳ Ｐゴシック" charset="0"/>
                <a:cs typeface="Arial" charset="0"/>
              </a:rPr>
              <a:t>statement to the police and do NOT go beyond it:</a:t>
            </a:r>
          </a:p>
          <a:p>
            <a:pPr marL="39688">
              <a:defRPr/>
            </a:pPr>
            <a:endParaRPr lang="en-US" sz="1800" dirty="0">
              <a:solidFill>
                <a:schemeClr val="tx1"/>
              </a:solidFill>
              <a:ea typeface="ＭＳ Ｐゴシック" charset="0"/>
              <a:cs typeface="Arial" charset="0"/>
            </a:endParaRPr>
          </a:p>
          <a:p>
            <a:pPr marL="382588" indent="-342900">
              <a:buFont typeface="+mj-lt"/>
              <a:buAutoNum type="arabicPeriod"/>
              <a:defRPr/>
            </a:pPr>
            <a:r>
              <a:rPr lang="en-US" sz="1800" dirty="0" smtClean="0">
                <a:solidFill>
                  <a:schemeClr val="tx1"/>
                </a:solidFill>
                <a:ea typeface="ＭＳ Ｐゴシック" charset="0"/>
                <a:cs typeface="Arial" charset="0"/>
              </a:rPr>
              <a:t>I </a:t>
            </a:r>
            <a:r>
              <a:rPr lang="en-US" sz="1800" dirty="0">
                <a:solidFill>
                  <a:schemeClr val="tx1"/>
                </a:solidFill>
                <a:ea typeface="ＭＳ Ｐゴシック" charset="0"/>
                <a:cs typeface="Arial" charset="0"/>
              </a:rPr>
              <a:t>was attacked (by that person / by a person who ran in that direction). </a:t>
            </a:r>
          </a:p>
          <a:p>
            <a:pPr marL="382588" indent="-342900">
              <a:buFont typeface="+mj-lt"/>
              <a:buAutoNum type="arabicPeriod"/>
              <a:defRPr/>
            </a:pPr>
            <a:r>
              <a:rPr lang="en-US" sz="1800" dirty="0">
                <a:solidFill>
                  <a:schemeClr val="tx1"/>
                </a:solidFill>
                <a:ea typeface="ＭＳ Ｐゴシック" charset="0"/>
                <a:cs typeface="Arial" charset="0"/>
              </a:rPr>
              <a:t>There is the evidence (point out anything that the police may miss or may not realize was used as a weapon).</a:t>
            </a:r>
          </a:p>
          <a:p>
            <a:pPr marL="382588" indent="-342900">
              <a:buFont typeface="+mj-lt"/>
              <a:buAutoNum type="arabicPeriod"/>
              <a:defRPr/>
            </a:pPr>
            <a:r>
              <a:rPr lang="en-US" sz="1800" dirty="0">
                <a:solidFill>
                  <a:schemeClr val="tx1"/>
                </a:solidFill>
                <a:ea typeface="ＭＳ Ｐゴシック" charset="0"/>
                <a:cs typeface="Arial" charset="0"/>
              </a:rPr>
              <a:t>That person / those people were witnesses.</a:t>
            </a:r>
          </a:p>
          <a:p>
            <a:pPr marL="382588" indent="-342900">
              <a:buFont typeface="+mj-lt"/>
              <a:buAutoNum type="arabicPeriod"/>
              <a:defRPr/>
            </a:pPr>
            <a:r>
              <a:rPr lang="en-US" sz="1800" dirty="0">
                <a:solidFill>
                  <a:schemeClr val="tx1"/>
                </a:solidFill>
                <a:ea typeface="ＭＳ Ｐゴシック" charset="0"/>
                <a:cs typeface="Arial" charset="0"/>
              </a:rPr>
              <a:t>I</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ve spoken with / left a message with my attorney and I</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m going to wait until (he or she) arrives to give a statement and sign a complaint.</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 Four Part Statement to the Police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Preserving the Evidence</a:t>
            </a:r>
            <a:endParaRPr lang="en-US" dirty="0"/>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1111"/>
          <a:stretch/>
        </p:blipFill>
        <p:spPr>
          <a:xfrm>
            <a:off x="0" y="0"/>
            <a:ext cx="9144000" cy="6858000"/>
          </a:xfrm>
          <a:prstGeom prst="rect">
            <a:avLst/>
          </a:prstGeom>
        </p:spPr>
      </p:pic>
      <p:sp>
        <p:nvSpPr>
          <p:cNvPr id="5" name="Rectangle 9"/>
          <p:cNvSpPr>
            <a:spLocks/>
          </p:cNvSpPr>
          <p:nvPr/>
        </p:nvSpPr>
        <p:spPr bwMode="auto">
          <a:xfrm>
            <a:off x="152400" y="152400"/>
            <a:ext cx="83820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800" dirty="0" smtClean="0">
                <a:solidFill>
                  <a:srgbClr val="FF8C0E"/>
                </a:solidFill>
                <a:latin typeface="+mn-lt"/>
                <a:ea typeface="ＭＳ Ｐゴシック" charset="0"/>
                <a:cs typeface="ＭＳ Ｐゴシック" charset="0"/>
                <a:sym typeface="Arial Narrow Bold" charset="0"/>
              </a:rPr>
              <a:t>PRESERVING THE EVIDENCE</a:t>
            </a:r>
          </a:p>
          <a:p>
            <a:pPr marL="39688"/>
            <a:r>
              <a:rPr lang="en-US" sz="1800" dirty="0" smtClean="0">
                <a:solidFill>
                  <a:srgbClr val="FF8C0E"/>
                </a:solidFill>
                <a:latin typeface="+mn-lt"/>
                <a:ea typeface="ＭＳ Ｐゴシック" charset="0"/>
                <a:cs typeface="ＭＳ Ｐゴシック" charset="0"/>
                <a:sym typeface="Arial Narrow Bold" charset="0"/>
              </a:rPr>
              <a:t>›› </a:t>
            </a:r>
            <a:r>
              <a:rPr lang="en-US" sz="1800" dirty="0">
                <a:solidFill>
                  <a:schemeClr val="bg1"/>
                </a:solidFill>
                <a:latin typeface="+mn-lt"/>
                <a:ea typeface="ＭＳ Ｐゴシック" charset="0"/>
                <a:cs typeface="ＭＳ Ｐゴシック" charset="0"/>
                <a:sym typeface="Arial Narrow Bold" charset="0"/>
              </a:rPr>
              <a:t>You don’t have to be a fan of the CSI television shows to know that the police will carefully document everything they find at the scene of the attack.  Don’t disturb any evidence, and be sure to point out anything to the police that they might miss, such as the attacker’s weapon.</a:t>
            </a:r>
          </a:p>
        </p:txBody>
      </p:sp>
    </p:spTree>
    <p:custDataLst>
      <p:tags r:id="rId1"/>
    </p:custDataLst>
    <p:extLst>
      <p:ext uri="{BB962C8B-B14F-4D97-AF65-F5344CB8AC3E}">
        <p14:creationId xmlns:p14="http://schemas.microsoft.com/office/powerpoint/2010/main" val="15462407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895600" y="4800600"/>
            <a:ext cx="5562600" cy="1200328"/>
          </a:xfrm>
          <a:prstGeom prst="rect">
            <a:avLst/>
          </a:prstGeom>
          <a:noFill/>
        </p:spPr>
        <p:txBody>
          <a:bodyPr wrap="square" rtlCol="0">
            <a:spAutoFit/>
          </a:bodyPr>
          <a:lstStyle/>
          <a:p>
            <a:r>
              <a:rPr lang="en-US" sz="1600" b="1" dirty="0">
                <a:solidFill>
                  <a:srgbClr val="E10A0A"/>
                </a:solidFill>
                <a:latin typeface="+mn-lt"/>
              </a:rPr>
              <a:t>Movie </a:t>
            </a:r>
            <a:r>
              <a:rPr lang="en-US" sz="1600" b="1" dirty="0" smtClean="0">
                <a:solidFill>
                  <a:srgbClr val="E10A0A"/>
                </a:solidFill>
                <a:latin typeface="+mn-lt"/>
              </a:rPr>
              <a:t>5.1 </a:t>
            </a:r>
            <a:r>
              <a:rPr lang="en-US" sz="1600" b="1" dirty="0" smtClean="0">
                <a:latin typeface="+mn-lt"/>
              </a:rPr>
              <a:t>Miranda Warning and Search and Seizure</a:t>
            </a:r>
          </a:p>
          <a:p>
            <a:r>
              <a:rPr lang="en-US" sz="1400" i="1" dirty="0">
                <a:latin typeface="+mn-lt"/>
              </a:rPr>
              <a:t>Everyone has heard the Miranda warning hundreds of times on TV thrillers, but what does it really mean?  And, can you really say no when the police ask if it’s okay to search your home, vehicle, or person?</a:t>
            </a:r>
            <a:endParaRPr lang="en-US" sz="1400" dirty="0">
              <a:latin typeface="+mn-lt"/>
            </a:endParaRPr>
          </a:p>
        </p:txBody>
      </p:sp>
      <p:sp>
        <p:nvSpPr>
          <p:cNvPr id="4" name="Title 3"/>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When are Miranda Rights Read?</a:t>
            </a:r>
            <a:endParaRPr lang="en-US" dirty="0" smtClean="0">
              <a:effectLst/>
            </a:endParaRPr>
          </a:p>
        </p:txBody>
      </p:sp>
      <p:sp>
        <p:nvSpPr>
          <p:cNvPr id="6" name="Rectangle 5"/>
          <p:cNvSpPr>
            <a:spLocks/>
          </p:cNvSpPr>
          <p:nvPr/>
        </p:nvSpPr>
        <p:spPr bwMode="auto">
          <a:xfrm>
            <a:off x="355600" y="1219200"/>
            <a:ext cx="2463800" cy="449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800" dirty="0" smtClean="0">
                <a:solidFill>
                  <a:schemeClr val="tx1"/>
                </a:solidFill>
                <a:ea typeface="ＭＳ Ｐゴシック" charset="0"/>
                <a:cs typeface="ＭＳ Ｐゴシック" charset="0"/>
              </a:rPr>
              <a:t>After </a:t>
            </a:r>
            <a:r>
              <a:rPr lang="en-US" sz="1800" dirty="0">
                <a:solidFill>
                  <a:schemeClr val="tx1"/>
                </a:solidFill>
                <a:ea typeface="ＭＳ Ｐゴシック" charset="0"/>
                <a:cs typeface="ＭＳ Ｐゴシック" charset="0"/>
              </a:rPr>
              <a:t>you’</a:t>
            </a:r>
            <a:r>
              <a:rPr lang="en-US" altLang="ja-JP" sz="1800" dirty="0">
                <a:solidFill>
                  <a:schemeClr val="tx1"/>
                </a:solidFill>
                <a:cs typeface="Arial" charset="0"/>
              </a:rPr>
              <a:t>ve completed the </a:t>
            </a:r>
            <a:r>
              <a:rPr lang="en-US" altLang="ja-JP" sz="1800" dirty="0" smtClean="0">
                <a:solidFill>
                  <a:schemeClr val="tx1"/>
                </a:solidFill>
                <a:cs typeface="Arial" charset="0"/>
              </a:rPr>
              <a:t>four part </a:t>
            </a:r>
            <a:r>
              <a:rPr lang="en-US" altLang="ja-JP" sz="1800" dirty="0">
                <a:solidFill>
                  <a:schemeClr val="tx1"/>
                </a:solidFill>
                <a:cs typeface="Arial" charset="0"/>
              </a:rPr>
              <a:t>statement, there are only two things you should say to the police:</a:t>
            </a:r>
          </a:p>
          <a:p>
            <a:pPr marL="39688"/>
            <a:endParaRPr lang="en-US" sz="1800" dirty="0">
              <a:solidFill>
                <a:schemeClr val="tx1"/>
              </a:solidFill>
              <a:cs typeface="Arial" charset="0"/>
            </a:endParaRPr>
          </a:p>
          <a:p>
            <a:pPr marL="39688"/>
            <a:r>
              <a:rPr lang="ja-JP" altLang="en-US" sz="1800" i="1" dirty="0">
                <a:solidFill>
                  <a:schemeClr val="tx1"/>
                </a:solidFill>
                <a:ea typeface="ＭＳ Ｐゴシック" charset="0"/>
                <a:cs typeface="ＭＳ Ｐゴシック" charset="0"/>
                <a:sym typeface="Arial Bold" charset="0"/>
              </a:rPr>
              <a:t>“</a:t>
            </a:r>
            <a:r>
              <a:rPr lang="en-US" altLang="ja-JP" sz="1800" i="1" dirty="0">
                <a:solidFill>
                  <a:schemeClr val="tx1"/>
                </a:solidFill>
                <a:latin typeface="Arial Bold" charset="0"/>
                <a:cs typeface="Arial Bold" charset="0"/>
                <a:sym typeface="Arial Bold" charset="0"/>
              </a:rPr>
              <a:t>I WANT MY LAWYER PRESENT BEFORE I ANSWER ANY QUESTIONS, AND UNTIL THEN, I INVOKE MY RIGHT TO REMAIN SILENT.</a:t>
            </a:r>
            <a:r>
              <a:rPr lang="ja-JP" altLang="en-US" sz="1800" i="1" dirty="0" smtClean="0">
                <a:solidFill>
                  <a:schemeClr val="tx1"/>
                </a:solidFill>
                <a:ea typeface="ＭＳ Ｐゴシック" charset="0"/>
                <a:cs typeface="ＭＳ Ｐゴシック" charset="0"/>
                <a:sym typeface="Arial Bold" charset="0"/>
              </a:rPr>
              <a:t>”</a:t>
            </a:r>
            <a:endParaRPr lang="en-US" sz="1800" dirty="0">
              <a:solidFill>
                <a:schemeClr val="tx1"/>
              </a:solidFill>
              <a:cs typeface="Arial" charset="0"/>
            </a:endParaRPr>
          </a:p>
          <a:p>
            <a:pPr marL="39688"/>
            <a:endParaRPr lang="en-US" altLang="ja-JP" sz="1800" i="1" dirty="0" smtClean="0">
              <a:solidFill>
                <a:schemeClr val="tx1"/>
              </a:solidFill>
              <a:ea typeface="ＭＳ Ｐゴシック" charset="0"/>
              <a:cs typeface="ＭＳ Ｐゴシック" charset="0"/>
              <a:sym typeface="Arial Bold" charset="0"/>
            </a:endParaRPr>
          </a:p>
          <a:p>
            <a:pPr marL="39688"/>
            <a:r>
              <a:rPr lang="ja-JP" altLang="en-US" sz="1800" i="1" dirty="0" smtClean="0">
                <a:solidFill>
                  <a:schemeClr val="tx1"/>
                </a:solidFill>
                <a:ea typeface="ＭＳ Ｐゴシック" charset="0"/>
                <a:cs typeface="ＭＳ Ｐゴシック" charset="0"/>
                <a:sym typeface="Arial Bold" charset="0"/>
              </a:rPr>
              <a:t>“</a:t>
            </a:r>
            <a:r>
              <a:rPr lang="en-US" altLang="ja-JP" sz="1800" i="1" dirty="0">
                <a:solidFill>
                  <a:schemeClr val="tx1"/>
                </a:solidFill>
                <a:latin typeface="Arial Bold" charset="0"/>
                <a:cs typeface="Arial Bold" charset="0"/>
                <a:sym typeface="Arial Bold" charset="0"/>
              </a:rPr>
              <a:t>I DO NOT CONSENT TO A SEARCH OF MY PERSON OR MY PROPERTY.</a:t>
            </a:r>
            <a:r>
              <a:rPr lang="ja-JP" altLang="en-US" sz="1800" i="1" dirty="0">
                <a:solidFill>
                  <a:schemeClr val="tx1"/>
                </a:solidFill>
                <a:ea typeface="ＭＳ Ｐゴシック" charset="0"/>
                <a:cs typeface="ＭＳ Ｐゴシック" charset="0"/>
                <a:sym typeface="Arial Bold" charset="0"/>
              </a:rPr>
              <a:t>”</a:t>
            </a:r>
            <a:endParaRPr lang="en-US" sz="1800" i="1" dirty="0">
              <a:solidFill>
                <a:schemeClr val="tx1"/>
              </a:solidFill>
              <a:latin typeface="Arial Bold" charset="0"/>
              <a:ea typeface="ＭＳ Ｐゴシック" charset="0"/>
              <a:cs typeface="ＭＳ Ｐゴシック" charset="0"/>
              <a:sym typeface="Arial Bold" charset="0"/>
            </a:endParaRPr>
          </a:p>
        </p:txBody>
      </p:sp>
      <p:pic>
        <p:nvPicPr>
          <p:cNvPr id="3" name="480 Miranda and Search and Seizure.m4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980944" y="1664208"/>
            <a:ext cx="5486400" cy="3083242"/>
          </a:xfrm>
          <a:prstGeom prst="rect">
            <a:avLst/>
          </a:prstGeom>
        </p:spPr>
      </p:pic>
    </p:spTree>
    <p:custDataLst>
      <p:tags r:id="rId1"/>
    </p:custDataLst>
    <p:extLst>
      <p:ext uri="{BB962C8B-B14F-4D97-AF65-F5344CB8AC3E}">
        <p14:creationId xmlns:p14="http://schemas.microsoft.com/office/powerpoint/2010/main" val="29066406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 name="Shape 70"/>
          <p:cNvSpPr/>
          <p:nvPr/>
        </p:nvSpPr>
        <p:spPr>
          <a:xfrm>
            <a:off x="767953" y="3125390"/>
            <a:ext cx="964406" cy="52685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lvl1pPr algn="l">
              <a:buClr>
                <a:srgbClr val="000000"/>
              </a:buClr>
              <a:buFont typeface="Arial"/>
              <a:defRPr sz="1800" b="1" cap="none">
                <a:solidFill>
                  <a:srgbClr val="FF9E0B"/>
                </a:solidFill>
                <a:latin typeface="Gill Sans"/>
                <a:ea typeface="Gill Sans"/>
                <a:cs typeface="Gill Sans"/>
                <a:sym typeface="Gill Sans"/>
              </a:defRPr>
            </a:lvl1pPr>
          </a:lstStyle>
          <a:p>
            <a:pPr lvl="0">
              <a:defRPr b="0">
                <a:solidFill>
                  <a:srgbClr val="000000"/>
                </a:solidFill>
              </a:defRPr>
            </a:pPr>
            <a:r>
              <a:rPr sz="1266">
                <a:solidFill>
                  <a:srgbClr val="FF8C0E"/>
                </a:solidFill>
              </a:rPr>
              <a:t>The Long Route</a:t>
            </a:r>
          </a:p>
        </p:txBody>
      </p:sp>
      <p:pic>
        <p:nvPicPr>
          <p:cNvPr id="71" name="Long and Short II.png"/>
          <p:cNvPicPr/>
          <p:nvPr/>
        </p:nvPicPr>
        <p:blipFill>
          <a:blip r:embed="rId4">
            <a:extLst/>
          </a:blip>
          <a:stretch>
            <a:fillRect/>
          </a:stretch>
        </p:blipFill>
        <p:spPr>
          <a:xfrm>
            <a:off x="107156" y="1696641"/>
            <a:ext cx="8929688" cy="4467753"/>
          </a:xfrm>
          <a:prstGeom prst="rect">
            <a:avLst/>
          </a:prstGeom>
          <a:ln w="12700">
            <a:miter lim="400000"/>
          </a:ln>
        </p:spPr>
      </p:pic>
      <p:sp>
        <p:nvSpPr>
          <p:cNvPr id="73" name="Shape 73"/>
          <p:cNvSpPr/>
          <p:nvPr/>
        </p:nvSpPr>
        <p:spPr>
          <a:xfrm>
            <a:off x="312461" y="165855"/>
            <a:ext cx="6698309"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The Brain’s Long Route and Short Route</a:t>
            </a:r>
          </a:p>
        </p:txBody>
      </p:sp>
      <p:sp>
        <p:nvSpPr>
          <p:cNvPr id="74" name="Shape 74"/>
          <p:cNvSpPr/>
          <p:nvPr/>
        </p:nvSpPr>
        <p:spPr>
          <a:xfrm>
            <a:off x="3518297" y="5161359"/>
            <a:ext cx="1803797" cy="52685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lvl="0" algn="l">
              <a:buClr>
                <a:srgbClr val="000000"/>
              </a:buClr>
              <a:buFont typeface="Arial"/>
              <a:defRPr sz="1800" cap="none">
                <a:solidFill>
                  <a:srgbClr val="000000"/>
                </a:solidFill>
              </a:defRPr>
            </a:pPr>
            <a:r>
              <a:rPr sz="1266" b="1">
                <a:solidFill>
                  <a:srgbClr val="FFFFFF"/>
                </a:solidFill>
                <a:latin typeface="Gill Sans"/>
                <a:ea typeface="Gill Sans"/>
                <a:cs typeface="Gill Sans"/>
                <a:sym typeface="Gill Sans"/>
              </a:rPr>
              <a:t>The “Fire Alarm” </a:t>
            </a:r>
            <a:br>
              <a:rPr sz="1266" b="1">
                <a:solidFill>
                  <a:srgbClr val="FFFFFF"/>
                </a:solidFill>
                <a:latin typeface="Gill Sans"/>
                <a:ea typeface="Gill Sans"/>
                <a:cs typeface="Gill Sans"/>
                <a:sym typeface="Gill Sans"/>
              </a:rPr>
            </a:br>
            <a:r>
              <a:rPr sz="1266" b="1">
                <a:solidFill>
                  <a:srgbClr val="FFFFFF"/>
                </a:solidFill>
                <a:latin typeface="Gill Sans"/>
                <a:ea typeface="Gill Sans"/>
                <a:cs typeface="Gill Sans"/>
                <a:sym typeface="Gill Sans"/>
              </a:rPr>
              <a:t>(Amygdala)</a:t>
            </a:r>
          </a:p>
        </p:txBody>
      </p:sp>
      <p:sp>
        <p:nvSpPr>
          <p:cNvPr id="75" name="Shape 75"/>
          <p:cNvSpPr/>
          <p:nvPr/>
        </p:nvSpPr>
        <p:spPr>
          <a:xfrm>
            <a:off x="553641" y="5518547"/>
            <a:ext cx="2027039" cy="52685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lvl="0" algn="l">
              <a:buClr>
                <a:srgbClr val="000000"/>
              </a:buClr>
              <a:buFont typeface="Arial"/>
              <a:defRPr sz="1800" cap="none">
                <a:solidFill>
                  <a:srgbClr val="000000"/>
                </a:solidFill>
              </a:defRPr>
            </a:pPr>
            <a:r>
              <a:rPr sz="1266" b="1" dirty="0">
                <a:solidFill>
                  <a:srgbClr val="FFFFFF"/>
                </a:solidFill>
                <a:latin typeface="Gill Sans"/>
                <a:ea typeface="Gill Sans"/>
                <a:cs typeface="Gill Sans"/>
                <a:sym typeface="Gill Sans"/>
              </a:rPr>
              <a:t>The “Switchboard”</a:t>
            </a:r>
            <a:br>
              <a:rPr sz="1266" b="1" dirty="0">
                <a:solidFill>
                  <a:srgbClr val="FFFFFF"/>
                </a:solidFill>
                <a:latin typeface="Gill Sans"/>
                <a:ea typeface="Gill Sans"/>
                <a:cs typeface="Gill Sans"/>
                <a:sym typeface="Gill Sans"/>
              </a:rPr>
            </a:br>
            <a:r>
              <a:rPr sz="1266" b="1" dirty="0">
                <a:solidFill>
                  <a:srgbClr val="FFFFFF"/>
                </a:solidFill>
                <a:latin typeface="Gill Sans"/>
                <a:ea typeface="Gill Sans"/>
                <a:cs typeface="Gill Sans"/>
                <a:sym typeface="Gill Sans"/>
              </a:rPr>
              <a:t>(Thalamus)</a:t>
            </a:r>
          </a:p>
        </p:txBody>
      </p:sp>
      <p:sp>
        <p:nvSpPr>
          <p:cNvPr id="76" name="Shape 76"/>
          <p:cNvSpPr/>
          <p:nvPr/>
        </p:nvSpPr>
        <p:spPr>
          <a:xfrm>
            <a:off x="1785938" y="2580679"/>
            <a:ext cx="2027039" cy="52685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lvl="0" algn="l">
              <a:buClr>
                <a:srgbClr val="000000"/>
              </a:buClr>
              <a:buFont typeface="Arial"/>
              <a:defRPr sz="1800" cap="none">
                <a:solidFill>
                  <a:srgbClr val="000000"/>
                </a:solidFill>
              </a:defRPr>
            </a:pPr>
            <a:r>
              <a:rPr sz="1266" b="1">
                <a:solidFill>
                  <a:srgbClr val="FFFFFF"/>
                </a:solidFill>
                <a:latin typeface="Gill Sans"/>
                <a:ea typeface="Gill Sans"/>
                <a:cs typeface="Gill Sans"/>
                <a:sym typeface="Gill Sans"/>
              </a:rPr>
              <a:t>The “Thinker”</a:t>
            </a:r>
            <a:br>
              <a:rPr sz="1266" b="1">
                <a:solidFill>
                  <a:srgbClr val="FFFFFF"/>
                </a:solidFill>
                <a:latin typeface="Gill Sans"/>
                <a:ea typeface="Gill Sans"/>
                <a:cs typeface="Gill Sans"/>
                <a:sym typeface="Gill Sans"/>
              </a:rPr>
            </a:br>
            <a:r>
              <a:rPr sz="1266" b="1">
                <a:solidFill>
                  <a:srgbClr val="FFFFFF"/>
                </a:solidFill>
                <a:latin typeface="Gill Sans"/>
                <a:ea typeface="Gill Sans"/>
                <a:cs typeface="Gill Sans"/>
                <a:sym typeface="Gill Sans"/>
              </a:rPr>
              <a:t>(Sensory Cortex)</a:t>
            </a:r>
          </a:p>
        </p:txBody>
      </p:sp>
      <p:sp>
        <p:nvSpPr>
          <p:cNvPr id="77" name="Shape 77"/>
          <p:cNvSpPr/>
          <p:nvPr/>
        </p:nvSpPr>
        <p:spPr>
          <a:xfrm>
            <a:off x="5045273" y="3098601"/>
            <a:ext cx="2027039" cy="52685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lvl="0" algn="l">
              <a:buClr>
                <a:srgbClr val="000000"/>
              </a:buClr>
              <a:buFont typeface="Arial"/>
              <a:defRPr sz="1800" cap="none">
                <a:solidFill>
                  <a:srgbClr val="000000"/>
                </a:solidFill>
              </a:defRPr>
            </a:pPr>
            <a:r>
              <a:rPr sz="1266" b="1">
                <a:solidFill>
                  <a:srgbClr val="FFFFFF"/>
                </a:solidFill>
                <a:latin typeface="Gill Sans"/>
                <a:ea typeface="Gill Sans"/>
                <a:cs typeface="Gill Sans"/>
                <a:sym typeface="Gill Sans"/>
              </a:rPr>
              <a:t>The “Scrapbook”</a:t>
            </a:r>
            <a:br>
              <a:rPr sz="1266" b="1">
                <a:solidFill>
                  <a:srgbClr val="FFFFFF"/>
                </a:solidFill>
                <a:latin typeface="Gill Sans"/>
                <a:ea typeface="Gill Sans"/>
                <a:cs typeface="Gill Sans"/>
                <a:sym typeface="Gill Sans"/>
              </a:rPr>
            </a:br>
            <a:r>
              <a:rPr sz="1266" b="1">
                <a:solidFill>
                  <a:srgbClr val="FFFFFF"/>
                </a:solidFill>
                <a:latin typeface="Gill Sans"/>
                <a:ea typeface="Gill Sans"/>
                <a:cs typeface="Gill Sans"/>
                <a:sym typeface="Gill Sans"/>
              </a:rPr>
              <a:t>(Hippocampus)</a:t>
            </a:r>
          </a:p>
        </p:txBody>
      </p:sp>
      <p:sp>
        <p:nvSpPr>
          <p:cNvPr id="78" name="Shape 78"/>
          <p:cNvSpPr/>
          <p:nvPr/>
        </p:nvSpPr>
        <p:spPr>
          <a:xfrm>
            <a:off x="7643813" y="2446734"/>
            <a:ext cx="1428750" cy="52685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lvl="0" algn="l">
              <a:buClr>
                <a:srgbClr val="000000"/>
              </a:buClr>
              <a:buFont typeface="Arial"/>
              <a:defRPr sz="1800" cap="none">
                <a:solidFill>
                  <a:srgbClr val="000000"/>
                </a:solidFill>
              </a:defRPr>
            </a:pPr>
            <a:r>
              <a:rPr sz="1266" b="1">
                <a:solidFill>
                  <a:srgbClr val="FFFFFF"/>
                </a:solidFill>
                <a:latin typeface="Gill Sans"/>
                <a:ea typeface="Gill Sans"/>
                <a:cs typeface="Gill Sans"/>
                <a:sym typeface="Gill Sans"/>
              </a:rPr>
              <a:t>The “Engineer”</a:t>
            </a:r>
            <a:br>
              <a:rPr sz="1266" b="1">
                <a:solidFill>
                  <a:srgbClr val="FFFFFF"/>
                </a:solidFill>
                <a:latin typeface="Gill Sans"/>
                <a:ea typeface="Gill Sans"/>
                <a:cs typeface="Gill Sans"/>
                <a:sym typeface="Gill Sans"/>
              </a:rPr>
            </a:br>
            <a:r>
              <a:rPr sz="1266" b="1">
                <a:solidFill>
                  <a:srgbClr val="FFFFFF"/>
                </a:solidFill>
                <a:latin typeface="Gill Sans"/>
                <a:ea typeface="Gill Sans"/>
                <a:cs typeface="Gill Sans"/>
                <a:sym typeface="Gill Sans"/>
              </a:rPr>
              <a:t>(Motor Cortex)</a:t>
            </a:r>
          </a:p>
        </p:txBody>
      </p:sp>
      <p:sp>
        <p:nvSpPr>
          <p:cNvPr id="79" name="Shape 79"/>
          <p:cNvSpPr/>
          <p:nvPr/>
        </p:nvSpPr>
        <p:spPr>
          <a:xfrm>
            <a:off x="7250906" y="4688086"/>
            <a:ext cx="1660922" cy="821531"/>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p>
            <a:pPr defTabSz="406644">
              <a:buClr>
                <a:srgbClr val="000000"/>
              </a:buClr>
              <a:buFont typeface="Arial"/>
              <a:defRPr sz="1800" cap="none">
                <a:solidFill>
                  <a:srgbClr val="000000"/>
                </a:solidFill>
              </a:defRPr>
            </a:pPr>
            <a:r>
              <a:rPr sz="1253" b="1">
                <a:solidFill>
                  <a:srgbClr val="FFFFFF"/>
                </a:solidFill>
                <a:latin typeface="Gill Sans"/>
                <a:ea typeface="Gill Sans"/>
                <a:cs typeface="Gill Sans"/>
                <a:sym typeface="Gill Sans"/>
              </a:rPr>
              <a:t>The “Pharmacy”</a:t>
            </a:r>
            <a:br>
              <a:rPr sz="1253" b="1">
                <a:solidFill>
                  <a:srgbClr val="FFFFFF"/>
                </a:solidFill>
                <a:latin typeface="Gill Sans"/>
                <a:ea typeface="Gill Sans"/>
                <a:cs typeface="Gill Sans"/>
                <a:sym typeface="Gill Sans"/>
              </a:rPr>
            </a:br>
            <a:r>
              <a:rPr sz="1253" b="1">
                <a:solidFill>
                  <a:srgbClr val="FFFFFF"/>
                </a:solidFill>
                <a:latin typeface="Gill Sans"/>
                <a:ea typeface="Gill Sans"/>
                <a:cs typeface="Gill Sans"/>
                <a:sym typeface="Gill Sans"/>
              </a:rPr>
              <a:t>(Hypothalamus, Pituitary Gland &amp; Adrenal Gland)</a:t>
            </a:r>
          </a:p>
        </p:txBody>
      </p:sp>
      <p:pic>
        <p:nvPicPr>
          <p:cNvPr id="80" name="Information-icon.png">
            <a:hlinkClick r:id="rId5" action="ppaction://hlinksldjump"/>
          </p:cNvPr>
          <p:cNvPicPr/>
          <p:nvPr/>
        </p:nvPicPr>
        <p:blipFill>
          <a:blip r:embed="rId6">
            <a:extLst/>
          </a:blip>
          <a:stretch>
            <a:fillRect/>
          </a:stretch>
        </p:blipFill>
        <p:spPr>
          <a:xfrm>
            <a:off x="142875" y="5563195"/>
            <a:ext cx="375047" cy="375047"/>
          </a:xfrm>
          <a:prstGeom prst="rect">
            <a:avLst/>
          </a:prstGeom>
          <a:ln w="12700">
            <a:miter lim="400000"/>
          </a:ln>
        </p:spPr>
      </p:pic>
      <p:pic>
        <p:nvPicPr>
          <p:cNvPr id="81" name="Information-icon.png">
            <a:hlinkClick r:id="rId7" action="ppaction://hlinksldjump"/>
          </p:cNvPr>
          <p:cNvPicPr/>
          <p:nvPr/>
        </p:nvPicPr>
        <p:blipFill>
          <a:blip r:embed="rId6">
            <a:extLst/>
          </a:blip>
          <a:stretch>
            <a:fillRect/>
          </a:stretch>
        </p:blipFill>
        <p:spPr>
          <a:xfrm>
            <a:off x="1366242" y="2625328"/>
            <a:ext cx="375047" cy="375047"/>
          </a:xfrm>
          <a:prstGeom prst="rect">
            <a:avLst/>
          </a:prstGeom>
          <a:ln w="12700">
            <a:miter lim="400000"/>
          </a:ln>
        </p:spPr>
      </p:pic>
      <p:pic>
        <p:nvPicPr>
          <p:cNvPr id="82" name="Information-icon.png">
            <a:hlinkClick r:id="rId8" action="ppaction://hlinksldjump"/>
          </p:cNvPr>
          <p:cNvPicPr/>
          <p:nvPr/>
        </p:nvPicPr>
        <p:blipFill>
          <a:blip r:embed="rId6">
            <a:extLst/>
          </a:blip>
          <a:stretch>
            <a:fillRect/>
          </a:stretch>
        </p:blipFill>
        <p:spPr>
          <a:xfrm>
            <a:off x="7241977" y="2500312"/>
            <a:ext cx="375047" cy="375047"/>
          </a:xfrm>
          <a:prstGeom prst="rect">
            <a:avLst/>
          </a:prstGeom>
          <a:ln w="12700">
            <a:miter lim="400000"/>
          </a:ln>
        </p:spPr>
      </p:pic>
      <p:pic>
        <p:nvPicPr>
          <p:cNvPr id="83" name="Information-icon.png">
            <a:hlinkClick r:id="rId9" action="ppaction://hlinksldjump"/>
          </p:cNvPr>
          <p:cNvPicPr/>
          <p:nvPr/>
        </p:nvPicPr>
        <p:blipFill>
          <a:blip r:embed="rId6">
            <a:extLst/>
          </a:blip>
          <a:stretch>
            <a:fillRect/>
          </a:stretch>
        </p:blipFill>
        <p:spPr>
          <a:xfrm>
            <a:off x="3125391" y="5206008"/>
            <a:ext cx="375047" cy="375047"/>
          </a:xfrm>
          <a:prstGeom prst="rect">
            <a:avLst/>
          </a:prstGeom>
          <a:ln w="12700">
            <a:miter lim="400000"/>
          </a:ln>
        </p:spPr>
      </p:pic>
      <p:pic>
        <p:nvPicPr>
          <p:cNvPr id="84" name="Information-icon.png">
            <a:hlinkClick r:id="rId10" action="ppaction://hlinksldjump"/>
          </p:cNvPr>
          <p:cNvPicPr/>
          <p:nvPr/>
        </p:nvPicPr>
        <p:blipFill>
          <a:blip r:embed="rId6">
            <a:extLst/>
          </a:blip>
          <a:stretch>
            <a:fillRect/>
          </a:stretch>
        </p:blipFill>
        <p:spPr>
          <a:xfrm>
            <a:off x="4652367" y="3134320"/>
            <a:ext cx="375047" cy="375047"/>
          </a:xfrm>
          <a:prstGeom prst="rect">
            <a:avLst/>
          </a:prstGeom>
          <a:ln w="12700">
            <a:miter lim="400000"/>
          </a:ln>
        </p:spPr>
      </p:pic>
      <p:pic>
        <p:nvPicPr>
          <p:cNvPr id="85" name="Information-icon.png">
            <a:hlinkClick r:id="rId11" action="ppaction://hlinksldjump"/>
          </p:cNvPr>
          <p:cNvPicPr/>
          <p:nvPr/>
        </p:nvPicPr>
        <p:blipFill>
          <a:blip r:embed="rId6">
            <a:extLst/>
          </a:blip>
          <a:stretch>
            <a:fillRect/>
          </a:stretch>
        </p:blipFill>
        <p:spPr>
          <a:xfrm>
            <a:off x="6866930" y="4732734"/>
            <a:ext cx="375047" cy="375047"/>
          </a:xfrm>
          <a:prstGeom prst="rect">
            <a:avLst/>
          </a:prstGeom>
          <a:ln w="12700">
            <a:miter lim="400000"/>
          </a:ln>
        </p:spPr>
      </p:pic>
      <p:sp>
        <p:nvSpPr>
          <p:cNvPr id="86" name="Shape 86"/>
          <p:cNvSpPr/>
          <p:nvPr/>
        </p:nvSpPr>
        <p:spPr>
          <a:xfrm>
            <a:off x="2259211" y="4705945"/>
            <a:ext cx="964406" cy="526852"/>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a:bodyPr>
          <a:lstStyle>
            <a:lvl1pPr algn="l">
              <a:buClr>
                <a:srgbClr val="000000"/>
              </a:buClr>
              <a:buFont typeface="Arial"/>
              <a:defRPr sz="1800" b="1" cap="none">
                <a:solidFill>
                  <a:srgbClr val="FF9E0B"/>
                </a:solidFill>
                <a:latin typeface="Gill Sans"/>
                <a:ea typeface="Gill Sans"/>
                <a:cs typeface="Gill Sans"/>
                <a:sym typeface="Gill Sans"/>
              </a:defRPr>
            </a:lvl1pPr>
          </a:lstStyle>
          <a:p>
            <a:pPr lvl="0">
              <a:defRPr b="0">
                <a:solidFill>
                  <a:srgbClr val="000000"/>
                </a:solidFill>
              </a:defRPr>
            </a:pPr>
            <a:r>
              <a:rPr sz="1266">
                <a:solidFill>
                  <a:srgbClr val="FF8C0E"/>
                </a:solidFill>
              </a:rPr>
              <a:t>The Short Route</a:t>
            </a:r>
          </a:p>
        </p:txBody>
      </p:sp>
      <p:pic>
        <p:nvPicPr>
          <p:cNvPr id="87" name="Information-icon.png">
            <a:hlinkClick r:id="rId12" action="ppaction://hlinksldjump"/>
          </p:cNvPr>
          <p:cNvPicPr/>
          <p:nvPr/>
        </p:nvPicPr>
        <p:blipFill>
          <a:blip r:embed="rId6">
            <a:extLst/>
          </a:blip>
          <a:stretch>
            <a:fillRect/>
          </a:stretch>
        </p:blipFill>
        <p:spPr>
          <a:xfrm>
            <a:off x="1884164" y="4732734"/>
            <a:ext cx="375047" cy="375047"/>
          </a:xfrm>
          <a:prstGeom prst="rect">
            <a:avLst/>
          </a:prstGeom>
          <a:ln w="12700">
            <a:miter lim="400000"/>
          </a:ln>
        </p:spPr>
      </p:pic>
      <p:pic>
        <p:nvPicPr>
          <p:cNvPr id="88" name="Information-icon.png">
            <a:hlinkClick r:id="rId13" action="ppaction://hlinksldjump"/>
          </p:cNvPr>
          <p:cNvPicPr/>
          <p:nvPr/>
        </p:nvPicPr>
        <p:blipFill>
          <a:blip r:embed="rId6">
            <a:extLst/>
          </a:blip>
          <a:stretch>
            <a:fillRect/>
          </a:stretch>
        </p:blipFill>
        <p:spPr>
          <a:xfrm>
            <a:off x="1366242" y="3393281"/>
            <a:ext cx="375047" cy="375047"/>
          </a:xfrm>
          <a:prstGeom prst="rect">
            <a:avLst/>
          </a:prstGeom>
          <a:ln w="12700">
            <a:miter lim="400000"/>
          </a:ln>
        </p:spPr>
      </p:pic>
      <p:sp>
        <p:nvSpPr>
          <p:cNvPr id="21" name="Shape 133">
            <a:hlinkClick r:id="rId14" action="ppaction://hlinksldjump"/>
          </p:cNvPr>
          <p:cNvSpPr/>
          <p:nvPr/>
        </p:nvSpPr>
        <p:spPr>
          <a:xfrm>
            <a:off x="8142854" y="108300"/>
            <a:ext cx="848406" cy="411286"/>
          </a:xfrm>
          <a:prstGeom prst="roundRect">
            <a:avLst>
              <a:gd name="adj" fmla="val 13882"/>
            </a:avLst>
          </a:prstGeom>
          <a:blipFill>
            <a:blip r:embed="rId15"/>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136308301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9988" y="1339849"/>
            <a:ext cx="5305426" cy="3536951"/>
          </a:xfrm>
          <a:prstGeom prst="rect">
            <a:avLst/>
          </a:prstGeom>
          <a:noFill/>
          <a:ln w="12700">
            <a:solidFill>
              <a:schemeClr val="tx1"/>
            </a:solidFill>
            <a:round/>
            <a:headEnd/>
            <a:tailEnd/>
          </a:ln>
        </p:spPr>
      </p:pic>
      <p:sp>
        <p:nvSpPr>
          <p:cNvPr id="2" name="Rectangle 5"/>
          <p:cNvSpPr>
            <a:spLocks/>
          </p:cNvSpPr>
          <p:nvPr/>
        </p:nvSpPr>
        <p:spPr bwMode="auto">
          <a:xfrm>
            <a:off x="355600" y="1308100"/>
            <a:ext cx="2692400" cy="3568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defRPr/>
            </a:pPr>
            <a:r>
              <a:rPr lang="en-US" sz="1800" dirty="0">
                <a:solidFill>
                  <a:srgbClr val="AD9F85"/>
                </a:solidFill>
                <a:ea typeface="ＭＳ Ｐゴシック" charset="0"/>
                <a:cs typeface="Arial" charset="0"/>
              </a:rPr>
              <a:t>When Are You Under Arrest?</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It won</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t be as obvious as on TV or the movies.  Police have the right to temporarily detain you and pat you down as part of a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Terry stop.</a:t>
            </a:r>
            <a:r>
              <a:rPr lang="ja-JP" altLang="en-US" sz="1800" dirty="0">
                <a:solidFill>
                  <a:schemeClr val="tx1"/>
                </a:solidFill>
                <a:latin typeface="Arial"/>
                <a:ea typeface="ＭＳ Ｐゴシック" charset="0"/>
                <a:cs typeface="Arial" charset="0"/>
              </a:rPr>
              <a:t>”</a:t>
            </a:r>
            <a:endParaRPr lang="en-US" sz="1800" dirty="0">
              <a:solidFill>
                <a:schemeClr val="tx1"/>
              </a:solidFill>
              <a:ea typeface="ＭＳ Ｐゴシック" charset="0"/>
              <a:cs typeface="Arial" charset="0"/>
            </a:endParaRP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Whether you</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ve moved from a Terry stop to being under arrest might only be determined by asking, </a:t>
            </a:r>
            <a:r>
              <a:rPr lang="ja-JP" alt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Can I leave</a:t>
            </a:r>
            <a:r>
              <a:rPr lang="en-US" sz="1800" dirty="0" smtClean="0">
                <a:solidFill>
                  <a:schemeClr val="tx1"/>
                </a:solidFill>
                <a:ea typeface="ＭＳ Ｐゴシック" charset="0"/>
                <a:cs typeface="Arial" charset="0"/>
              </a:rPr>
              <a:t>?</a:t>
            </a:r>
            <a:r>
              <a:rPr lang="en-US" sz="1800" dirty="0" smtClean="0">
                <a:solidFill>
                  <a:schemeClr val="tx1"/>
                </a:solidFill>
                <a:latin typeface="Arial"/>
                <a:ea typeface="ＭＳ Ｐゴシック" charset="0"/>
                <a:cs typeface="Arial" charset="0"/>
              </a:rPr>
              <a:t>”</a:t>
            </a:r>
            <a:endParaRPr lang="en-US" sz="1800" dirty="0">
              <a:solidFill>
                <a:schemeClr val="tx1"/>
              </a:solidFill>
              <a:ea typeface="ＭＳ Ｐゴシック" charset="0"/>
              <a:cs typeface="Arial" charset="0"/>
            </a:endParaRP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During and After Your Arrest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Emotional and Financial Aftermath</a:t>
            </a:r>
            <a:endParaRPr lang="en-US" dirty="0"/>
          </a:p>
        </p:txBody>
      </p:sp>
      <p:pic>
        <p:nvPicPr>
          <p:cNvPr id="166914" name="Picture 1"/>
          <p:cNvPicPr>
            <a:picLocks noChangeAspect="1" noChangeArrowheads="1"/>
          </p:cNvPicPr>
          <p:nvPr/>
        </p:nvPicPr>
        <p:blipFill rotWithShape="1">
          <a:blip r:embed="rId4">
            <a:extLst>
              <a:ext uri="{28A0092B-C50C-407E-A947-70E740481C1C}">
                <a14:useLocalDpi xmlns:a14="http://schemas.microsoft.com/office/drawing/2010/main" val="0"/>
              </a:ext>
            </a:extLst>
          </a:blip>
          <a:srcRect l="111" t="61" r="11059" b="-61"/>
          <a:stretch/>
        </p:blipFill>
        <p:spPr bwMode="auto">
          <a:xfrm>
            <a:off x="0" y="0"/>
            <a:ext cx="9144000" cy="6862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round/>
                <a:headEnd/>
                <a:tailEnd/>
              </a14:hiddenLine>
            </a:ext>
          </a:extLst>
        </p:spPr>
      </p:pic>
      <p:sp>
        <p:nvSpPr>
          <p:cNvPr id="12" name="Rectangle 9"/>
          <p:cNvSpPr>
            <a:spLocks/>
          </p:cNvSpPr>
          <p:nvPr/>
        </p:nvSpPr>
        <p:spPr bwMode="auto">
          <a:xfrm>
            <a:off x="304800" y="5257800"/>
            <a:ext cx="85344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40639" bIns="0"/>
          <a:lstStyle/>
          <a:p>
            <a:pPr marL="39688"/>
            <a:r>
              <a:rPr lang="en-US" sz="1800" dirty="0" smtClean="0">
                <a:solidFill>
                  <a:srgbClr val="FF8C0E"/>
                </a:solidFill>
                <a:latin typeface="+mn-lt"/>
                <a:ea typeface="ＭＳ Ｐゴシック" charset="0"/>
                <a:cs typeface="ＭＳ Ｐゴシック" charset="0"/>
                <a:sym typeface="Arial Narrow Bold" charset="0"/>
              </a:rPr>
              <a:t>THE EMOTIONAL AND FINANCIAL AFTERMATH</a:t>
            </a:r>
          </a:p>
          <a:p>
            <a:pPr marL="39688"/>
            <a:r>
              <a:rPr lang="en-US" sz="1800" dirty="0" smtClean="0">
                <a:solidFill>
                  <a:srgbClr val="FF8C0E"/>
                </a:solidFill>
                <a:latin typeface="+mn-lt"/>
                <a:ea typeface="ＭＳ Ｐゴシック" charset="0"/>
                <a:cs typeface="ＭＳ Ｐゴシック" charset="0"/>
                <a:sym typeface="Arial Narrow Bold" charset="0"/>
              </a:rPr>
              <a:t>›› </a:t>
            </a:r>
            <a:r>
              <a:rPr lang="en-US" sz="1800" dirty="0">
                <a:solidFill>
                  <a:srgbClr val="FFFFFF"/>
                </a:solidFill>
                <a:latin typeface="+mn-lt"/>
                <a:ea typeface="ＭＳ Ｐゴシック" charset="0"/>
                <a:cs typeface="ＭＳ Ｐゴシック" charset="0"/>
                <a:sym typeface="Arial Narrow Bold" charset="0"/>
              </a:rPr>
              <a:t>In the euphoria of the aftermath, you might think that the situation is a slam dunk in your favor and that you’ll be hailed as a hero. We hate to burst your bubble, but it isn’t, and you won’t. When you run through mental scenarios, don’t forget to include your arrest.</a:t>
            </a:r>
          </a:p>
          <a:p>
            <a:pPr marL="39688"/>
            <a:endParaRPr lang="en-US" sz="1800" dirty="0">
              <a:solidFill>
                <a:schemeClr val="bg1"/>
              </a:solidFill>
              <a:latin typeface="+mn-lt"/>
              <a:ea typeface="ＭＳ Ｐゴシック" charset="0"/>
              <a:cs typeface="ＭＳ Ｐゴシック" charset="0"/>
              <a:sym typeface="Arial Narrow Bold"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p:cNvSpPr>
          <p:nvPr/>
        </p:nvSpPr>
        <p:spPr bwMode="auto">
          <a:xfrm>
            <a:off x="355600" y="914400"/>
            <a:ext cx="8255000" cy="3568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40639" bIns="0"/>
          <a:lstStyle/>
          <a:p>
            <a:pPr marL="39688">
              <a:buClr>
                <a:srgbClr val="000000"/>
              </a:buClr>
              <a:buSzPct val="100000"/>
              <a:defRPr/>
            </a:pPr>
            <a:r>
              <a:rPr lang="en-US" sz="1800" dirty="0">
                <a:solidFill>
                  <a:schemeClr val="tx1"/>
                </a:solidFill>
                <a:ea typeface="ＭＳ Ｐゴシック" charset="0"/>
                <a:cs typeface="Arial" charset="0"/>
              </a:rPr>
              <a:t>When discussing your case with your lawyer, here are a few extra bits of information that you should pass </a:t>
            </a:r>
            <a:r>
              <a:rPr lang="en-US" sz="1800" dirty="0" smtClean="0">
                <a:solidFill>
                  <a:schemeClr val="tx1"/>
                </a:solidFill>
                <a:ea typeface="ＭＳ Ｐゴシック" charset="0"/>
                <a:cs typeface="Arial" charset="0"/>
              </a:rPr>
              <a:t>on. </a:t>
            </a:r>
            <a:endParaRPr lang="en-US" sz="1800" dirty="0">
              <a:solidFill>
                <a:schemeClr val="tx1"/>
              </a:solidFill>
              <a:ea typeface="ＭＳ Ｐゴシック" charset="0"/>
              <a:cs typeface="Arial" charset="0"/>
            </a:endParaRP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Delay </a:t>
            </a:r>
            <a:r>
              <a:rPr lang="en-US" sz="1800" dirty="0">
                <a:solidFill>
                  <a:schemeClr val="tx1"/>
                </a:solidFill>
                <a:ea typeface="ＭＳ Ｐゴシック" charset="0"/>
                <a:cs typeface="Arial" charset="0"/>
              </a:rPr>
              <a:t>any interview with the police for as long as possible, but for at least 48-hours. </a:t>
            </a:r>
            <a:endParaRPr lang="en-US" sz="1800" dirty="0" smtClean="0">
              <a:solidFill>
                <a:schemeClr val="tx1"/>
              </a:solidFill>
              <a:ea typeface="ＭＳ Ｐゴシック" charset="0"/>
              <a:cs typeface="Arial" charset="0"/>
            </a:endParaRP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Your </a:t>
            </a:r>
            <a:r>
              <a:rPr lang="en-US" sz="1800" dirty="0">
                <a:solidFill>
                  <a:schemeClr val="tx1"/>
                </a:solidFill>
                <a:ea typeface="ＭＳ Ｐゴシック" charset="0"/>
                <a:cs typeface="Arial" charset="0"/>
              </a:rPr>
              <a:t>lawyer should </a:t>
            </a:r>
            <a:r>
              <a:rPr lang="en-US" sz="1800" dirty="0" smtClean="0">
                <a:solidFill>
                  <a:schemeClr val="tx1"/>
                </a:solidFill>
                <a:ea typeface="ＭＳ Ｐゴシック" charset="0"/>
                <a:cs typeface="Arial" charset="0"/>
              </a:rPr>
              <a:t>review the </a:t>
            </a:r>
            <a:r>
              <a:rPr lang="en-US" sz="1800" dirty="0">
                <a:solidFill>
                  <a:schemeClr val="tx1"/>
                </a:solidFill>
                <a:ea typeface="ＭＳ Ｐゴシック" charset="0"/>
                <a:cs typeface="Arial" charset="0"/>
              </a:rPr>
              <a:t>physiological section in this </a:t>
            </a:r>
            <a:r>
              <a:rPr lang="en-US" sz="1800" dirty="0" smtClean="0">
                <a:solidFill>
                  <a:schemeClr val="tx1"/>
                </a:solidFill>
                <a:ea typeface="ＭＳ Ｐゴシック" charset="0"/>
                <a:cs typeface="Arial" charset="0"/>
              </a:rPr>
              <a:t>lesson so </a:t>
            </a:r>
            <a:r>
              <a:rPr lang="en-US" sz="1800" dirty="0">
                <a:solidFill>
                  <a:schemeClr val="tx1"/>
                </a:solidFill>
                <a:ea typeface="ＭＳ Ｐゴシック" charset="0"/>
                <a:cs typeface="Arial" charset="0"/>
              </a:rPr>
              <a:t>he or she can understand the distortions that occur during </a:t>
            </a:r>
            <a:r>
              <a:rPr lang="en-US" sz="1800" dirty="0" smtClean="0">
                <a:solidFill>
                  <a:schemeClr val="tx1"/>
                </a:solidFill>
                <a:ea typeface="ＭＳ Ｐゴシック" charset="0"/>
                <a:cs typeface="Arial" charset="0"/>
              </a:rPr>
              <a:t>violent attacks.</a:t>
            </a:r>
            <a:endParaRPr lang="en-US" sz="1800" dirty="0">
              <a:solidFill>
                <a:schemeClr val="tx1"/>
              </a:solidFill>
              <a:ea typeface="ＭＳ Ｐゴシック" charset="0"/>
              <a:cs typeface="Arial" charset="0"/>
            </a:endParaRP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Your </a:t>
            </a:r>
            <a:r>
              <a:rPr lang="en-US" sz="1800" dirty="0">
                <a:solidFill>
                  <a:schemeClr val="tx1"/>
                </a:solidFill>
                <a:ea typeface="ＭＳ Ｐゴシック" charset="0"/>
                <a:cs typeface="Arial" charset="0"/>
              </a:rPr>
              <a:t>lawyer and his or her investigator must review the scene of the crime, they must analyze all evidence, and they must conduct their own interviews of all witnesses. </a:t>
            </a:r>
          </a:p>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Your </a:t>
            </a:r>
            <a:r>
              <a:rPr lang="en-US" sz="1800" dirty="0">
                <a:solidFill>
                  <a:schemeClr val="tx1"/>
                </a:solidFill>
                <a:ea typeface="ＭＳ Ｐゴシック" charset="0"/>
                <a:cs typeface="Arial" charset="0"/>
              </a:rPr>
              <a:t>lawyer may need to seek out expert testimony from professionals who have testified at (and won) multiple self-defense trials.</a:t>
            </a:r>
          </a:p>
        </p:txBody>
      </p:sp>
      <p:sp>
        <p:nvSpPr>
          <p:cNvPr id="6" name="Title 2"/>
          <p:cNvSpPr>
            <a:spLocks noGrp="1"/>
          </p:cNvSpPr>
          <p:nvPr>
            <p:ph type="title"/>
          </p:nvPr>
        </p:nvSpPr>
        <p:spPr>
          <a:xfrm>
            <a:off x="254000" y="256032"/>
            <a:ext cx="8615680" cy="711200"/>
          </a:xfrm>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Advice for your Lawyer</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04800" y="1069848"/>
            <a:ext cx="7772400" cy="4154984"/>
          </a:xfrm>
          <a:prstGeom prst="rect">
            <a:avLst/>
          </a:prstGeom>
          <a:noFill/>
        </p:spPr>
        <p:txBody>
          <a:bodyPr wrap="square" rtlCol="0">
            <a:spAutoFit/>
          </a:bodyPr>
          <a:lstStyle>
            <a:defPPr>
              <a:defRPr lang="en-US"/>
            </a:defPPr>
            <a:lvl1pPr marL="342900" indent="-342900">
              <a:lnSpc>
                <a:spcPct val="110000"/>
              </a:lnSpc>
              <a:buFont typeface="+mj-lt"/>
              <a:buAutoNum type="arabicPeriod"/>
              <a:defRPr>
                <a:solidFill>
                  <a:srgbClr val="E10A0A"/>
                </a:solidFill>
                <a:latin typeface="Palatino-Roman"/>
              </a:defRPr>
            </a:lvl1pPr>
          </a:lstStyle>
          <a:p>
            <a:r>
              <a:rPr lang="en-US" dirty="0"/>
              <a:t>The physiology of fight or flight.</a:t>
            </a:r>
          </a:p>
          <a:p>
            <a:r>
              <a:rPr lang="en-US" dirty="0"/>
              <a:t>Adrenaline and endorphins.</a:t>
            </a:r>
          </a:p>
          <a:p>
            <a:r>
              <a:rPr lang="en-US" dirty="0"/>
              <a:t>Visual distortions.</a:t>
            </a:r>
          </a:p>
          <a:p>
            <a:r>
              <a:rPr lang="en-US" dirty="0"/>
              <a:t>Auditory distortions.</a:t>
            </a:r>
          </a:p>
          <a:p>
            <a:r>
              <a:rPr lang="en-US" dirty="0"/>
              <a:t>Memory distortions.</a:t>
            </a:r>
          </a:p>
          <a:p>
            <a:r>
              <a:rPr lang="en-US" dirty="0"/>
              <a:t>The attack.</a:t>
            </a:r>
          </a:p>
          <a:p>
            <a:r>
              <a:rPr lang="en-US" dirty="0"/>
              <a:t>Evaluating our options.</a:t>
            </a:r>
          </a:p>
          <a:p>
            <a:r>
              <a:rPr lang="en-US" dirty="0"/>
              <a:t>When we’re left with no other choice.</a:t>
            </a:r>
          </a:p>
          <a:p>
            <a:r>
              <a:rPr lang="en-US" dirty="0"/>
              <a:t>The immediate aftermath.</a:t>
            </a:r>
          </a:p>
          <a:p>
            <a:r>
              <a:rPr lang="en-US" dirty="0"/>
              <a:t>When the police </a:t>
            </a:r>
            <a:r>
              <a:rPr lang="en-US"/>
              <a:t>arrive</a:t>
            </a:r>
            <a:r>
              <a:rPr lang="en-US" smtClean="0"/>
              <a:t>.</a:t>
            </a:r>
            <a:endParaRPr lang="en-US" dirty="0"/>
          </a:p>
        </p:txBody>
      </p:sp>
      <p:sp>
        <p:nvSpPr>
          <p:cNvPr id="11" name="TextBox 10"/>
          <p:cNvSpPr txBox="1"/>
          <p:nvPr/>
        </p:nvSpPr>
        <p:spPr>
          <a:xfrm>
            <a:off x="294290" y="304800"/>
            <a:ext cx="7782910" cy="584776"/>
          </a:xfrm>
          <a:prstGeom prst="rect">
            <a:avLst/>
          </a:prstGeom>
          <a:noFill/>
        </p:spPr>
        <p:txBody>
          <a:bodyPr wrap="square" rtlCol="0">
            <a:spAutoFit/>
          </a:bodyPr>
          <a:lstStyle/>
          <a:p>
            <a:r>
              <a:rPr lang="en-US" sz="3200" b="1" dirty="0" smtClean="0"/>
              <a:t>Key Topics Covered in Lesson Five</a:t>
            </a:r>
            <a:endParaRPr lang="en-US" sz="3200" b="1" dirty="0"/>
          </a:p>
        </p:txBody>
      </p:sp>
      <p:cxnSp>
        <p:nvCxnSpPr>
          <p:cNvPr id="12" name="Straight Connector 11"/>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28315793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Stock_000006165882_Medium.jpg"/>
          <p:cNvPicPr>
            <a:picLocks noChangeAspect="1"/>
          </p:cNvPicPr>
          <p:nvPr/>
        </p:nvPicPr>
        <p:blipFill rotWithShape="1">
          <a:blip r:embed="rId2">
            <a:extLst>
              <a:ext uri="{28A0092B-C50C-407E-A947-70E740481C1C}">
                <a14:useLocalDpi xmlns:a14="http://schemas.microsoft.com/office/drawing/2010/main" val="0"/>
              </a:ext>
            </a:extLst>
          </a:blip>
          <a:srcRect r="11089"/>
          <a:stretch/>
        </p:blipFill>
        <p:spPr>
          <a:xfrm>
            <a:off x="0" y="0"/>
            <a:ext cx="9144000" cy="6858000"/>
          </a:xfrm>
          <a:prstGeom prst="rect">
            <a:avLst/>
          </a:prstGeom>
        </p:spPr>
      </p:pic>
      <p:sp>
        <p:nvSpPr>
          <p:cNvPr id="5" name="TextBox 4"/>
          <p:cNvSpPr txBox="1"/>
          <p:nvPr/>
        </p:nvSpPr>
        <p:spPr>
          <a:xfrm>
            <a:off x="990600" y="-110192"/>
            <a:ext cx="7086600" cy="1938992"/>
          </a:xfrm>
          <a:prstGeom prst="rect">
            <a:avLst/>
          </a:prstGeom>
          <a:noFill/>
        </p:spPr>
        <p:txBody>
          <a:bodyPr wrap="square" rtlCol="0">
            <a:spAutoFit/>
          </a:bodyPr>
          <a:lstStyle/>
          <a:p>
            <a:pPr algn="ctr"/>
            <a:r>
              <a:rPr lang="en-US" sz="12000" dirty="0" smtClean="0">
                <a:solidFill>
                  <a:schemeClr val="bg1"/>
                </a:solidFill>
                <a:latin typeface="Goudy Old Style"/>
              </a:rPr>
              <a:t>Questions?</a:t>
            </a:r>
            <a:endParaRPr lang="en-US" sz="12000" dirty="0">
              <a:solidFill>
                <a:schemeClr val="bg1"/>
              </a:solidFill>
              <a:latin typeface="Goudy Old Style"/>
            </a:endParaRPr>
          </a:p>
        </p:txBody>
      </p:sp>
      <p:sp>
        <p:nvSpPr>
          <p:cNvPr id="7" name="TextBox 6"/>
          <p:cNvSpPr txBox="1"/>
          <p:nvPr/>
        </p:nvSpPr>
        <p:spPr>
          <a:xfrm>
            <a:off x="990600" y="1828800"/>
            <a:ext cx="7086600" cy="1200329"/>
          </a:xfrm>
          <a:prstGeom prst="rect">
            <a:avLst/>
          </a:prstGeom>
          <a:noFill/>
        </p:spPr>
        <p:txBody>
          <a:bodyPr wrap="square" rtlCol="0">
            <a:spAutoFit/>
          </a:bodyPr>
          <a:lstStyle/>
          <a:p>
            <a:pPr algn="ctr"/>
            <a:r>
              <a:rPr lang="en-US" sz="7200" dirty="0" smtClean="0">
                <a:solidFill>
                  <a:schemeClr val="bg1"/>
                </a:solidFill>
                <a:latin typeface="Goudy Old Style"/>
              </a:rPr>
              <a:t>Ten Minute Break</a:t>
            </a:r>
            <a:endParaRPr lang="en-US" sz="7200" dirty="0">
              <a:solidFill>
                <a:schemeClr val="bg1"/>
              </a:solidFill>
              <a:latin typeface="Goudy Old Style"/>
            </a:endParaRPr>
          </a:p>
        </p:txBody>
      </p:sp>
      <p:cxnSp>
        <p:nvCxnSpPr>
          <p:cNvPr id="9" name="Straight Connector 8"/>
          <p:cNvCxnSpPr/>
          <p:nvPr/>
        </p:nvCxnSpPr>
        <p:spPr bwMode="auto">
          <a:xfrm>
            <a:off x="1143000" y="1905000"/>
            <a:ext cx="6781800" cy="0"/>
          </a:xfrm>
          <a:prstGeom prst="line">
            <a:avLst/>
          </a:prstGeom>
          <a:solidFill>
            <a:srgbClr val="4F81BD"/>
          </a:solidFill>
          <a:ln w="57150" cap="flat" cmpd="thinThick" algn="ctr">
            <a:solidFill>
              <a:schemeClr val="bg1"/>
            </a:solidFill>
            <a:prstDash val="solid"/>
            <a:round/>
            <a:headEnd type="oval" w="med" len="med"/>
            <a:tailEnd type="oval"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1763846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0" name="alarm_layers-KW.png"/>
          <p:cNvPicPr/>
          <p:nvPr/>
        </p:nvPicPr>
        <p:blipFill>
          <a:blip r:embed="rId4">
            <a:extLst/>
          </a:blip>
          <a:stretch>
            <a:fillRect/>
          </a:stretch>
        </p:blipFill>
        <p:spPr>
          <a:xfrm>
            <a:off x="359245" y="1127647"/>
            <a:ext cx="2433899" cy="5080855"/>
          </a:xfrm>
          <a:prstGeom prst="rect">
            <a:avLst/>
          </a:prstGeom>
          <a:ln w="12700">
            <a:miter lim="400000"/>
          </a:ln>
        </p:spPr>
      </p:pic>
      <p:sp>
        <p:nvSpPr>
          <p:cNvPr id="91" name="Shape 91"/>
          <p:cNvSpPr/>
          <p:nvPr/>
        </p:nvSpPr>
        <p:spPr>
          <a:xfrm>
            <a:off x="3178969" y="1419821"/>
            <a:ext cx="5295305" cy="1732359"/>
          </a:xfrm>
          <a:prstGeom prst="rect">
            <a:avLst/>
          </a:prstGeom>
          <a:ln w="12700">
            <a:miter lim="400000"/>
          </a:ln>
          <a:extLst>
            <a:ext uri="{C572A759-6A51-4108-AA02-DFA0A04FC94B}">
              <ma14:wrappingTextBoxFlag xmlns:ma14="http://schemas.microsoft.com/office/mac/drawingml/2011/main" val="1"/>
            </a:ext>
          </a:extLst>
        </p:spPr>
        <p:txBody>
          <a:bodyPr lIns="0" tIns="0" rIns="0" bIns="0">
            <a:noAutofit/>
          </a:bodyPr>
          <a:lstStyle/>
          <a:p>
            <a:pPr defTabSz="402536">
              <a:buClr>
                <a:srgbClr val="000000"/>
              </a:buClr>
              <a:buFont typeface="Arial"/>
              <a:defRPr sz="1800" cap="none">
                <a:solidFill>
                  <a:srgbClr val="000000"/>
                </a:solidFill>
              </a:defRPr>
            </a:pPr>
            <a:r>
              <a:rPr sz="1600" dirty="0">
                <a:solidFill>
                  <a:srgbClr val="FFFFFF"/>
                </a:solidFill>
                <a:latin typeface="Gill Sans"/>
                <a:ea typeface="Gill Sans"/>
                <a:cs typeface="Gill Sans"/>
                <a:sym typeface="Gill Sans"/>
              </a:rPr>
              <a:t>The amygdala contains most of the brain’s alarm circuits designed to react to any imminent threat passed on by the thalamus.  When its alarm circuits are tripped, the amygdala has a direct connection to the motor cortex (that is, it skips the reasoning and planning part of the brain) in order to take </a:t>
            </a:r>
            <a:r>
              <a:rPr sz="1600" i="1" dirty="0">
                <a:solidFill>
                  <a:srgbClr val="FFFFFF"/>
                </a:solidFill>
                <a:latin typeface="Gill Sans"/>
                <a:ea typeface="Gill Sans"/>
                <a:cs typeface="Gill Sans"/>
                <a:sym typeface="Gill Sans"/>
              </a:rPr>
              <a:t>immediate</a:t>
            </a:r>
            <a:r>
              <a:rPr sz="1600" dirty="0">
                <a:solidFill>
                  <a:srgbClr val="FFFFFF"/>
                </a:solidFill>
                <a:latin typeface="Gill Sans"/>
                <a:ea typeface="Gill Sans"/>
                <a:cs typeface="Gill Sans"/>
                <a:sym typeface="Gill Sans"/>
              </a:rPr>
              <a:t> action (such as making us duck if something is thrown at our heads), and to the hypothalamus, to kick our endocrine system into gear.  “Evolved” alarms are contained within the amygdala, such as a fear of really loud noises (watch any video of soldiers ducking when a mortar shell goes off, and you just saw the amygdala in action), or a fear of large, roaring carnivores.  “Learned” alarms on the other hand, are accessed by the hippocampus (the “Scrapbook”) such as a fear of snakes with rattles.</a:t>
            </a:r>
          </a:p>
        </p:txBody>
      </p:sp>
      <p:sp>
        <p:nvSpPr>
          <p:cNvPr id="92" name="Shape 92"/>
          <p:cNvSpPr/>
          <p:nvPr/>
        </p:nvSpPr>
        <p:spPr>
          <a:xfrm>
            <a:off x="312461" y="165855"/>
            <a:ext cx="4512582"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The “Fire Alarm” (Amygdala)</a:t>
            </a:r>
          </a:p>
        </p:txBody>
      </p:sp>
      <p:sp>
        <p:nvSpPr>
          <p:cNvPr id="93" name="Shape 93">
            <a:hlinkClick r:id="rId5" action="ppaction://hlinksldjump"/>
          </p:cNvPr>
          <p:cNvSpPr/>
          <p:nvPr/>
        </p:nvSpPr>
        <p:spPr>
          <a:xfrm>
            <a:off x="7924800" y="56388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6" name="Shape 133">
            <a:hlinkClick r:id="rId7" action="ppaction://hlinksldjump"/>
          </p:cNvPr>
          <p:cNvSpPr/>
          <p:nvPr/>
        </p:nvSpPr>
        <p:spPr>
          <a:xfrm>
            <a:off x="8142854" y="108300"/>
            <a:ext cx="848406" cy="411286"/>
          </a:xfrm>
          <a:prstGeom prst="roundRect">
            <a:avLst>
              <a:gd name="adj" fmla="val 13882"/>
            </a:avLst>
          </a:prstGeom>
          <a:blipFill>
            <a:blip r:embed="rId6"/>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382849388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5" name="switchboard_done_KW.png"/>
          <p:cNvPicPr/>
          <p:nvPr/>
        </p:nvPicPr>
        <p:blipFill>
          <a:blip r:embed="rId4">
            <a:extLst/>
          </a:blip>
          <a:stretch>
            <a:fillRect/>
          </a:stretch>
        </p:blipFill>
        <p:spPr>
          <a:xfrm>
            <a:off x="146105" y="1230343"/>
            <a:ext cx="4275520" cy="4877054"/>
          </a:xfrm>
          <a:prstGeom prst="rect">
            <a:avLst/>
          </a:prstGeom>
          <a:ln w="12700">
            <a:miter lim="400000"/>
          </a:ln>
        </p:spPr>
      </p:pic>
      <p:sp>
        <p:nvSpPr>
          <p:cNvPr id="96" name="Shape 96"/>
          <p:cNvSpPr/>
          <p:nvPr/>
        </p:nvSpPr>
        <p:spPr>
          <a:xfrm>
            <a:off x="4598789" y="838200"/>
            <a:ext cx="4107656" cy="3116461"/>
          </a:xfrm>
          <a:prstGeom prst="rect">
            <a:avLst/>
          </a:prstGeom>
          <a:ln w="12700">
            <a:miter lim="400000"/>
          </a:ln>
          <a:extLst>
            <a:ext uri="{C572A759-6A51-4108-AA02-DFA0A04FC94B}">
              <ma14:wrappingTextBoxFlag xmlns:ma14="http://schemas.microsoft.com/office/mac/drawingml/2011/main" val="1"/>
            </a:ext>
          </a:extLst>
        </p:spPr>
        <p:txBody>
          <a:bodyPr lIns="0" tIns="0" rIns="0" bIns="0">
            <a:noAutofit/>
          </a:bodyPr>
          <a:lstStyle/>
          <a:p>
            <a:pPr defTabSz="402536">
              <a:buClr>
                <a:srgbClr val="000000"/>
              </a:buClr>
              <a:buFont typeface="Arial"/>
            </a:pPr>
            <a:r>
              <a:rPr sz="1600" dirty="0">
                <a:solidFill>
                  <a:srgbClr val="FFFFFF"/>
                </a:solidFill>
                <a:latin typeface="Gill Sans"/>
                <a:ea typeface="Gill Sans"/>
                <a:cs typeface="Gill Sans"/>
              </a:rPr>
              <a:t>Our senses (things like sight, sound, and touch) provide sensory and emotional input to our brains, which is routed through a structure called the thalamus.  The thalamus used to be thought of as nothing more than a relay station, simply passing signals from the senses to the sensory cortex.  Now, scientists think of the thalamus as more of a “switchboard” within the brain, making determinations about where input is routed, and which information is filtered or blocked.  As it receives sensory input, the thalamus routes that input to the cortex (the long route) and the amygdala (the short route).  Under periods of extreme stress, scientists believe that the thalamus can block any sensory input that it doesn’t consider necessary to the situation.  In the illustration to the left, the thalamus has blocked nearly all audio and visual input other than the high resolution fovea at the center of the retina. </a:t>
            </a:r>
          </a:p>
        </p:txBody>
      </p:sp>
      <p:sp>
        <p:nvSpPr>
          <p:cNvPr id="97" name="Shape 97"/>
          <p:cNvSpPr/>
          <p:nvPr/>
        </p:nvSpPr>
        <p:spPr>
          <a:xfrm>
            <a:off x="312461" y="165855"/>
            <a:ext cx="4929235"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The “Switchboard” (Thalamus)</a:t>
            </a:r>
          </a:p>
        </p:txBody>
      </p:sp>
      <p:sp>
        <p:nvSpPr>
          <p:cNvPr id="7" name="Shape 93">
            <a:hlinkClick r:id="rId5" action="ppaction://hlinksldjump"/>
          </p:cNvPr>
          <p:cNvSpPr/>
          <p:nvPr/>
        </p:nvSpPr>
        <p:spPr>
          <a:xfrm>
            <a:off x="7924800" y="56388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6" name="Shape 133">
            <a:hlinkClick r:id="rId7" action="ppaction://hlinksldjump"/>
          </p:cNvPr>
          <p:cNvSpPr/>
          <p:nvPr/>
        </p:nvSpPr>
        <p:spPr>
          <a:xfrm>
            <a:off x="8142854" y="108300"/>
            <a:ext cx="848406" cy="411286"/>
          </a:xfrm>
          <a:prstGeom prst="roundRect">
            <a:avLst>
              <a:gd name="adj" fmla="val 13882"/>
            </a:avLst>
          </a:prstGeom>
          <a:blipFill>
            <a:blip r:embed="rId6"/>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82029393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 name="Shape 100"/>
          <p:cNvSpPr/>
          <p:nvPr/>
        </p:nvSpPr>
        <p:spPr>
          <a:xfrm>
            <a:off x="3661172" y="1600200"/>
            <a:ext cx="4536281" cy="1151930"/>
          </a:xfrm>
          <a:prstGeom prst="rect">
            <a:avLst/>
          </a:prstGeom>
          <a:ln w="12700">
            <a:miter lim="400000"/>
          </a:ln>
          <a:extLst>
            <a:ext uri="{C572A759-6A51-4108-AA02-DFA0A04FC94B}">
              <ma14:wrappingTextBoxFlag xmlns:ma14="http://schemas.microsoft.com/office/mac/drawingml/2011/main" val="1"/>
            </a:ext>
          </a:extLst>
        </p:spPr>
        <p:txBody>
          <a:bodyPr lIns="0" tIns="0" rIns="0" bIns="0">
            <a:noAutofit/>
          </a:bodyPr>
          <a:lstStyle>
            <a:lvl1pPr algn="l">
              <a:buClr>
                <a:srgbClr val="000000"/>
              </a:buClr>
              <a:buFont typeface="Arial"/>
              <a:defRPr sz="1600" cap="none">
                <a:solidFill>
                  <a:srgbClr val="FFFFFF"/>
                </a:solidFill>
                <a:latin typeface="Gill Sans"/>
                <a:ea typeface="Gill Sans"/>
                <a:cs typeface="Gill Sans"/>
                <a:sym typeface="Gill Sans"/>
              </a:defRPr>
            </a:lvl1pPr>
          </a:lstStyle>
          <a:p>
            <a:pPr lvl="0">
              <a:defRPr sz="1800">
                <a:solidFill>
                  <a:srgbClr val="000000"/>
                </a:solidFill>
              </a:defRPr>
            </a:pPr>
            <a:r>
              <a:rPr>
                <a:solidFill>
                  <a:schemeClr val="bg1"/>
                </a:solidFill>
              </a:rPr>
              <a:t>The cortex or “thinking” part of the brain not only receives and processes sensory input from the thalamus (the “Switchboard”), it’s also responsible for planning and reasoning, and will direct the motor cortex to perform tasks. Like the thalamus, the sensory cortex can selectively ignore input that it doesn’t consider critical to the task at hand.</a:t>
            </a:r>
          </a:p>
        </p:txBody>
      </p:sp>
      <p:pic>
        <p:nvPicPr>
          <p:cNvPr id="101" name="THINKER_limit_DONE-KW.png"/>
          <p:cNvPicPr/>
          <p:nvPr/>
        </p:nvPicPr>
        <p:blipFill>
          <a:blip r:embed="rId4">
            <a:extLst/>
          </a:blip>
          <a:stretch>
            <a:fillRect/>
          </a:stretch>
        </p:blipFill>
        <p:spPr>
          <a:xfrm>
            <a:off x="143432" y="1208465"/>
            <a:ext cx="4102880" cy="4974550"/>
          </a:xfrm>
          <a:prstGeom prst="rect">
            <a:avLst/>
          </a:prstGeom>
          <a:ln w="12700">
            <a:miter lim="400000"/>
          </a:ln>
        </p:spPr>
      </p:pic>
      <p:sp>
        <p:nvSpPr>
          <p:cNvPr id="102" name="Shape 102"/>
          <p:cNvSpPr/>
          <p:nvPr/>
        </p:nvSpPr>
        <p:spPr>
          <a:xfrm>
            <a:off x="312461" y="165855"/>
            <a:ext cx="5138074"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The “Thinker” (Sensory Cortex)</a:t>
            </a:r>
          </a:p>
        </p:txBody>
      </p:sp>
      <p:sp>
        <p:nvSpPr>
          <p:cNvPr id="7" name="Shape 93">
            <a:hlinkClick r:id="rId5" action="ppaction://hlinksldjump"/>
          </p:cNvPr>
          <p:cNvSpPr/>
          <p:nvPr/>
        </p:nvSpPr>
        <p:spPr>
          <a:xfrm>
            <a:off x="7924800" y="56388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6" name="Shape 133">
            <a:hlinkClick r:id="rId7" action="ppaction://hlinksldjump"/>
          </p:cNvPr>
          <p:cNvSpPr/>
          <p:nvPr/>
        </p:nvSpPr>
        <p:spPr>
          <a:xfrm>
            <a:off x="8142854" y="108300"/>
            <a:ext cx="848406" cy="411286"/>
          </a:xfrm>
          <a:prstGeom prst="roundRect">
            <a:avLst>
              <a:gd name="adj" fmla="val 13882"/>
            </a:avLst>
          </a:prstGeom>
          <a:blipFill>
            <a:blip r:embed="rId6"/>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58516643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5" name="scrapbook_layers_done-KW.png"/>
          <p:cNvPicPr/>
          <p:nvPr/>
        </p:nvPicPr>
        <p:blipFill>
          <a:blip r:embed="rId4">
            <a:extLst/>
          </a:blip>
          <a:stretch>
            <a:fillRect/>
          </a:stretch>
        </p:blipFill>
        <p:spPr>
          <a:xfrm>
            <a:off x="330677" y="1479259"/>
            <a:ext cx="4890198" cy="3785479"/>
          </a:xfrm>
          <a:prstGeom prst="rect">
            <a:avLst/>
          </a:prstGeom>
          <a:ln w="12700">
            <a:miter lim="400000"/>
          </a:ln>
        </p:spPr>
      </p:pic>
      <p:sp>
        <p:nvSpPr>
          <p:cNvPr id="106" name="Shape 106"/>
          <p:cNvSpPr/>
          <p:nvPr/>
        </p:nvSpPr>
        <p:spPr>
          <a:xfrm>
            <a:off x="5464969" y="2000250"/>
            <a:ext cx="3321844" cy="1732359"/>
          </a:xfrm>
          <a:prstGeom prst="rect">
            <a:avLst/>
          </a:prstGeom>
          <a:ln w="12700">
            <a:miter lim="400000"/>
          </a:ln>
          <a:extLst>
            <a:ext uri="{C572A759-6A51-4108-AA02-DFA0A04FC94B}">
              <ma14:wrappingTextBoxFlag xmlns:ma14="http://schemas.microsoft.com/office/mac/drawingml/2011/main" val="1"/>
            </a:ext>
          </a:extLst>
        </p:spPr>
        <p:txBody>
          <a:bodyPr lIns="0" tIns="0" rIns="0" bIns="0">
            <a:noAutofit/>
          </a:bodyPr>
          <a:lstStyle/>
          <a:p>
            <a:pPr defTabSz="402536">
              <a:buClr>
                <a:srgbClr val="000000"/>
              </a:buClr>
              <a:buFont typeface="Arial"/>
            </a:pPr>
            <a:r>
              <a:rPr sz="1600" dirty="0">
                <a:solidFill>
                  <a:srgbClr val="FFFFFF"/>
                </a:solidFill>
                <a:latin typeface="Gill Sans"/>
                <a:ea typeface="Gill Sans"/>
                <a:cs typeface="Gill Sans"/>
              </a:rPr>
              <a:t>The hippocampus provides access to our memories and experiences, including any “learned” threats and the context surrounding those threats.  For example, the hippocampus could access the fact that coiled objects are threats if they’re alive and have rattles, but that coiled objects that look like rope are not threats.  When matching threat information is identified by the hippocampus, the amygdala will fire its alarm bells.</a:t>
            </a:r>
          </a:p>
        </p:txBody>
      </p:sp>
      <p:sp>
        <p:nvSpPr>
          <p:cNvPr id="107" name="Shape 107"/>
          <p:cNvSpPr/>
          <p:nvPr/>
        </p:nvSpPr>
        <p:spPr>
          <a:xfrm>
            <a:off x="312460" y="165855"/>
            <a:ext cx="5233805"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The “Scrapbook” (Hippocampus) </a:t>
            </a:r>
          </a:p>
        </p:txBody>
      </p:sp>
      <p:sp>
        <p:nvSpPr>
          <p:cNvPr id="7" name="Shape 93">
            <a:hlinkClick r:id="rId5" action="ppaction://hlinksldjump"/>
          </p:cNvPr>
          <p:cNvSpPr/>
          <p:nvPr/>
        </p:nvSpPr>
        <p:spPr>
          <a:xfrm>
            <a:off x="7924800" y="56388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25">
                <a:solidFill>
                  <a:schemeClr val="bg1"/>
                </a:solidFill>
              </a:rPr>
              <a:t>Reset</a:t>
            </a:r>
          </a:p>
        </p:txBody>
      </p:sp>
      <p:sp>
        <p:nvSpPr>
          <p:cNvPr id="6" name="Shape 133">
            <a:hlinkClick r:id="rId7" action="ppaction://hlinksldjump"/>
          </p:cNvPr>
          <p:cNvSpPr/>
          <p:nvPr/>
        </p:nvSpPr>
        <p:spPr>
          <a:xfrm>
            <a:off x="8142854" y="108300"/>
            <a:ext cx="848406" cy="411286"/>
          </a:xfrm>
          <a:prstGeom prst="roundRect">
            <a:avLst>
              <a:gd name="adj" fmla="val 13882"/>
            </a:avLst>
          </a:prstGeom>
          <a:blipFill>
            <a:blip r:embed="rId6"/>
          </a:blipFill>
          <a:ln w="31750">
            <a:solidFill>
              <a:srgbClr val="FFFFFF"/>
            </a:solidFill>
            <a:miter lim="400000"/>
          </a:ln>
          <a:extLst>
            <a:ext uri="{C572A759-6A51-4108-AA02-DFA0A04FC94B}">
              <ma14:wrappingTextBoxFlag xmlns:ma14="http://schemas.microsoft.com/office/mac/drawingml/2011/main" val="1"/>
            </a:ext>
          </a:extLst>
        </p:spPr>
        <p:txBody>
          <a:bodyPr lIns="0" tIns="62508" rIns="0"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rPr>
              <a:t>Exit</a:t>
            </a:r>
            <a:endParaRPr sz="1600" b="1" dirty="0">
              <a:solidFill>
                <a:srgbClr val="FFFFFF"/>
              </a:solidFill>
              <a:effectLst>
                <a:outerShdw blurRad="25400" dist="42435" dir="2388334" rotWithShape="0">
                  <a:srgbClr val="000000">
                    <a:alpha val="48275"/>
                  </a:srgbClr>
                </a:outerShdw>
              </a:effectLst>
              <a:latin typeface="Arial" panose="020B0604020202020204" pitchFamily="34" charset="0"/>
              <a:ea typeface="Gill Sans"/>
              <a:cs typeface="Arial" panose="020B0604020202020204" pitchFamily="34" charset="0"/>
              <a:sym typeface="Gill Sans"/>
            </a:endParaRPr>
          </a:p>
        </p:txBody>
      </p:sp>
    </p:spTree>
    <p:custDataLst>
      <p:tags r:id="rId1"/>
    </p:custDataLst>
    <p:extLst>
      <p:ext uri="{BB962C8B-B14F-4D97-AF65-F5344CB8AC3E}">
        <p14:creationId xmlns:p14="http://schemas.microsoft.com/office/powerpoint/2010/main" val="290429443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857D72C0-B448-4517-B00C-6E155D96CE74}"/>
  <p:tag name="ISPRING_RESOURCE_FOLDER" val="W:\eLearning Projects\5. 2014 USCCA Classroom Presentation Lesson Five\"/>
  <p:tag name="ISPRING_PRESENTATION_PATH" val="W:\eLearning Projects\5. 2014 USCCA Classroom Presentation Lesson Five.pptx"/>
  <p:tag name="ISPRING_PROJECT_FOLDER_UPDATED" val="1"/>
  <p:tag name="ISPRING_ULTRA_SCORM_COURSE_ID" val="91E4F995-D4EB-4637-8B19-955881587875"/>
  <p:tag name="ISPRINGCLOUDFOLDERID" val="0"/>
  <p:tag name="ISPRINGCLOUDFOLDERPATH" val="Content List"/>
  <p:tag name="ISPRING_PRESENTATION_INFO" val="&lt;?xml version=&quot;1.0&quot; encoding=&quot;UTF-8&quot; standalone=&quot;no&quot; ?&gt;&#10;&lt;presentation&gt;&#10;&#10;  &lt;slides&gt;&#10;    &lt;slide duration=&quot;1&quot; id=&quot;{A9780C48-E6F1-44A8-8B19-3F81F496E512}&quot; pptId=&quot;338&quot; transitionDuration=&quot;0&quot;/&gt;&#10;    &lt;slide duration=&quot;180000&quot; id=&quot;{8EC91443-D8C7-4AF6-B0FC-F4FC0442DCA0}&quot; pptId=&quot;419&quot; transitionDuration=&quot;0&quot;/&gt;&#10;    &lt;slide duration=&quot;74474&quot; id=&quot;{153B5C2A-5726-485C-B955-481F43EB6958}&quot; pptId=&quot;409&quot; transitionDuration=&quot;0&quot;/&gt;&#10;    &lt;slide duration=&quot;28862&quot; id=&quot;{634628B8-D921-4E68-8C92-0E067A4BA89D}&quot; pptId=&quot;420&quot; transitionDuration=&quot;0&quot;/&gt;&#10;    &lt;slide duration=&quot;1&quot; id=&quot;{6FEB4303-63CA-47CA-87EF-E3D0E763A13C}&quot; pptId=&quot;422&quot; transitionDuration=&quot;0&quot;/&gt;&#10;    &lt;slide duration=&quot;1&quot; id=&quot;{E2EAC991-89F0-4E1B-8697-F560288D9C15}&quot; pptId=&quot;423&quot; transitionDuration=&quot;0&quot;/&gt;&#10;    &lt;slide duration=&quot;1&quot; id=&quot;{60B14E66-6023-45E7-9C36-42CF807A316E}&quot; pptId=&quot;424&quot; transitionDuration=&quot;0&quot;/&gt;&#10;    &lt;slide duration=&quot;1&quot; id=&quot;{2A26A339-D773-4E56-8EBA-15EA43FFE772}&quot; pptId=&quot;425&quot; transitionDuration=&quot;0&quot;/&gt;&#10;    &lt;slide duration=&quot;1&quot; id=&quot;{B154915A-4469-4D92-B886-8CDC650E599B}&quot; pptId=&quot;426&quot; transitionDuration=&quot;0&quot;/&gt;&#10;    &lt;slide duration=&quot;1&quot; id=&quot;{C2FA1647-AFA7-49B9-A675-135B5C9DCCA7}&quot; pptId=&quot;427&quot; transitionDuration=&quot;0&quot;/&gt;&#10;    &lt;slide duration=&quot;1&quot; id=&quot;{18572F87-F37D-41B9-B6B5-AC0C07848055}&quot; pptId=&quot;428&quot; transitionDuration=&quot;0&quot;/&gt;&#10;    &lt;slide duration=&quot;1&quot; id=&quot;{C8AE9B36-95B9-419F-A0AB-581D9C4ACBFC}&quot; pptId=&quot;429&quot; transitionDuration=&quot;0&quot;/&gt;&#10;    &lt;slide duration=&quot;1&quot; id=&quot;{1883A1D4-A433-4338-B10E-3AA29762990B}&quot; pptId=&quot;430&quot; transitionDuration=&quot;0&quot;/&gt;&#10;    &lt;slide duration=&quot;54621&quot; id=&quot;{C3BDCC97-F530-488C-A2E4-8249A87DB45A}&quot; pptId=&quot;340&quot; transitionDuration=&quot;0&quot;/&gt;&#10;    &lt;slide duration=&quot;39940&quot; id=&quot;{9301ADB4-3C7C-4208-B7BF-30A4DD1C4204}&quot; pptId=&quot;413&quot; transitionDuration=&quot;0&quot;/&gt;&#10;    &lt;slide duration=&quot;163000&quot; id=&quot;{0CF09C45-6388-4CD1-BCC3-5A24864C25A9}&quot; pptId=&quot;341&quot; transitionDuration=&quot;0&quot;/&gt;&#10;    &lt;slide duration=&quot;17351&quot; id=&quot;{CC3F7FFE-220E-4702-80EB-E3D20A628EC9}&quot; pptId=&quot;416&quot; transitionDuration=&quot;0&quot;/&gt;&#10;    &lt;slide duration=&quot;1&quot; id=&quot;{AF6FB8CB-D70D-4648-B6CB-7A64972B5413}&quot; pptId=&quot;435&quot; transitionDuration=&quot;0&quot;/&gt;&#10;    &lt;slide duration=&quot;1&quot; id=&quot;{D9793084-781F-4582-9D89-41DB0CF697D5}&quot; pptId=&quot;436&quot; transitionDuration=&quot;0&quot;/&gt;&#10;    &lt;slide duration=&quot;1&quot; id=&quot;{8A4F9DF6-3853-4B1E-A08F-25EE98C5B68F}&quot; pptId=&quot;437&quot; transitionDuration=&quot;0&quot;/&gt;&#10;    &lt;slide duration=&quot;1&quot; id=&quot;{B0D545F0-4197-4282-908B-7FF58C16BEA4}&quot; pptId=&quot;438&quot; transitionDuration=&quot;0&quot;/&gt;&#10;    &lt;slide duration=&quot;1&quot; id=&quot;{39B949AE-5408-4408-A679-0342A5B48DB0}&quot; pptId=&quot;439&quot; transitionDuration=&quot;0&quot;/&gt;&#10;    &lt;slide duration=&quot;1&quot; id=&quot;{504B9599-9EB4-4D98-AC66-389E6891BFA2}&quot; pptId=&quot;440&quot; transitionDuration=&quot;0&quot;/&gt;&#10;    &lt;slide duration=&quot;1&quot; id=&quot;{8BD30B89-CBDB-47E1-A025-7EE992FECEE3}&quot; pptId=&quot;441&quot; transitionDuration=&quot;0&quot;/&gt;&#10;    &lt;slide duration=&quot;155190&quot; id=&quot;{56C92633-6753-4437-BA0D-3C884C8756E2}&quot; pptId=&quot;414&quot; transitionDuration=&quot;0&quot;/&gt;&#10;    &lt;slide duration=&quot;140240&quot; id=&quot;{90E50890-2C93-4AE7-8F8E-E643A4E52B62}&quot; pptId=&quot;343&quot; transitionDuration=&quot;0&quot;/&gt;&#10;    &lt;slide duration=&quot;28762&quot; id=&quot;{B32ACFBC-91B6-45D8-BFFB-E59C606F17DB}&quot; pptId=&quot;442&quot; transitionDuration=&quot;0&quot;/&gt;&#10;    &lt;slide duration=&quot;44411&quot; id=&quot;{825CB9AE-51C7-4BC0-8C75-0196D8BDF887}&quot; pptId=&quot;344&quot; transitionDuration=&quot;0&quot;/&gt;&#10;    &lt;slide duration=&quot;53990&quot; id=&quot;{4C5D4521-D806-4E7C-BF48-EBDDCCE6051F}&quot; pptId=&quot;415&quot; transitionDuration=&quot;0&quot;/&gt;&#10;    &lt;slide duration=&quot;82983&quot; id=&quot;{8BEB2371-55ED-45DE-B5DD-424BC28D3312}&quot; pptId=&quot;345&quot; transitionDuration=&quot;0&quot;/&gt;&#10;    &lt;slide duration=&quot;117584&quot; id=&quot;{E62414BE-D3D0-4488-97EF-F83ABACD7E20}&quot; pptId=&quot;346&quot; transitionDuration=&quot;0&quot;/&gt;&#10;    &lt;slide duration=&quot;39273&quot; id=&quot;{5020232A-86AE-47D6-A712-F2398DBEDECE}&quot; pptId=&quot;347&quot; transitionDuration=&quot;0&quot;/&gt;&#10;    &lt;slide duration=&quot;63230&quot; id=&quot;{B342C38D-035B-40D8-8F74-7802EA5968EB}&quot; pptId=&quot;348&quot; transitionDuration=&quot;0&quot;/&gt;&#10;    &lt;slide duration=&quot;16520&quot; id=&quot;{E80C6F94-4CEF-4F4A-B6CF-93CD7FDE6CAE}&quot; pptId=&quot;443&quot; transitionDuration=&quot;0&quot;/&gt;&#10;    &lt;slide duration=&quot;25130&quot; id=&quot;{7A9E81B6-1526-4F48-A709-2E9600863710}&quot; pptId=&quot;431&quot; transitionDuration=&quot;0&quot;/&gt;&#10;    &lt;slide duration=&quot;31365&quot; id=&quot;{762F9EA2-6907-4AF3-8CDB-4478C2A3EAAB}&quot; pptId=&quot;432&quot; transitionDuration=&quot;0&quot;/&gt;&#10;    &lt;slide duration=&quot;15782&quot; id=&quot;{0EDB8F14-9A78-4F34-B1D3-E6468478EEDD}&quot; pptId=&quot;433&quot; transitionDuration=&quot;0&quot;/&gt;&#10;    &lt;slide duration=&quot;9880&quot; id=&quot;{0CC6E37E-8653-4892-8AE1-D895372078EF}&quot; pptId=&quot;434&quot; transitionDuration=&quot;0&quot;/&gt;&#10;    &lt;slide duration=&quot;158025&quot; id=&quot;{3734935A-2955-4AE5-B9B6-359A17E7ABCC}&quot; pptId=&quot;349&quot; transitionDuration=&quot;0&quot;/&gt;&#10;    &lt;slide duration=&quot;41942&quot; id=&quot;{02139165-D161-4260-877D-BC9138768FC4}&quot; pptId=&quot;350&quot; transitionDuration=&quot;0&quot;/&gt;&#10;    &lt;slide duration=&quot;74241&quot; id=&quot;{0FDD7D91-F069-4A83-8F3A-103A66189EBD}&quot; pptId=&quot;351&quot; transitionDuration=&quot;0&quot;/&gt;&#10;    &lt;slide duration=&quot;87321&quot; id=&quot;{EBE7877B-8374-4CBF-BA6F-55D219248603}&quot; pptId=&quot;407&quot; transitionDuration=&quot;0&quot;/&gt;&#10;    &lt;slide duration=&quot;101270&quot; id=&quot;{7950AEDC-79C8-4555-A2CA-05C92AA39301}&quot; pptId=&quot;352&quot; transitionDuration=&quot;0&quot;/&gt;&#10;    &lt;slide duration=&quot;101740&quot; id=&quot;{248DAB29-845A-4754-8EC1-DC8BE3BA3E44}&quot; pptId=&quot;353&quot; transitionDuration=&quot;0&quot;/&gt;&#10;    &lt;slide duration=&quot;130400&quot; id=&quot;{22AE6329-4DA2-4ED6-A276-654999B6D6C7}&quot; pptId=&quot;373&quot; transitionDuration=&quot;0&quot;/&gt;&#10;    &lt;slide duration=&quot;158992&quot; id=&quot;{2A8FEFB4-92AA-4224-8D46-DE5D623127EC}&quot; pptId=&quot;355&quot; transitionDuration=&quot;0&quot;/&gt;&#10;    &lt;slide duration=&quot;1&quot; id=&quot;{54D4DDB7-E7B4-44D2-8B72-57934BD9C694}&quot; pptId=&quot;450&quot; transitionDuration=&quot;0&quot;/&gt;&#10;    &lt;slide duration=&quot;32232&quot; id=&quot;{586F9C0F-AEAA-4ABB-BB9B-0F164C99347C}&quot; pptId=&quot;421&quot; transitionDuration=&quot;0&quot;/&gt;&#10;    &lt;slide duration=&quot;86990&quot; id=&quot;{01C718F4-8F18-4401-B22E-82590C3EC596}&quot; pptId=&quot;356&quot; transitionDuration=&quot;0&quot;/&gt;&#10;    &lt;slide duration=&quot;1&quot; id=&quot;{24EDC986-835B-4D97-A7EB-BBEBB6D95CE4}&quot; pptId=&quot;358&quot; transitionDuration=&quot;0&quot;/&gt;&#10;    &lt;slide duration=&quot;67401&quot; id=&quot;{0C76AB01-83CF-475E-A029-E37B2DA458C0}&quot; pptId=&quot;402&quot; transitionDuration=&quot;0&quot;/&gt;&#10;    &lt;slide duration=&quot;1&quot; id=&quot;{5C5ACAAC-978D-48E7-8C59-4AE170F5DE8A}&quot; pptId=&quot;448&quot; transitionDuration=&quot;0&quot;/&gt;&#10;    &lt;slide duration=&quot;413813&quot; id=&quot;{934A9A3D-746F-4E12-9F28-2CEE8873D5A6}&quot; pptId=&quot;445&quot; transitionDuration=&quot;0&quot;/&gt;&#10;    &lt;slide duration=&quot;24690&quot; id=&quot;{D4FA79A4-5C73-4A6F-BC05-F0E9AA07FA31}&quot; pptId=&quot;449&quot; transitionDuration=&quot;0&quot;/&gt;&#10;    &lt;slide duration=&quot;1&quot; id=&quot;{8BE13BC0-FC66-46F8-BB31-126BCA36F8D6}&quot; pptId=&quot;444&quot; transitionDuration=&quot;0&quot;/&gt;&#10;  &lt;/slides&gt;&#10;&#10;  &lt;narration&gt;&#10;    &lt;videoTracks&gt;&#10;      &lt;videoTrack duration=&quot;74474&quot; muted=&quot;false&quot; slideId=&quot;{153B5C2A-5726-485C-B955-481F43EB6958}&quot; startTime=&quot;0&quot; stepIndex=&quot;0&quot; volume=&quot;1&quot;&gt;&#10;        &lt;file modifyTime=&quot;2015-01-13T23:10:01&quot; size=&quot;15407810&quot;&gt;&#10;          &lt;path full=&quot;W:\eLearning Projects\5. 2014 USCCA Classroom Presentation Lesson Five\video\video34.mp4&quot; relative=&quot;5. 2014 USCCA Classroom Presentation Lesson Five\video\video34.mp4&quot; resource=&quot;video34.mp4&quot;/&gt;&#10;        &lt;/file&gt;&#10;        &lt;video height=&quot;480&quot; width=&quot;854&quot;/&gt;&#10;        &lt;audio channels=&quot;2&quot; sampleRate=&quot;48000&quot;/&gt;&#10;      &lt;/videoTrack&gt;&#10;      &lt;videoTrack duration=&quot;28862&quot; muted=&quot;false&quot; slideId=&quot;{634628B8-D921-4E68-8C92-0E067A4BA89D}&quot; startTime=&quot;0&quot; stepIndex=&quot;0&quot; volume=&quot;1&quot;&gt;&#10;        &lt;file modifyTime=&quot;2015-01-13T23:10:01&quot; size=&quot;6004029&quot;&gt;&#10;          &lt;path full=&quot;W:\eLearning Projects\5. 2014 USCCA Classroom Presentation Lesson Five\video\video35.mp4&quot; relative=&quot;5. 2014 USCCA Classroom Presentation Lesson Five\video\video35.mp4&quot; resource=&quot;video35.mp4&quot;/&gt;&#10;        &lt;/file&gt;&#10;        &lt;video height=&quot;480&quot; width=&quot;854&quot;/&gt;&#10;        &lt;audio channels=&quot;2&quot; sampleRate=&quot;48000&quot;/&gt;&#10;      &lt;/videoTrack&gt;&#10;      &lt;videoTrack duration=&quot;54621&quot; muted=&quot;false&quot; slideId=&quot;{C3BDCC97-F530-488C-A2E4-8249A87DB45A}&quot; startTime=&quot;0&quot; stepIndex=&quot;0&quot; volume=&quot;1&quot;&gt;&#10;        &lt;file modifyTime=&quot;2015-01-13T23:10:15&quot; size=&quot;11346024&quot;&gt;&#10;          &lt;path full=&quot;W:\eLearning Projects\5. 2014 USCCA Classroom Presentation Lesson Five\video\video36.mp4&quot; relative=&quot;5. 2014 USCCA Classroom Presentation Lesson Five\video\video36.mp4&quot; resource=&quot;video36.mp4&quot;/&gt;&#10;        &lt;/file&gt;&#10;        &lt;video height=&quot;480&quot; width=&quot;854&quot;/&gt;&#10;        &lt;audio channels=&quot;2&quot; sampleRate=&quot;48000&quot;/&gt;&#10;      &lt;/videoTrack&gt;&#10;      &lt;videoTrack duration=&quot;39940&quot; muted=&quot;false&quot; slideId=&quot;{9301ADB4-3C7C-4208-B7BF-30A4DD1C4204}&quot; startTime=&quot;0&quot; stepIndex=&quot;0&quot; volume=&quot;1&quot;&gt;&#10;        &lt;file modifyTime=&quot;2015-01-13T23:10:16&quot; size=&quot;8436977&quot;&gt;&#10;          &lt;path full=&quot;W:\eLearning Projects\5. 2014 USCCA Classroom Presentation Lesson Five\video\video37.mp4&quot; relative=&quot;5. 2014 USCCA Classroom Presentation Lesson Five\video\video37.mp4&quot; resource=&quot;video37.mp4&quot;/&gt;&#10;        &lt;/file&gt;&#10;        &lt;video height=&quot;480&quot; width=&quot;854&quot;/&gt;&#10;        &lt;audio channels=&quot;2&quot; sampleRate=&quot;48000&quot;/&gt;&#10;      &lt;/videoTrack&gt;&#10;      &lt;videoTrack duration=&quot;162996&quot; muted=&quot;false&quot; slideId=&quot;{0CF09C45-6388-4CD1-BCC3-5A24864C25A9}&quot; startTime=&quot;0&quot; stepIndex=&quot;0&quot; volume=&quot;1&quot;&gt;&#10;        &lt;file modifyTime=&quot;2015-01-13T23:10:16&quot; size=&quot;33283881&quot;&gt;&#10;          &lt;path full=&quot;W:\eLearning Projects\5. 2014 USCCA Classroom Presentation Lesson Five\video\video38.mp4&quot; relative=&quot;5. 2014 USCCA Classroom Presentation Lesson Five\video\video38.mp4&quot; resource=&quot;video38.mp4&quot;/&gt;&#10;        &lt;/file&gt;&#10;        &lt;video height=&quot;480&quot; width=&quot;854&quot;/&gt;&#10;        &lt;audio channels=&quot;2&quot; sampleRate=&quot;48000&quot;/&gt;&#10;      &lt;/videoTrack&gt;&#10;      &lt;videoTrack duration=&quot;17351&quot; muted=&quot;false&quot; slideId=&quot;{CC3F7FFE-220E-4702-80EB-E3D20A628EC9}&quot; startTime=&quot;0&quot; stepIndex=&quot;0&quot; volume=&quot;1&quot;&gt;&#10;        &lt;file modifyTime=&quot;2015-01-13T23:10:16&quot; size=&quot;3671842&quot;&gt;&#10;          &lt;path full=&quot;W:\eLearning Projects\5. 2014 USCCA Classroom Presentation Lesson Five\video\video39.mp4&quot; relative=&quot;5. 2014 USCCA Classroom Presentation Lesson Five\video\video39.mp4&quot; resource=&quot;video39.mp4&quot;/&gt;&#10;        &lt;/file&gt;&#10;        &lt;video height=&quot;480&quot; width=&quot;854&quot;/&gt;&#10;        &lt;audio channels=&quot;2&quot; sampleRate=&quot;48000&quot;/&gt;&#10;      &lt;/videoTrack&gt;&#10;      &lt;videoTrack duration=&quot;155188&quot; muted=&quot;false&quot; slideId=&quot;{56C92633-6753-4437-BA0D-3C884C8756E2}&quot; startTime=&quot;0&quot; stepIndex=&quot;0&quot; volume=&quot;1&quot;&gt;&#10;        &lt;file modifyTime=&quot;2015-01-13T23:11:03&quot; size=&quot;31140203&quot;&gt;&#10;          &lt;path full=&quot;W:\eLearning Projects\5. 2014 USCCA Classroom Presentation Lesson Five\video\video40.mp4&quot; relative=&quot;5. 2014 USCCA Classroom Presentation Lesson Five\video\video40.mp4&quot; resource=&quot;video40.mp4&quot;/&gt;&#10;        &lt;/file&gt;&#10;        &lt;video height=&quot;480&quot; width=&quot;854&quot;/&gt;&#10;        &lt;audio channels=&quot;2&quot; sampleRate=&quot;48000&quot;/&gt;&#10;      &lt;/videoTrack&gt;&#10;      &lt;videoTrack duration=&quot;140240&quot; muted=&quot;false&quot; slideId=&quot;{90E50890-2C93-4AE7-8F8E-E643A4E52B62}&quot; startTime=&quot;0&quot; stepIndex=&quot;0&quot; volume=&quot;1&quot;&gt;&#10;        &lt;file modifyTime=&quot;2015-01-13T23:11:03&quot; size=&quot;27607556&quot;&gt;&#10;          &lt;path full=&quot;W:\eLearning Projects\5. 2014 USCCA Classroom Presentation Lesson Five\video\video41.mp4&quot; relative=&quot;5. 2014 USCCA Classroom Presentation Lesson Five\video\video41.mp4&quot; resource=&quot;video41.mp4&quot;/&gt;&#10;        &lt;/file&gt;&#10;        &lt;video height=&quot;480&quot; width=&quot;854&quot;/&gt;&#10;        &lt;audio channels=&quot;2&quot; sampleRate=&quot;48000&quot;/&gt;&#10;      &lt;/videoTrack&gt;&#10;      &lt;videoTrack duration=&quot;28762&quot; muted=&quot;false&quot; slideId=&quot;{B32ACFBC-91B6-45D8-BFFB-E59C606F17DB}&quot; startTime=&quot;0&quot; stepIndex=&quot;0&quot; volume=&quot;1&quot;&gt;&#10;        &lt;file modifyTime=&quot;2015-01-13T23:11:03&quot; size=&quot;5998214&quot;&gt;&#10;          &lt;path full=&quot;W:\eLearning Projects\5. 2014 USCCA Classroom Presentation Lesson Five\video\video42.mp4&quot; relative=&quot;5. 2014 USCCA Classroom Presentation Lesson Five\video\video42.mp4&quot; resource=&quot;video42.mp4&quot;/&gt;&#10;        &lt;/file&gt;&#10;        &lt;video height=&quot;480&quot; width=&quot;854&quot;/&gt;&#10;        &lt;audio channels=&quot;2&quot; sampleRate=&quot;48000&quot;/&gt;&#10;      &lt;/videoTrack&gt;&#10;      &lt;videoTrack duration=&quot;44411&quot; muted=&quot;false&quot; slideId=&quot;{825CB9AE-51C7-4BC0-8C75-0196D8BDF887}&quot; startTime=&quot;0&quot; stepIndex=&quot;0&quot; volume=&quot;1&quot;&gt;&#10;        &lt;file modifyTime=&quot;2015-01-13T23:11:04&quot; size=&quot;9213713&quot;&gt;&#10;          &lt;path full=&quot;W:\eLearning Projects\5. 2014 USCCA Classroom Presentation Lesson Five\video\video43.mp4&quot; relative=&quot;5. 2014 USCCA Classroom Presentation Lesson Five\video\video43.mp4&quot; resource=&quot;video43.mp4&quot;/&gt;&#10;        &lt;/file&gt;&#10;        &lt;video height=&quot;480&quot; width=&quot;854&quot;/&gt;&#10;        &lt;audio channels=&quot;2&quot; sampleRate=&quot;48000&quot;/&gt;&#10;      &lt;/videoTrack&gt;&#10;      &lt;videoTrack duration=&quot;53987&quot; muted=&quot;false&quot; slideId=&quot;{4C5D4521-D806-4E7C-BF48-EBDDCCE6051F}&quot; startTime=&quot;0&quot; stepIndex=&quot;0&quot; volume=&quot;1&quot;&gt;&#10;        &lt;file modifyTime=&quot;2015-01-13T23:11:04&quot; size=&quot;11217645&quot;&gt;&#10;          &lt;path full=&quot;W:\eLearning Projects\5. 2014 USCCA Classroom Presentation Lesson Five\video\video44.mp4&quot; relative=&quot;5. 2014 USCCA Classroom Presentation Lesson Five\video\video44.mp4&quot; resource=&quot;video44.mp4&quot;/&gt;&#10;        &lt;/file&gt;&#10;        &lt;video height=&quot;480&quot; width=&quot;854&quot;/&gt;&#10;        &lt;audio channels=&quot;2&quot; sampleRate=&quot;48000&quot;/&gt;&#10;      &lt;/videoTrack&gt;&#10;      &lt;videoTrack duration=&quot;82983&quot; muted=&quot;false&quot; slideId=&quot;{8BEB2371-55ED-45DE-B5DD-424BC28D3312}&quot; startTime=&quot;0&quot; stepIndex=&quot;0&quot; volume=&quot;1&quot;&gt;&#10;        &lt;file modifyTime=&quot;2015-01-13T23:11:04&quot; size=&quot;17029574&quot;&gt;&#10;          &lt;path full=&quot;W:\eLearning Projects\5. 2014 USCCA Classroom Presentation Lesson Five\video\video45.mp4&quot; relative=&quot;5. 2014 USCCA Classroom Presentation Lesson Five\video\video45.mp4&quot; resource=&quot;video45.mp4&quot;/&gt;&#10;        &lt;/file&gt;&#10;        &lt;video height=&quot;480&quot; width=&quot;854&quot;/&gt;&#10;        &lt;audio channels=&quot;2&quot; sampleRate=&quot;48000&quot;/&gt;&#10;      &lt;/videoTrack&gt;&#10;      &lt;videoTrack duration=&quot;117584&quot; muted=&quot;false&quot; slideId=&quot;{E62414BE-D3D0-4488-97EF-F83ABACD7E20}&quot; startTime=&quot;0&quot; stepIndex=&quot;0&quot; volume=&quot;1&quot;&gt;&#10;        &lt;file modifyTime=&quot;2015-01-13T23:11:05&quot; size=&quot;23830268&quot;&gt;&#10;          &lt;path full=&quot;W:\eLearning Projects\5. 2014 USCCA Classroom Presentation Lesson Five\video\video46.mp4&quot; relative=&quot;5. 2014 USCCA Classroom Presentation Lesson Five\video\video46.mp4&quot; resource=&quot;video46.mp4&quot;/&gt;&#10;        &lt;/file&gt;&#10;        &lt;video height=&quot;480&quot; width=&quot;854&quot;/&gt;&#10;        &lt;audio channels=&quot;2&quot; sampleRate=&quot;48000&quot;/&gt;&#10;      &lt;/videoTrack&gt;&#10;      &lt;videoTrack duration=&quot;39273&quot; muted=&quot;false&quot; slideId=&quot;{5020232A-86AE-47D6-A712-F2398DBEDECE}&quot; startTime=&quot;0&quot; stepIndex=&quot;0&quot; volume=&quot;1&quot;&gt;&#10;        &lt;file modifyTime=&quot;2015-01-13T23:11:05&quot; size=&quot;8226477&quot;&gt;&#10;          &lt;path full=&quot;W:\eLearning Projects\5. 2014 USCCA Classroom Presentation Lesson Five\video\video47.mp4&quot; relative=&quot;5. 2014 USCCA Classroom Presentation Lesson Five\video\video47.mp4&quot; resource=&quot;video47.mp4&quot;/&gt;&#10;        &lt;/file&gt;&#10;        &lt;video height=&quot;480&quot; width=&quot;854&quot;/&gt;&#10;        &lt;audio channels=&quot;2&quot; sampleRate=&quot;48000&quot;/&gt;&#10;      &lt;/videoTrack&gt;&#10;      &lt;videoTrack duration=&quot;63230&quot; muted=&quot;false&quot; slideId=&quot;{B342C38D-035B-40D8-8F74-7802EA5968EB}&quot; startTime=&quot;0&quot; stepIndex=&quot;0&quot; volume=&quot;1&quot;&gt;&#10;        &lt;file modifyTime=&quot;2015-01-13T23:11:05&quot; size=&quot;13089737&quot;&gt;&#10;          &lt;path full=&quot;W:\eLearning Projects\5. 2014 USCCA Classroom Presentation Lesson Five\video\video48.mp4&quot; relative=&quot;5. 2014 USCCA Classroom Presentation Lesson Five\video\video48.mp4&quot; resource=&quot;video48.mp4&quot;/&gt;&#10;        &lt;/file&gt;&#10;        &lt;video height=&quot;480&quot; width=&quot;854&quot;/&gt;&#10;        &lt;audio channels=&quot;2&quot; sampleRate=&quot;48000&quot;/&gt;&#10;      &lt;/videoTrack&gt;&#10;      &lt;videoTrack duration=&quot;16517&quot; muted=&quot;false&quot; slideId=&quot;{E80C6F94-4CEF-4F4A-B6CF-93CD7FDE6CAE}&quot; startTime=&quot;0&quot; stepIndex=&quot;0&quot; volume=&quot;1&quot;&gt;&#10;        &lt;file modifyTime=&quot;2015-01-13T23:11:05&quot; size=&quot;3557637&quot;&gt;&#10;          &lt;path full=&quot;W:\eLearning Projects\5. 2014 USCCA Classroom Presentation Lesson Five\video\video49.mp4&quot; relative=&quot;5. 2014 USCCA Classroom Presentation Lesson Five\video\video49.mp4&quot; resource=&quot;video49.mp4&quot;/&gt;&#10;        &lt;/file&gt;&#10;        &lt;video height=&quot;480&quot; width=&quot;854&quot;/&gt;&#10;        &lt;audio channels=&quot;2&quot; sampleRate=&quot;48000&quot;/&gt;&#10;      &lt;/videoTrack&gt;&#10;      &lt;videoTrack duration=&quot;25125&quot; muted=&quot;false&quot; slideId=&quot;{7A9E81B6-1526-4F48-A709-2E9600863710}&quot; startTime=&quot;0&quot; stepIndex=&quot;0&quot; volume=&quot;1&quot;&gt;&#10;        &lt;file modifyTime=&quot;2015-01-13T23:11:05&quot; size=&quot;5286044&quot;&gt;&#10;          &lt;path full=&quot;W:\eLearning Projects\5. 2014 USCCA Classroom Presentation Lesson Five\video\video50.mp4&quot; relative=&quot;5. 2014 USCCA Classroom Presentation Lesson Five\video\video50.mp4&quot; resource=&quot;video50.mp4&quot;/&gt;&#10;        &lt;/file&gt;&#10;        &lt;video height=&quot;480&quot; width=&quot;854&quot;/&gt;&#10;        &lt;audio channels=&quot;2&quot; sampleRate=&quot;48000&quot;/&gt;&#10;      &lt;/videoTrack&gt;&#10;      &lt;videoTrack duration=&quot;31365&quot; muted=&quot;false&quot; slideId=&quot;{762F9EA2-6907-4AF3-8CDB-4478C2A3EAAB}&quot; startTime=&quot;0&quot; stepIndex=&quot;0&quot; volume=&quot;1&quot;&gt;&#10;        &lt;file modifyTime=&quot;2015-01-13T23:11:05&quot; size=&quot;6583933&quot;&gt;&#10;          &lt;path full=&quot;W:\eLearning Projects\5. 2014 USCCA Classroom Presentation Lesson Five\video\video51.mp4&quot; relative=&quot;5. 2014 USCCA Classroom Presentation Lesson Five\video\video51.mp4&quot; resource=&quot;video51.mp4&quot;/&gt;&#10;        &lt;/file&gt;&#10;        &lt;video height=&quot;480&quot; width=&quot;854&quot;/&gt;&#10;        &lt;audio channels=&quot;2&quot; sampleRate=&quot;48000&quot;/&gt;&#10;      &lt;/videoTrack&gt;&#10;      &lt;videoTrack duration=&quot;15782&quot; muted=&quot;false&quot; slideId=&quot;{0EDB8F14-9A78-4F34-B1D3-E6468478EEDD}&quot; startTime=&quot;0&quot; stepIndex=&quot;0&quot; volume=&quot;1&quot;&gt;&#10;        &lt;file modifyTime=&quot;2015-01-13T23:11:06&quot; size=&quot;3387831&quot;&gt;&#10;          &lt;path full=&quot;W:\eLearning Projects\5. 2014 USCCA Classroom Presentation Lesson Five\video\video52.mp4&quot; relative=&quot;5. 2014 USCCA Classroom Presentation Lesson Five\video\video52.mp4&quot; resource=&quot;video52.mp4&quot;/&gt;&#10;        &lt;/file&gt;&#10;        &lt;video height=&quot;480&quot; width=&quot;854&quot;/&gt;&#10;        &lt;audio channels=&quot;2&quot; sampleRate=&quot;48000&quot;/&gt;&#10;      &lt;/videoTrack&gt;&#10;      &lt;videoTrack duration=&quot;9877&quot; muted=&quot;false&quot; slideId=&quot;{0CC6E37E-8653-4892-8AE1-D895372078EF}&quot; startTime=&quot;0&quot; stepIndex=&quot;0&quot; volume=&quot;1&quot;&gt;&#10;        &lt;file modifyTime=&quot;2015-01-13T23:11:06&quot; size=&quot;2074488&quot;&gt;&#10;          &lt;path full=&quot;W:\eLearning Projects\5. 2014 USCCA Classroom Presentation Lesson Five\video\video53.mp4&quot; relative=&quot;5. 2014 USCCA Classroom Presentation Lesson Five\video\video53.mp4&quot; resource=&quot;video53.mp4&quot;/&gt;&#10;        &lt;/file&gt;&#10;        &lt;video height=&quot;480&quot; width=&quot;854&quot;/&gt;&#10;        &lt;audio channels=&quot;2&quot; sampleRate=&quot;48000&quot;/&gt;&#10;      &lt;/videoTrack&gt;&#10;      &lt;videoTrack duration=&quot;158025&quot; muted=&quot;false&quot; slideId=&quot;{3734935A-2955-4AE5-B9B6-359A17E7ABCC}&quot; startTime=&quot;0&quot; stepIndex=&quot;0&quot; volume=&quot;1&quot;&gt;&#10;        &lt;file modifyTime=&quot;2015-01-13T23:11:06&quot; size=&quot;31436486&quot;&gt;&#10;          &lt;path full=&quot;W:\eLearning Projects\5. 2014 USCCA Classroom Presentation Lesson Five\video\video54.mp4&quot; relative=&quot;5. 2014 USCCA Classroom Presentation Lesson Five\video\video54.mp4&quot; resource=&quot;video54.mp4&quot;/&gt;&#10;        &lt;/file&gt;&#10;        &lt;video height=&quot;480&quot; width=&quot;854&quot;/&gt;&#10;        &lt;audio channels=&quot;2&quot; sampleRate=&quot;48000&quot;/&gt;&#10;      &lt;/videoTrack&gt;&#10;      &lt;videoTrack duration=&quot;41942&quot; muted=&quot;false&quot; slideId=&quot;{02139165-D161-4260-877D-BC9138768FC4}&quot; startTime=&quot;0&quot; stepIndex=&quot;0&quot; volume=&quot;1&quot;&gt;&#10;        &lt;file modifyTime=&quot;2015-01-13T23:11:06&quot; size=&quot;8642159&quot;&gt;&#10;          &lt;path full=&quot;W:\eLearning Projects\5. 2014 USCCA Classroom Presentation Lesson Five\video\video55.mp4&quot; relative=&quot;5. 2014 USCCA Classroom Presentation Lesson Five\video\video55.mp4&quot; resource=&quot;video55.mp4&quot;/&gt;&#10;        &lt;/file&gt;&#10;        &lt;video height=&quot;480&quot; width=&quot;854&quot;/&gt;&#10;        &lt;audio channels=&quot;2&quot; sampleRate=&quot;48000&quot;/&gt;&#10;      &lt;/videoTrack&gt;&#10;      &lt;videoTrack duration=&quot;74241&quot; muted=&quot;false&quot; slideId=&quot;{0FDD7D91-F069-4A83-8F3A-103A66189EBD}&quot; startTime=&quot;0&quot; stepIndex=&quot;0&quot; volume=&quot;1&quot;&gt;&#10;        &lt;file modifyTime=&quot;2015-01-13T23:11:07&quot; size=&quot;15281450&quot;&gt;&#10;          &lt;path full=&quot;W:\eLearning Projects\5. 2014 USCCA Classroom Presentation Lesson Five\video\video56.mp4&quot; relative=&quot;5. 2014 USCCA Classroom Presentation Lesson Five\video\video56.mp4&quot; resource=&quot;video56.mp4&quot;/&gt;&#10;        &lt;/file&gt;&#10;        &lt;video height=&quot;480&quot; width=&quot;854&quot;/&gt;&#10;        &lt;audio channels=&quot;2&quot; sampleRate=&quot;48000&quot;/&gt;&#10;      &lt;/videoTrack&gt;&#10;      &lt;videoTrack duration=&quot;87321&quot; muted=&quot;false&quot; slideId=&quot;{EBE7877B-8374-4CBF-BA6F-55D219248603}&quot; startTime=&quot;0&quot; stepIndex=&quot;0&quot; volume=&quot;1&quot;&gt;&#10;        &lt;file modifyTime=&quot;2015-01-13T23:11:07&quot; size=&quot;17810992&quot;&gt;&#10;          &lt;path full=&quot;W:\eLearning Projects\5. 2014 USCCA Classroom Presentation Lesson Five\video\video57.mp4&quot; relative=&quot;5. 2014 USCCA Classroom Presentation Lesson Five\video\video57.mp4&quot; resource=&quot;video57.mp4&quot;/&gt;&#10;        &lt;/file&gt;&#10;        &lt;video height=&quot;480&quot; width=&quot;854&quot;/&gt;&#10;        &lt;audio channels=&quot;2&quot; sampleRate=&quot;48000&quot;/&gt;&#10;      &lt;/videoTrack&gt;&#10;      &lt;videoTrack duration=&quot;101268&quot; muted=&quot;false&quot; slideId=&quot;{7950AEDC-79C8-4555-A2CA-05C92AA39301}&quot; startTime=&quot;0&quot; stepIndex=&quot;0&quot; volume=&quot;1&quot;&gt;&#10;        &lt;file modifyTime=&quot;2015-01-13T23:11:08&quot; size=&quot;19713853&quot;&gt;&#10;          &lt;path full=&quot;W:\eLearning Projects\5. 2014 USCCA Classroom Presentation Lesson Five\video\video58.mp4&quot; relative=&quot;5. 2014 USCCA Classroom Presentation Lesson Five\video\video58.mp4&quot; resource=&quot;video58.mp4&quot;/&gt;&#10;        &lt;/file&gt;&#10;        &lt;video height=&quot;480&quot; width=&quot;854&quot;/&gt;&#10;        &lt;audio channels=&quot;2&quot; sampleRate=&quot;48000&quot;/&gt;&#10;      &lt;/videoTrack&gt;&#10;      &lt;videoTrack duration=&quot;101735&quot; muted=&quot;false&quot; slideId=&quot;{248DAB29-845A-4754-8EC1-DC8BE3BA3E44}&quot; startTime=&quot;0&quot; stepIndex=&quot;0&quot; volume=&quot;1&quot;&gt;&#10;        &lt;file modifyTime=&quot;2015-01-13T23:11:08&quot; size=&quot;20448983&quot;&gt;&#10;          &lt;path full=&quot;W:\eLearning Projects\5. 2014 USCCA Classroom Presentation Lesson Five\video\video59.mp4&quot; relative=&quot;5. 2014 USCCA Classroom Presentation Lesson Five\video\video59.mp4&quot; resource=&quot;video59.mp4&quot;/&gt;&#10;        &lt;/file&gt;&#10;        &lt;video height=&quot;480&quot; width=&quot;854&quot;/&gt;&#10;        &lt;audio channels=&quot;2&quot; sampleRate=&quot;48000&quot;/&gt;&#10;      &lt;/videoTrack&gt;&#10;      &lt;videoTrack duration=&quot;130397&quot; muted=&quot;false&quot; slideId=&quot;{22AE6329-4DA2-4ED6-A276-654999B6D6C7}&quot; startTime=&quot;0&quot; stepIndex=&quot;0&quot; volume=&quot;1&quot;&gt;&#10;        &lt;file modifyTime=&quot;2015-01-13T23:11:09&quot; size=&quot;26625933&quot;&gt;&#10;          &lt;path full=&quot;W:\eLearning Projects\5. 2014 USCCA Classroom Presentation Lesson Five\video\video60.mp4&quot; relative=&quot;5. 2014 USCCA Classroom Presentation Lesson Five\video\video60.mp4&quot; resource=&quot;video60.mp4&quot;/&gt;&#10;        &lt;/file&gt;&#10;        &lt;video height=&quot;480&quot; width=&quot;854&quot;/&gt;&#10;        &lt;audio channels=&quot;2&quot; sampleRate=&quot;48000&quot;/&gt;&#10;      &lt;/videoTrack&gt;&#10;      &lt;videoTrack duration=&quot;158992&quot; muted=&quot;false&quot; slideId=&quot;{2A8FEFB4-92AA-4224-8D46-DE5D623127EC}&quot; startTime=&quot;0&quot; stepIndex=&quot;0&quot; volume=&quot;1&quot;&gt;&#10;        &lt;file modifyTime=&quot;2015-01-13T23:11:09&quot; size=&quot;32265197&quot;&gt;&#10;          &lt;path full=&quot;W:\eLearning Projects\5. 2014 USCCA Classroom Presentation Lesson Five\video\video61.mp4&quot; relative=&quot;5. 2014 USCCA Classroom Presentation Lesson Five\video\video61.mp4&quot; resource=&quot;video61.mp4&quot;/&gt;&#10;        &lt;/file&gt;&#10;        &lt;video height=&quot;480&quot; width=&quot;854&quot;/&gt;&#10;        &lt;audio channels=&quot;2&quot; sampleRate=&quot;48000&quot;/&gt;&#10;      &lt;/videoTrack&gt;&#10;      &lt;videoTrack duration=&quot;32232&quot; muted=&quot;false&quot; slideId=&quot;{586F9C0F-AEAA-4ABB-BB9B-0F164C99347C}&quot; startTime=&quot;0&quot; stepIndex=&quot;0&quot; volume=&quot;1&quot;&gt;&#10;        &lt;file modifyTime=&quot;2015-01-13T23:11:32&quot; size=&quot;6793426&quot;&gt;&#10;          &lt;path full=&quot;W:\eLearning Projects\5. 2014 USCCA Classroom Presentation Lesson Five\video\video62.mp4&quot; relative=&quot;5. 2014 USCCA Classroom Presentation Lesson Five\video\video62.mp4&quot; resource=&quot;video62.mp4&quot;/&gt;&#10;        &lt;/file&gt;&#10;        &lt;video height=&quot;480&quot; width=&quot;854&quot;/&gt;&#10;        &lt;audio channels=&quot;2&quot; sampleRate=&quot;48000&quot;/&gt;&#10;      &lt;/videoTrack&gt;&#10;      &lt;videoTrack duration=&quot;86987&quot; muted=&quot;false&quot; slideId=&quot;{01C718F4-8F18-4401-B22E-82590C3EC596}&quot; startTime=&quot;0&quot; stepIndex=&quot;0&quot; volume=&quot;1&quot;&gt;&#10;        &lt;file modifyTime=&quot;2015-01-13T23:11:32&quot; size=&quot;17081290&quot;&gt;&#10;          &lt;path full=&quot;W:\eLearning Projects\5. 2014 USCCA Classroom Presentation Lesson Five\video\video63.mp4&quot; relative=&quot;5. 2014 USCCA Classroom Presentation Lesson Five\video\video63.mp4&quot; resource=&quot;video63.mp4&quot;/&gt;&#10;        &lt;/file&gt;&#10;        &lt;video height=&quot;480&quot; width=&quot;854&quot;/&gt;&#10;        &lt;audio channels=&quot;2&quot; sampleRate=&quot;48000&quot;/&gt;&#10;      &lt;/videoTrack&gt;&#10;      &lt;videoTrack duration=&quot;67401&quot; muted=&quot;false&quot; slideId=&quot;{0C76AB01-83CF-475E-A029-E37B2DA458C0}&quot; startTime=&quot;0&quot; stepIndex=&quot;0&quot; volume=&quot;1&quot;&gt;&#10;        &lt;file modifyTime=&quot;2015-01-13T23:11:43&quot; size=&quot;13921166&quot;&gt;&#10;          &lt;path full=&quot;W:\eLearning Projects\5. 2014 USCCA Classroom Presentation Lesson Five\video\video64.mp4&quot; relative=&quot;5. 2014 USCCA Classroom Presentation Lesson Five\video\video64.mp4&quot; resource=&quot;video64.mp4&quot;/&gt;&#10;        &lt;/file&gt;&#10;        &lt;video height=&quot;480&quot; width=&quot;854&quot;/&gt;&#10;        &lt;audio channels=&quot;2&quot; sampleRate=&quot;48000&quot;/&gt;&#10;      &lt;/videoTrack&gt;&#10;      &lt;videoTrack duration=&quot;413813&quot; muted=&quot;false&quot; slideId=&quot;{934A9A3D-746F-4E12-9F28-2CEE8873D5A6}&quot; startTime=&quot;0&quot; stepIndex=&quot;0&quot; volume=&quot;1&quot;&gt;&#10;        &lt;file modifyTime=&quot;2015-01-13T23:11:57&quot; size=&quot;82955896&quot;&gt;&#10;          &lt;path full=&quot;W:\eLearning Projects\5. 2014 USCCA Classroom Presentation Lesson Five\video\video65.mp4&quot; relative=&quot;5. 2014 USCCA Classroom Presentation Lesson Five\video\video65.mp4&quot; resource=&quot;video65.mp4&quot;/&gt;&#10;        &lt;/file&gt;&#10;        &lt;video height=&quot;480&quot; width=&quot;854&quot;/&gt;&#10;        &lt;audio channels=&quot;2&quot; sampleRate=&quot;48000&quot;/&gt;&#10;      &lt;/videoTrack&gt;&#10;      &lt;videoTrack duration=&quot;24558&quot; muted=&quot;false&quot; slideId=&quot;{D4FA79A4-5C73-4A6F-BC05-F0E9AA07FA31}&quot; startTime=&quot;0&quot; stepIndex=&quot;0&quot; volume=&quot;1&quot;&gt;&#10;        &lt;file modifyTime=&quot;2015-01-13T23:11:57&quot; size=&quot;5006319&quot;&gt;&#10;          &lt;path full=&quot;W:\eLearning Projects\5. 2014 USCCA Classroom Presentation Lesson Five\video\video66.mp4&quot; relative=&quot;5. 2014 USCCA Classroom Presentation Lesson Five\video\video66.mp4&quot; resource=&quot;video66.mp4&quot;/&gt;&#10;        &lt;/file&gt;&#10;        &lt;video height=&quot;480&quot; width=&quot;854&quot;/&gt;&#10;        &lt;audio channels=&quot;2&quot; sampleRate=&quot;48000&quot;/&gt;&#10;      &lt;/videoTrack&gt;&#10;    &lt;/videoTracks&gt;&#10;  &lt;/narration&gt;&#10;&#10;&lt;/presentation&gt;&#10;"/>
  <p:tag name="ISPRING_RESOURCE_PATHS_HASH_PRESENTER" val="98e4e132a4b2bb4c84fb0f21ee8bca2c5f756e"/>
  <p:tag name="ISPRINGONLINEFOLDERID" val="4"/>
  <p:tag name="ISPRINGONLINEFOLDERPATH" val="Content List/Concealed Carry and Home Defense Fundamentals"/>
  <p:tag name="ISPRINGONLINEFOLDERDOMAIN" val="https://uscca.ispringlearn.com"/>
  <p:tag name="ISPRING_PRESENTATION_TITLE" val="5. Violent Encounters and the Aftermath"/>
  <p:tag name="ISPRING_SCORM_RATE_SLIDES" val="0"/>
  <p:tag name="ISPRING_SCORM_SLIDES_WEIGHT" val="0.0000000000"/>
  <p:tag name="ISPRING_SCORM_PASSING_SCORE" val="80.0000000000"/>
  <p:tag name="ISPRING_OUTPUT_FOLDER" val="\\psf\Dropbox\eLearning Projects\SCORM 1.2"/>
  <p:tag name="ISPRING_PLAYERS_CUSTOMIZATION" val="UEsDBBQAAgAIAByCUEaCBSrZYQQAABEQAAAdAAAAdW5pdmVyc2FsL2NvbW1vbl9tZXNzYWdlcy5sbmetV/9u2zYQ/r9A34EQUGADNrcd0KIYEgeyxNhEZMmR6DjZMAiMxNhEKDHTD7fZX3uaPdieZEdKbuykg6SkgG1YtO+74913H49HJ18yiba8KIXKj633o3cW4nmiUpGvj60lPf35k4XKiuUpkyrnx1auLHQyfv3qSLJ8XbM1h++vXyF0lPGyhMdyrJ8enpFIj63FJHaC+cL2r2IvmAbxhEytsaOyO5bfI0+t1Q+/fPz05f2Hjz8evW3t+sBEc9vzDoGQQfrwrgeQT8PAiwENe7GPL6k11p/D7IIl9YiPrXH7ZZj1IsQX1lh/dtotwxD7NI484uKYRLEfUJMLD1PsWuMrVaMN23JUKbQV/DOqNhzqWImCo1KK1PyQKFjIa97lzA3mNvHjEEc0JA4lgW+NI1UU9z8ZWFZXG1WAuxKlomTXkqfGJzDG/H5X8BJcswoYheBVbQT8U2VM5KNO16G9Iv40pkHgRTH23d2KNcZ5ityCaTcDUUI7wiEAFKzkxTNsY8MyY45sKYchzMh05sGb6hBmYr2R8K6GxrHAUIMFz7usgCM4BHZF0SoIXZ00cIUYumNl+VkV6QE/9gvVBUx8JwAKOnQPnGqMHTDUWIBuFAVPqi6wOY4ie4rjSXAJRIa+C4ZYBGfQbmdDLK5wBC2Coy4b374gU1sTXrfYjv+7/kqYprO8RyxJwE6nbytUXcKKTil0gem0cpiXCJ8voWrE9r7RxQ0gJNbUay22HEIo0m72gKY42NX8OV+S3+JTm3jYjYFQbrCKqRE77YyBPOSqQkxKpTcAflm6ZXnC0TVPWA2Ev4e/pSI1f9PFNpH8WYu/EKtaaXnTqpLv4ss3o5eFRqgHarpiRd6jzx9BHWji081mdQk7rSqe3VVdu9jLxOi7RPHSfemu+99N9anLC3f0yP/Q7USNME0IdPtEqP4WGI4iLb5wesj+VsQ/BUeLRt9AAEl+M8CnH7QAvkLPxbiAzB+EcAEVGWC/wpOIUJ1jfl2KqvPMNoVq6v1tjiQwJEle8QeeXPMbBf0vOds2RzdIuCHO6BnOBhFib7I40OkWxYeA1s34ACFJkcH+0x6YyzneZbCR14NMrFQtUyNnUtwaiYXa1Bl/OrPcFCozq5KVu15qFP7kJVE0mwsbp4sBZ2+E7dCZxY7tO1iPu7qHZU8j4LKOyaNR7NkTbQ6kzliVbOBcuVF1nvYEaiZWF5/aANamNOKsSDb//v1PT4xHkTSrqF39dRAIdKjWJfwV7HdfVbz8owuE2pNDO/PQx6qd8Hd2sORhFJwiPdJDrbsxCBDju8zUrDm+MpXB0qjbL/CuLZ9Nqe3M5jpcw0RVF0n3wLKPMLfDM5AnM5Va4zkrbkHbqFJyEIpJuqZiNcz7w3WrrqTI+RDbx6fDec1Lnc6ys6n1ZilZxLbrmnsntKAUyW1zoqYwXSftBVTCBbQvmDOzfZC9R3g8FdVAQHPS7EQG2r15fmj27dOD5+tTaS7vR2/37vL/AVBLAwQUAAIACAAcglBGd27mBVQEAADaDwAALgAAAHVuaXZlcnNhbC9jdXN0b21fcHJlc2V0cy8wL2NvbW1vbl9tZXNzYWdlcy5sbmetV/9u2zYQ/j9PQQgosAGb2w5oUQyJAllibCKy5Ep0nGwYBEZibCKUmOqH2+yvPc0ebE+yIyU3cdJB0lIgNiJa993x7ruPx+PTL7lEO15WQhUn1tvJGwvxIlWZKDYn1oqe/fzBQlXNioxJVfATq1AWOrWPjiUrNg3bcPvoCKHjnFcVPFQ2PDw8IpGdWMtp4oaLpRNcJX44C5MpmVm2q/I7VtwjX23UD7+8//Dl7bv3Px6/7uwGoMQLx/cPcZABevemHyegUegnAIb9JMCX1LL19yizcEV9EmDL7v4ZZbyM8IVl6+8+s1UU4YAmsU88nJA4CUJq8uBjij3LvlIN2rIdR7VCO8E/o3rLoXy1KDmqpMjMD6mChaLhPb68cOGQIIlwTCPiUhIGlh2rsrz/yaCypt6qErxVKBMVu5Y8My6BJ+b3u5JX4JnVwCMEf/VWwJsqZ6KY9HmOnDUJZgkNQz9OcODtVywbFxnySqa9jAOJnBhHYF+yipfjTRPDLmONHClHAczJbO7Dh+oA5mKzlfCpR0axxJD+JS96jIAcOAJWxfE6jDydL3CEGLpjVfVZldkBMR6XqAeXBG4I1HPpI2yqIfa4UFwBMlGWPK17sBY4jp0ZTqbhJfAXei0cYRCeQ4udjzC4wjH0BY57TALngswczXLdVnvS73sqZZrD8h6xNAU7nbmdUE0FKzqbQH3TXdUoJzH+uIJ6Ecf/RuO2eJBTU6mN2HGIoMx6WQMi4mJP8+bjivyWnDnEx14CRPLCdUKNtmlfDAShUDViUiodPrhl2Y4VKUfXPGUN0PweXstEZl7TZTaBfGrEn4jVnZi86nQo8PDlq8mLIiPUB/Fcs7Lob+0nSAca+HyreVPBPuua53d13x4e5WHyPYJ44a50r/3nlobU5GX7eeJ+5GbiVoumBFp8KtRgAwzHjtZaOCnkYCMSnIGbZStooHikuBnuMQg7+0Ch/wlxATk/COACajHcfI2nMaE6u/y6EnXf0Wwq1Nb529xIYQySvOYP/LjmNwp6XnK2a09oEGxDmMl4X2OI8Gh8OJDlDiSAcDbtjAABSZHD5rN+yNUC77PXyulBGtaqkZnRLylujaRCWZqcP59LbkqVm1XJqn0DtYJ++oIg2q1Frc/l8EM2xk7kzhPXCVysZ1ndtnKYDVBYR+TTOPGdqbYGLuesTrdwiNyopsiG4bTzqIfPHMDq0hlzVqbbf/76exjEkzjaVdSt/joGA7pS6xD+ivV7oGpe/dGDQZ3poZl5GGDUje57M1jyMQrPkB7Woci9EAQI8V3GZdYeVLnKYWnS6xbo1hXOodRx5wsdrCGgasq0dyp5DLBwonPQIzNzWvaClbegZVQpOQbE5FszsB7l++EK1dRSFHyE6YsOAr1ZSpaJ43nmLgmdJ0V6256dGQzPaXeplHCpHIjlzp0AlO4JHM9EPQ7PnCt7YYEmb58fWnz37Jj5+gB376Pj1w/X8n8BUEsDBBQAAgAIAByCUEYmZplxeQQAAIcUAAAnAAAAdW5pdmVyc2FsL2ZsYXNoX3B1Ymxpc2hpbmdfc2V0dGluZ3MueG1s1Vjdcto4FL7nKTTe6WVjyE+bZAwZkpgJUwIUu9t2dnYywhZYG1lyLZmUXu3T7IPtk+yRlRgIIRG7Qyc7XIDl833n6Oj8Ie/se8rQjOSSCt50Gnt1BxEeiZjyadP5FHbeHjtIKsxjzAQnTYcLB521al5WjBmVSUCUAlGJgIbL00w1nUSp7NR17+7u9qjMcv1WsEIBv9yLROpmOZGEK5K7GcNz+FLzjEinVash5JmlaxEXjCAagwmcausw6zAsE8c1YmMc3U5zUfD4QjCRo3w6bjq/HLf150HGUF3SlHC9OdmCRb2sTnEcU20PZgH9QVBC6DQBwxv1Qwfd0VglTeegvq95QN5d5ynZzS6w5rkQsB2u7hWkROEYK2wejUZFviv5sGCW4jnHKY1CeIO0B5rOZXgT9LqX/k1/EPrBzVV43TM2bAEK/S/hFqCwG/b8beRt6YcjP/D7oT+6Oe8OtkTYG7XA+Nftbm9LzGf/POiG22rqt6+3hQyvBn07zNXXoT/qdfsfbsLBoBd2hwsUBOJKHHnuaqB5EJCiyCNSxZmnkiIdc0wZZOmj6JNEQZ4znE9JKDoUon+CmSQO+iMj048FZlTNdUZAObglJGvLjERqpKO96ai8IM6CzhCCYZACVS4dnVSp9P54Zeuu0b7Y1pNWelWVGCZCiZ9sfaN+VJl/cvi8+RsM9WY0JqKP87wsEesbeNGE/UU1ahy8e/e8FRu0eVgpHCVQusC1pY88d3npQWwi+EqE6Gc0FiyuPEvSMYn7OCVLJTm4pbwDkg0HTSCWGfi8nVPMHEQVnEFUgWUxloqqsgl0liURcEGzIeg6WDuTKMG5XAncynu67Eat3/pCEfm7cYZZ2iT6sSCydMyZjbSfQjTaCH4mY0kVsRE9p8KKURQsRnNRIEZvCVICQXgVKfxKCFruOWiSi7Rchb6okGQQAGhGyR2Jrfb4FVSkBSChJWeMKKPhW0F/oDGZiBx4CZ5B84Z1Kg3/3lbEGZZyQYofbHxjOkm3f+l/eaM3iOMZ5tGW5BDEJM3ULvgx7J0LUMGYAG8uUYBnIlxIUp5PTONSzGab1roTPCsPXR9kSQrHTcEewwkvIkg3ygtiSxhhjgRnc4Qj6AxSh9CMikLCigkWQy3/lYEGiigvTZ1CVQBleUxyG7Z6Y//g8Ojd++OT0z337z//evss6L5bDhnW2ky7vNg4xdihHs0yL4A2TjTWuG3NfGa6sUY+MeNYYx9POtbAtXnnBeQzU88atiPyVCd/vHaeTw/A981yvZl4rm5yT/e8ckZ4jS0v8NujiysEnv7UC4NTmzzrCwQOixJI1In+w2SJKQcKG9mwfd7z0aCDLgZw+P0wsFKgz8pGEILqVytCOHarGuZb2mcjNfhgIzUyDXy41LytTIDuOzWtHvovoykMGvH/orBuSsRd1uSd1aqfUm/+04xtitWO6g3BeZRAEO0s8F59Pd+le1+Tx8xTdbmwcptQ/ctdve7Sb1LKaQp+1KNgdUfWOjqse+7Tr2o1YFu9PGzV/gFQSwMEFAACAAgAHIJQRmJP3KezAgAAUQoAACEAAAB1bml2ZXJzYWwvZmxhc2hfc2tpbl9zZXR0aW5ncy54bWyVVttu2zAMfd9XBNl73V3TAWqANs2AAt1arEXfZZuxhciSIcnp8vcTbamWkjj2QhSIyHPEi0imRG+ZWH6YzUgmuVTPYAwThUaN181Yfj1PG2OkuMikMCDMhZCqony+/Piz/ZCkRY6x5A7UVM6GZtC7WbSfKRTn49sCZYiQyaqmYv8gC3mR0mxbKNmIfDS0cl+D4kxsLfLyx2K1HnTAmTb3BqoopvUVyjRKrUBrwJC+r1FGWZymwL2ny/YzkdO7Op/9AW3HNDMt7eYTyhCtpgXERb66QRnGC3t7/CoLlPMEA3+NhX75jDII5XQPKr787ivKIEPWTf0/PVIrWWBBY875R3zncElzO34Y1SXKKAETQkejr+DK0+Z6F4Dc13DuCY6rkvwJ63qwEPDRUw5LoxogiT91Nl3Kt8fG2PmA5YZybQGhqgc92aCfaKP9NbGux/2BNybyAOQUPeJV8qaCVRdvAIz1PX61um1XRRjfuy4IUMHOKYMIe2WP/G3LeoQMlD3ymbMcHgXfH8EPLR3HP/EtdY95vvrWCoLao6+XP3krenrAwdVh8k7jQZXMYakxnhdWAT4bSVpdF1NyFBQRdMcKapgUvxCX7ttsNEkODK7VTjcWMcxwONVvbYx2S0cx43m8HbsfhT637jwzdodfz6kxNCsr+6Ok5zPHu563TubJaQquSYsHdS82MiCh7yFORdUW1IuUfLIbIQ1MBstutobgJAmKQJLTVSbuklPlF02VglrbV2OgXZVjXYcrWVFy+2deGbxBHhMGjB3TlPY6QRn36EDhWgCoyko/L92hs1QNN4zDDvzoB4o24aHMiLY9OtRuN+YBNiaYT6eY1JBuUfSNEuJiwwnCqw1LxisnNIz3vKGpbvOKxt5v4P7iaCf7VYaNF4bbKVwjRTdb+3EBrRL/lfwHUEsDBBQAAgAIAByCUEZox0UvTAQAAJgTAAAmAAAAdW5pdmVyc2FsL2h0bWxfcHVibGlzaGluZ19zZXR0aW5ncy54bWzVWN1y2jgUvs9TaLzTy2LIXxPGkCGJGZgSoOBu29nZYYQtsDay5LVkKL3ap+mD9Un2yEoghEDETpPdnVwQ5HO+852j82e8i68JQzOSSSp4zamUyg4iPBQR5dOa8zFovj1zkFSYR5gJTmoOFw66qB94aT5mVMZDohSISgQwXFZTVXNipdKq687n8xKVaaafCpYrwJelUCRumhFJuCKZmzK8gA+1SIl06gcHCHnm6EZEOSOIRkCBU80Os5ZKmOMaqTEOb6eZyHl0JZjIUDYd15xfzhr6717GIF3ThHDtm6zDoT5WVRxFVNPBbEi/ERQTOo2Bd6V87KA5jVRcc47KhxoH5N1NnALdOIE1zpUAb7i6M5AQhSOssPlqLCryVcn7A3MULThOaBjAE6QDUHOug9Gw0772R91e4A9HreCmYzjsoRT4n4M9lIJ20PH3kbeF7w/8od8N/MHost3bU8Oe1ErHv2m0O3vqfPIvh+1gX0vdxs2+Kv1Wr2un0/rS9weddvf9KOj1OkG7v9KCRFzLI89dTzQPElLkWUiWeeapOE/GHFMGRfoo+yRRUOYMZ1MSiCaF7J9gJomD/kjJ9EOOGVULXRHQDW4JSRsyJaEa6GyvOSrLibOCM4BADEpgWUsn58tSene25rprrK/cepKlt2wS/Vgo8crsK+WTJf3z4930txD1ZjQioouzrGgRmw48S+Fw1Y0qR6enu1lsseZhpXAYQ+uC0BYx8tyHR/diE8HXMkR/R2PBomVkJ5CsDILayChmDqIKghwunyp9FapJGaSx1q2UJlxtRDmMcSbXUnEZD91Iw/pvXaGI/N24Z462iX7IiSxcvbCR9hPILxvBT2QsqSI2opdUWCGKnEVoIXLE6C1BSiBImDyB/2KCHk4RNMlEUpwyLBWSDK4UzSiZk8jKxy9gIslBE2ZsyogyFv7M6Tc0JhORAS7BM5jGcE6lwS/tBZxiKVeg+J7jGzMb2t1r//Mb7SCOZpiHe4JDWpIkVS+Bj8F3LsAEYwKi+QACIhPiXJLifiIaFWI2blrbjvGsuHR9kQUoXDcFPgYTHoRQLpTnxBYwxBwJzhYIh9DrpU6hGRW5hBOTLAZa/iOCRhVRXlCdwuYFxrKIZDZo5crh0fHJ6buz82rJ/fHX97c7le7mX59hbc0MwKute4md1qPt5BmlrTuKtd6+NHfsK9aaT2wt1rqPdxdrxY0N5hnNHXvMhm5TZIku/mjjPp9eae/G3+Yw8Vw9ep6eYsXUf50hNvQbg6sWgth97ATDqk3ldAWCEIQxlN5Ev9RY6hRD30Y2aFx2fNRroqseXGc3GFoZ0NG3EYQ0+dUKEC7Sqiv5lvxspHrvbaQGZiT3H4xjKwowT6dmeMNEZTSB1SH6X7TKbaX1kl32xbrPq3SQ3Xuw6S8/q4MQnIUxpMWLpdK/33N/asD+SzEw35Yv6Wtv5cu3xfWfjQ7gfP3XtPrB31BLAwQUAAIACAAcglBGV++0V5ABAAAOBgAAHwAAAHVuaXZlcnNhbC9odG1sX3NraW5fc2V0dGluZ3MuanONlMtuwjAQRfd8BXK3FaLPtN2hQiUkFpXaXdWFCUOIcGzLdlJSxL834/CIHafg2cQ3J3c8E423vX61SEz6L/2tfbb7d3dvNUDNqByuXZ2hvqRM+y8yfEE0SxfwmWbAUg7EQ4qD51HenYja2c1IuDWdlx9oqxt+RATOQWTAQgU0HdCKgPYT0DahxL9OZfuq6ooafZ7nxgg+iAU3wM2AC5VRy5CrN7uaBXqwKECdQZc0Bsc0squLPDk+RBhNLhaZpLyciUQM5jReJ0rkfNGVf1VKUNUPX9fA8Dl6nTh2LNVmaiDzE0+eMLpJqUBr2Od9nGAEYUbnwBq+Q7v+QR3jdkEeXaQ6NQd6dIPRpCVNoNWlpxGGi/HKq9XNCKPNGdiYmri7xXAIRktQLavxPYYDCpnLC36gVCLBjrTQds+PKBN0kfJkn3qIEeTwsGjb1b1Tofb4Y+KMkPBGaBWYyKzr4rhg6k1wcLWXdRb4MnQR1ml9UQS+liGwCB7G+LcI7r+ww6CrmwHUlC+rFN/nzua593Z/UEsDBBQAAgAIAByCUEabkVEZ3gAAAJoBAAAaAAAAdW5pdmVyc2FsL2kxOG5fcHJlc2V0cy54bWydkD1vwyAQhnd+BbolUyHZIgucLVKHShna2aIOdZDgsHy47s8v6JKqXTsgceh5Pw5z+kpRfvqFQkYLB7UH6XHM14CThbfX89MRJBWHVxczeguYQZ56YcLhiJfFky8kqwWShVspc6f1tm0q0LxUB8pxLdWY1JiTridl1E2pZ5YCa7vwL/X9DXohpDTva4jlGft6rxMjkpbRQtMMHlXAjwy6AUb/0G0aVyo5/VWiS3XdlzDenI87krwsMFSx0HE6R7DD8Ci2v1cbkidykycVceLoFs4YF3lkC6N//WkvvgFQSwMEFAACAAgAHIJQRr/Q0NtwAAAAfAAAABwAAAB1bml2ZXJzYWwvbG9jYWxfc2V0dGluZ3MueG1sNYwxDsIwDAD3vsLywlQoG0PTbmztQnmAlbglkmNXTYTg92RhO51O14+fJPDmI0dTh9dzh8DqLUTdHD6Xe3tDyIU0kJiyQzWEcWh6MU/y4FJqmGEX+vKxcKpQeKZUyyn6F7GcMvw9tDDV8xo54GVoflBLAwQUAAIACACUlrREzoIJN+wCAACICAAAFAAAAHVuaXZlcnNhbC9wbGF5ZXIueG1srVVNb9swDD2nwP6DoXutpF3XNJBbdAWKHdahQNZtt0C1GVuLbXmSXDf99aP8bc/pVmAHAzbF90jxkTS7ek5i5wmUFjL1yMKdEwdSXwYiDT3y8PX2eEmuLt8dsSzme1COCDySp8ICeEycALSvRGYQfM9N5JGewUVm4mRKSCXMHrnPkLuLtCTvjmbokmqPRMZkK0qLonCFRkQaahnnlkS7vkxopkBDakDRKg3iNNiV+Tsan0Sm1Owz0D1kZt4euCZpOZ61GJAUp65UIT2Zzxf0x93ntR9Bwo9Fqg1PfSAOVnJWlvKR+7s7GeQxaGubsSrJNRhjkyhtM2ZWYrFMHa18j1QOmwS05iFoN05DQissnQCzbcx1VPPoAa3l1TtR85Z+G/u9adxK5WjnnOWPsdARHvUhnXUSyOgwKkvK65Yd9NB00K1lIo6CX7lQEJSf39oWmS9IFbDtuDJPVxc+HuDbLfeNVPsbhGEX1Qq6rWhuJZpbgloOt42+7ihIc9stcJMraEo1Y08iAPmFK8VtW1walQOjI2ONpUMwo9WVa5E6QVhkkvjsH7SxfiNpfurXlCkB/0OYT0jU1kSkATzfCvQxkGBNDWCxrc01WezamF1OOn9Men09MFU51qLgRRzDVQg4hgE3nHZ2eggKimt08XM1wvYODoIjEUYxPmaSYXx6kCbhajfJ0Ds4CI6lv5uAtua2jHRcx1EztR3E6MQ6YX6ujUzES9megz1jVmUfvjZyzdF1JtqD8/kfoziI0QzmlkysLvvW21fN4b2dU6M7n01WWQbdivMAJs8qr2YW8mzkE8CW57G56efU7MMedJTz1HRMc33HfpfFWryAU4jA/ukWp7YmEdie8ciH5WmPAfXE7TIIX5qmIjJaS1KpeUg5hrV5ElBUmGpWPqLqoZJ5Goy0cbPu56Bj3FXXCrgTwxYzXZxg88nMI+/xpb7LxdlFd5XzxUWDLfO6rwJXubxhVdcJd51B635tL8LqmcfX31BLAwQUAAIACAAcglBG0Z0p4MwHAAD8HQAAKQAAAHVuaXZlcnNhbC9za2luX2N1c3RvbWl6YXRpb25fc2V0dGluZ3MueG1srVnbbuM4En3fryA8GOzOS3yRb1m4vdCFToSWZY+lJN27WBi0zcRCJNEj0e7OwA/7Nfth8yVTpKRYsh1H6kyEDlrFOodF1mGRVAbxsxfq25izwPudcI+FDuXcC5/i4d8QGiyZz6JpRGPK4/rB8uCFK/bNDB+ZsIE15iRckWili9Z42EAj+YP6PbVv9OGtrbVbqNfGLdxHBu7o0HatGNeKDm1Gq6kP6kcUCW9ElzTk51kH9ULrKcAMYxpxM1zR70Ol6J1vKo7gJiIrD/ziYbctnn3W695oiwe1m51eB+9bqqIoXaR3jKbR2Pd61z21iXCj3Wkoe63fUloKanY6zevuvtlrdRR4G113gaWNr7uo3Wu3W8a+hVuARqqqGS1931Oum00VesP9a30/Gmm9RgM1m02lbew7XWWkNRB4K8ChKn0xgYqhaEp3r2pqs6+gkT7SRu09NnBX76B+C3cbjX1b05RG4zC5h9Hlp+tgLT2cbDrfITybgrOtQlv1M+IaLLdRBM4uDTY+4RQtSExtEtBPtbG3XBPq/z1GWWMt1ajUc2bMQitaEyOYQ+AanlIN6rIh85KR5ZdG3o681afaYss5C6+WLOQQ7lXIooD4teFPiXrSsZVBsh2NquAeyZIeuuvJn7KwtC9QNDyXQEsWbEj4YrEndrUgy+eniG3DVakw1y8bGvle+Azejeueji925HsxNzkNCvHhvnjKwzZQsWIqwuti8ZRC+mRB/azHhvypgDt0+f6MHEF3XuxxCVWb4rkE3ZAnWkxAXxXPZUwIvRSz1hPP+yBOv3NwV0QBaF1098kLjYqdJAXzIopttpuqetpE7ElMdhH3fqJfcT6D+hM+iQgb4ikFEgMUHZbKUjptcvzGkWP6elxLBgH0AsnNF5fUJCmn2lyfjKeq/XVuTW4mc828qQ31ZFUisSz/0er2vzc73V8G9RRXkskZq5ZV5EKSrNMox2W7s4k1B0JszW38xa0Nxe/K0Mmda5k2rg3T/1QmmM7wfW0ofpeB3s1m2HbnjmUaeG46c3viynmxsIuN2vAr26I12VHEGdp59Bvia4qgPHsRRbHvrWSDKNleuKUl+jNm6oNp38zdycRy5tg2MkttiMMVMiLyDeRQnWimOngGHBFsi9GPwecy/5IBqb5fmeTWvLm14J8rArn1ntY+/OM/EM0U25A/GpYAjrHjqDd4rk2+QOZAcZOKoMlnENrniqCv2AFlYKcEzFbvzRvVNSe2ENcMO+7M1F+VtSQhYqH/gshyCTgEu8fOY9sYLEJsdJVoLK7ckYN/vQNZm6p1RsIJJ/JCKeYnb0chimhVKlOwrHRsiFz9emf+ez5STQsbc0ieMXmYu3LVi/4ILI+QcUR8n4lhQNdktSPhEg5udEm2ILEXcFt5K+m2ITB4EcxvW+93RHi6tH5OV6Vt4C8/X304OtO1oKw8kCgst8SO2AqV4XTIAZwrIXTYzzf8vbHk5uPqrwrkLxjdVHWcN4dWJkcfH9dRCD8wKAd0j2ewMUI50DxWCYTHoBiogQHx/EpA0x5Bd/KGDKf3CIlrSyUCe5Jy2Ax9gOYeclEI5B5yVI3iAWuO6YpZpwtxIC0BltlLdHBeO+La4FO4tb3qZ0EfGdQIn5IdZBbsXpwI6urH+qsqlKwSi3qZL+0pkQ1hPcnvIAgC871AnMzL0d6NcTabSTkuTMkD2/orWft871mWZEjVNkhmZpOkLen3MWKBtPokzhZbsin864OBJEOcJf1Oc32W4HWwOtNv57pq61icFsVS98vjQOYiMst15paqCQbQe0D4cg0b0qM4w5fnSk57Bh6pwJdOr0NJtFz/8b//l6c5iiexotT6z6o8sIpFHcOvfP+xGafxf0vwuKpWhMqXksD0sJxBwWRhNBkhcTQGAZSiEbpIZ1V1XVW/HQukVArbRstSx5A8yVidfYaCIg91teGYRM9QkFzG/KpEciKEVHjlGA63iS33vZBWhH+4wovBu+Z0rhqGvGbBkvG95XOyUa4QQekXFeTDfasCn36r2lCyjijpyuPVOeWmkVUHWKHJ+2F97s7uIa+Gw90V7sZsywtX4ZBHzJ+KjwinX83AQXzzWPh0yCNxe8re8h7xmn1Lczd8JH4MbnnTsesUYpiK82VKWbQde88o3LZWOdfUcOx3z3yolXoympx70X6M0nVNfmPLx/1qOwkcjv5pUy7yg/HY36bf+Yl/znjs74gNZAJ3jRPQcUsemX330EiUt+cyl47tTOrAiYYEjNkEZ29FHxGCJT6AxbmYUkPRM2ArOszvka4X0HRRi6Z84PU3Ih+Erzv7WGAWL056wzpqOIi4flnFA+5xn74tcTkcWIj50YnXassg+Vp7PCOJFfGXDf1Ug7sHWa4D8UW9hlKOTzVBmXwPfwu3yWqaKGmVkIEs6bKiV8KFopDnEFJDlyEsWe+XQYP6yTQN6pfSM0hp385euA0WNMIgAI9mAi3a8t7r7KvHvTyoFWFvNObxfA3UIVw+MkzOUNCUPOZkikpe8u3B1ueeT3c0K1Y5Q25qLo9+EMPCuKxrlVv0keeUnRrO6j9XBU8WQFrsDjrMexcb3oTJq06xeOYbqq03ThaxHPuZapXtPYeuzuxGWZkWUs8PJjEURHumL/B9a/IH9fw2C9Xp5O9ZxzaAAt+bf+D9E1BLAwQUAAIACAAdglBGY4Lh6kcnAAD3RAAAFwAAAHVuaXZlcnNhbC91bml2ZXJzYWwucG5n7Xx/WNLn+r/70XbWaq2luc5Szyo1f8WpVmb+YGstQ1MLfxCasqVoamjCRFGBztlpNddkimAmyErN5S8GikYqtFOOFMOl+QtUVoKEgiQKBAh8wVq58+l7Xd/v53O+1/W9ztUfXPA87/t93/fzuu/nvu/ned5vvjkcHrx65Z9X2tnZrQYd3A+2s3sdbWf36sSf3rD29DWR/axfr6DAwfvsmgQb5dbG6ymfhH1iZ8cgvL34xQpr+61TB6EoOzuns7bPKwTpHNzObv950P5PonITlOPi+pOyeOCjxa/Yd9/+Kncze1039etzj3fWrC+tWuFxZb1PadS9y6k/g88fOHyx8Eza1sbBWwktNYwrV3elCm/d0+PE7TIQraEgWdnZl1eJGurtmHh0vK9Sg3JLCRqdD0rXYh7+Kj0LXLx/v7FtYm+HfqoCwrGYVK9Z1Xpkx6p0o4ZdrwhS2ftDjyJWWftu4KpvprI90RM4oxL5mbXDTuseL4hmzOMtOrzUBoGdArKXerbg9betP39bqB7APHwT+PgT9rvW5mlTSO38YZbd0s9Ihe2bsrXrHRvbb8BLzTW3bHxczJNA8+Sj0T6ctudtQMepbBhr1tsvWXApdvc+5z4Z0KLPCfwlrTO/ZuQV6z2z7fbOLpbHvDU0fW/KhEcg0riO9vjW/RmYJY99Z6uL6WGw2ANVmT/Lvg8PBRDkN13MjwazhEq8aRjvM9zpWOhkU5QTepXITMTgC6n2AL4x2GASW0xXIfKPxIahtqaiQcdgj5/U7xs1rYeX1NRFN93uJnkN8ppiN5RkgzkSNDeg5qAXHCkN1RKzLwP+wfQWt8Ebj3VrlRyFu7j2ZDeTEsEN0443OffshZL31flkGnv9dDpZD2UM1o0L0lyNIPFnzxx/08r7Gh18riGeVbLPdeYYRFF9Qg4cKkXWkD6CDhWW2e8ejRA1cccd/T2SmAROb6qsXDTa5ATg+rrLRltn+BRzQJ5y7vzij+VPWRn+Wd3fQ2Ydd5ce9DpxsaClnuTjgRZeN2mzGka6Tabo/Y3v9jDIsjGyFF0kcgSRjg0SUR/ojdn7GDYHGIN4fBz7SmTqioM9ZTGVHzU2pPLVJvBQaHE/Dpo1xFfGCCXGxK5wjlZ4PXrDIJ0m9chBwob4c8bsSHMUN/KE15JtT8FqPgfd7+8h3Q6uAD+WpK8saRho6pG33eFRmPFxQz0Xbytb+7Ss8bJJuJhNJ+1iW4cHrQUkMRFDd7DpXeGCGkSZKbnTXAUt5pE1BuOBpzaIb09zh0V+vQAZbul3Nby6dUbLj7TTrAjBeWS1e7qJNJDbCy6kHmZpgEeG4bi7MSTrXs/lAnEPxYoG77uY2aR26aCfMkur++6HJTdyPmfv5AEGf78/o/bd1DMRQ6nw8JYHV+L1JXSTFlteAldWHbnr+HFjdTevkxnmH7OSurEKMVAWAE2BDrVcdj8TngER7TJlHXjix+0l4ORfBn1kB5dwPHXZ3t/W6x7yP2hOXwLg5r61mdUunLBk3t/2e6CXmqX/hub49RHMXJfjGjrHMH1fMwwDnjuXtD7JLWl31E6rGqcxGdGKAnkobClC5IgF35xb3FO+unztoG24nxfFOfiLTbM5Ks6ZdWsxmTs2141aIb2xsc0TvX9/U+gu2wgufMrYvOnTyDs2l5g6rDh3+9eoZhtnP3v/TTs+esLnna6ic6vCXpL/PySnfJGQr2Td3NkXgMp98I17U4D69uazZ11wuRBkuHIR2eSX4kd4xi+FbL+FEKg9Cr2igAqgbJTz1WSbt6C2ogXeObNjHt8SI79HlQ1E/C4IlTw6yWvK8JThABjtaIpqoiSw+qItvvZeGvFrjjrT7cFGgKfH+OgdgN/1FJTDoaWUi6Jq0t628fCpK8/JF1xBAIv6ni0B5DS+WVaWkCefPlaHOl9xBZCd0UztXSZVzi+amABTE8e28MGyK6JuE+j5Neh65zu2a8fK6u6xu9FIC/gZFNC6/s1a8vTGRB9eCPV703JVa4IVPoN+vzAaSHs/NC7jdjWEMBJnVcJz+H9zAZ4Bnv6Hwv358Go8A49nXhVsN4y13HtrNOLpzCik7gyNzrtlU6xl7MqLL2xp88nepyWm2SbqX88el/WCSc6MtijZ+7oXi8h6+wVcJtczacvsWbdwrrNmL88nCbjMlNHytfmh2UVxt3H/FZu2F+JC9c/pMdI3vwgASUKP04uH2TpW/AJeB2iiUv8X6Xh06oq06EVI1o1Vv5DTL4xjkNkXjSHRJ/3FnJr4DGTwixD2BUX/kRP5TPB8786+sfjJn2WjKTSfvu0ZF+HsPwBgdcLILysW/kUSABR+FzHwR0j4VYQgQyVTEiUZU7l65PzBFhGBmijoRcrfKe0U3LI70umd6BKIUkJBzSINz8n/6nGwskDdzfx4tIpSD5YVgP/TItqarQDuovr+GceEXELobRsKmqPzrJC4yrEvA5dB+mZpLQ1nePTo5houzwpuXq68pmy2iUWXUIK3nOndTAhA5k6Vp8xOzM9K9kQEzN0aVAa483oqxmhSJn2ZrMYROfGfm88cCCEEJid9g5QJqDcTCYFoXXuOu3SouS8oPztfWejUJQh6pmvAD1Fd4erF+T7YOK0erc5qtN/IBsy0eUHUu8S+ULqr68HWVD655iDXG9K7wBdxhOqNba5iWYdwb7cQI9mDWYUY3QElmzSiLaMpsJM+OpGqORDig/HGHEJgvM7GGnjrlfpSxjODOx8Ge1sF9pwbo/V/iNSESEIq7Tc0vouZvlrbpL1Lbvu7G+TnAL2ECOELB4EIaAihgAYfDWprzgjVfjAKG+pWx8y2zN8Ztt8yTA0uoqrmWcADNEp6q5LohWH2kTdWOfzVr6w1zD+Z3CbZg8BoiXDlZIIfHV0EnXDGO589/8xc86dLkJccXDtLVys3h3h8xAzHd4UUlrR21JAcQEOZ0pASYzNtrAyrqwFpKzRxWf2CWteZqVwf6ARyHJOE6SGxqm/17PZRbjTyRDQY7CNXD4TQjyWrg1WaUioUOfqjJZQZddBo5bOJ+Yprzb7Cc/Zvd46JC8tjYhZSRUmdbitCZ0PVu+AHmhJADMYYZGURTtRQQQeR295z7TYhuCD8Nl8/Qqs4MfWz8PY0N5nIBZAquxfyI1yI9YvJ0MmIPGErXVCbh4PnL/OjmP0NNZ7OamzTP+Rvnz/o0d9vLVcrvI4zaa10KboYbuUuApE1n4Xitw1TeWGF1GrLw+hWuUtwv+Aq1bJDydlYH7+9pRR8kIF6nmgCfqhOutYU9WPh2VJHvnqzC7DQ/n2+etOZA00TqZCOBRdUiDrrCrrrEFncMgL1J0iudIUXjTcJu4fhQj/pdKVU38YrlRwzELJdR91k39M9CGSX1fWtxcplbjHLGulGm3hlahYAyGyIf4UomTzS+DlotETVnFByfPNMm0qEi2WOM0dAa++tJCbKisdaRkDC4GuG+Qy5rvy4G3LxNhpaKTFSImAT1b+myWjYJIwIEnLJzC7OWu59dQs1IFKp6+Bej83gE/t7Cs095SeJ9YeFas61g/piZpUPP6/xAgjZYDYq2gBx4ItJVHS0QIhJajcbWUn4UZU67XI1sFaqB9BuNgz3VN5mnhwomZQENHsTOj1Lkp4Zwmnthou/Gz94/9fPqoK1xZeeabM/6cRL8v8w8rG6EYxJM6ziZP/rOiKhYK7rpiiTi9X5UM7dJhBHv99w5Mn8uhbNWAfT90DeyeyY+2W8Dblp09n68u9HD9+x7VdMsbOXllE3grb++9ZKT5v3Gr+lOsIK5h5N19OdE/AmzVfnDiZ/krwv+dNdO21hUhbTJSjjLNTcrMjkYHTK/6r2/LgKp5uN27O2WOe28/ITNLLqrdBIrv+P02vR1S5BKKDzy1xr7izKU7KGZ5v0VR2Laj5EJ5vZAc1hY1kZcQBeEJk1HytqiuDe2ZFuhAVNwQ0Iun8Zy+Sc70zW6Yw/bkkn1CplI/h2qcnUSiK3xqPGUc/q3sQ0xvytdREbnXGP71cZfNWgOCCsrPs6X1lRW5k3PRsLTKALg/lCTCOijHlJqL0b7IKFzP3UapEmZoDuI0+KscwEZxWyM9gZI3lkTaHi+JnxPgis1ZtGaxVs7xZOphoxBnktnQOrzGwHwog4UUgJ77GEGMFJGbUWoE1kPucpBhdiFQFGRTMk8+HmzMeiink0DLZHgra4cWDkln2bjKmi2t9OGO8wDJrY+4drHBxM7I8QQH71yRO8EPmvQ5krbtmSPCucadVsMq37+qjbijBRE14Qa5hkYVsvu4u0kAcSzkPat9L5Ae1ahMnMkbj1QTJ0orYWowirFy7M+ILyt1mJs43qEG35Ew/nYY1O/o0bDzIO15DWITrNnhTJ0S+IvgaTqc0DXUQNJaFxHlHkbix0KKRINMslxXokx/qVWhkmphJ2zfi8fRmNa3w9re/TgZXFLFltY3tvmHMEjLMgG57NrAmjtZp3KM1m9m2tHyGxq+L3grNo3N7f47VYRrEG2R7htQV8WYIeaPqcDcq62y+QlqdUYoY5lwHrDJICZli0t4TjzWdv4WnxijRqQ5nG6IWqa+HFNg6XfQoqKlOJooF6oRgWCGQDyezu+cGVFGn0AR1Y0TIpZVT/1IMXJfZRFU8XcUXx9v6N76dC5C2vVgGOMONn61v2uabORHd9FupfFpKN6xaqpdsJSq6nbwlLXRUhUjE0wqwSM0U4GDCaodTL21Qoxdz+/CAD79emz3uYZjNcGEQGQe+ZVy00eXGSXJ7GBsXlkVQ+WJKE8dpkUF9yeI+9aYvrJwMh/7CWNJq6B5drnFS7IYok0+29fAnHfAFh8dhkQDW2hjG9Z2QzsUIcobEMXrwgK+WVynwgN1rea6Sm03DGIOU1X/Zxd9h8Pg7pb0EMOcfNEhK7cche9GKisRhb82RSzt34lqpdezlRGHyKGc+BrX/PpGVjT3YG8QRwn8aP6wrPxCS0eIVktFukwWxDEg1a+WqNZ0escDJIW1yvNWKEwTV1WIn56JQbIQX6WwsKwauvbBtzwarFf53ZNpwJP5JfwBQ/ncLOuYyBMgflamyLpjkAut7BR7kaX724pzWBlihjkmM4kroyLSDClT2Os4SLxAgdbT7D+FA37rJzZsE1hsxKGmXm1lWeRSfwjXFCJjxDnYscaxgoEgOvmM1BCCjtpNV/uL4eqRZqc8RoztPwuqZj5OrK75L0BzgODryWenhTHED+dlEPQ/I+tBLVE3SZivfHIYmbkspjHuwX5Rg5gM/qNMLo7R454PNblJjbarL9p8oCo1UgrkzeV1Pi/S21Ot61pYNbI+ZEeBnrZGwH7LPxzcYxiL4SzFcTjns8XJAwzdrqLboUzBAfrQwzg0NIMScaGh1B/mWJQyXHa0irGgse0itBdbw8YpIppn9/BuTMbWTn0fXOSszRCTEu5Y7aLBmZ5HbPk2R/aSvr+8wsitK5m7R8SZauD+WcKYjX0n6fjV7o/ZId4P/YDZ+iL7oEcZmd2Y8FORxUrmYQssaip1neopR3tM7/uS8d6/OczLbx7cTRdaqcJgrm77Trzt32c6UrO36Zj4U93alLPMogcu86Fs/3ZdM1zxN2hoNtP/cGzprTJTFHbPwU/2fd27YCH/+85h1Ax6N/3o+kGe75B82X923kqEl063rasJSYtYk5XQJfztx3OQG3JY8x67yR26z662k3XSxzLi7WbHK139YUx6MCbRv2p00jnzGIr0qbaSbFYAW/Y673g96CO6QVazZhXqOguiHFqIMJiZh4aZ9m6bSARNajKuvRTAVbVtmer5p7KtKxK3wlpYOhIPrSMFX6vzSN6ach3Lxo728oocIZ+dGsAUfgcOfU0v6rkfHtcXeubDNE4U00GsWmYl8K5qs/88VvldS/I2Q+FFOSoUOZojY4ZmcFOJXNLaAlctU9XlLz/nCfCKBpIRo6CrvafMh8Xiypc3qCi2KqkNpxqXc4MTMgclFyJ9UrlokrLCMfQ7wLHRpCdOPmk3dlnowcqX7YXTFSQDOKzMia8JJsJh3dUeCyqfbiop7TTbtf0VBr27weIYwvqiXmHIX325X226BDFkFFgziIQ6pHkF2kIR4DTUwQhqgSaUdzigYKKVuMJyCr4dB2aovXhv3hu5bwnG+pOO6e6vJdyFtEr2Shg59pcGfYRIE28+NIzgJ//g2Wg/8ox/JjdIaM4+mBZyLwuw5rc05iiyMPmhen+jTCYEbs34RlF6OfYGULl6VuJtIeH2UiGDRxspVwSGPwQqp/2aWT3km1Si/xZfJ9W6CWkYrhk7T3rkasrJ6ZUBQq/DCIluEjpI6gWP3AH5h1FB9a23xoIqnV9xKfECYNOzHx45V36woveKdD5qsXu7VYa5BvSQKy6coc/ZSvbMQFJrEfKKzQpnS6fhae8Cl0PZQO45y3VW+fA60Blviea1dokDPpPTehg6+ykLJopmiTdxr63WeSjWjSJ5xkUczYgmtEaBMnFX7YK1toJtdEiGCWA76yWGWzeNtMCnWmCfcuG9ZN6+4gx/6tOblx7Inf814DoNVTDJK/qaJH6rDX9EE/52MQExtH/rsrPKJ95dYZLRfmnloTKnIzZmQeR7U7hIAEVaQgn1GZmqOgA2WKRKj5nOJDPeoisCLM7C3b1c99Y/Iou+qJjeNN6qS1mFPdg3AsewD21nCwrbL9ycVaVmPcG8f8Yqa3PJkathDReHnpnjXWKDLm+d/pfj9G0WGYrj+rwqryc7jrilGHEiYxjfSnCXF7wwhmprHtnaXjMfNulz0RmO9kLA75abT9yTr/t/z/uL5Y5YOeyJ387qZ48Y54o/nRGsujRyKuSXQWZpbC3gg/lsDHhMlY1OHH2b/Te6ETMFLSzUkCEJerYPBO7yQN5ybMpD+/HKRlEEiZr/9tvmTYEPtUkZuFTpCZG/Dby8NuuOaNd/dEpD9T+3Rc3O/RNo8xvw44t47Cnub6yxC/32IEKwqMIvHUIayaSPO2tKMmhp6lr5++OS7b0Vjz+/i+WNclgMc+O2a56VZI5beQf0fibJi9f1mqz+9p5Z2KrehtA7HPMNt9RHHsCutZRjl5eYR96LmaI/sZqPKXgv+zBSeFMuYZBKwihHVSLjYrxROT1jyZnzKKNM0UPPrKxVsFdOMZbrwZdCrbODKXMZ97keeCX6SatCKLkG4SkqSmfMYyTWZZI/pb7kFZGtkU3TxN75GGgnouJHjtz4jr3w8exx/qoaApiTx+Ils+mWpAGHbUAic6FTmty9RDAroE3EU+dyNHy6LHYztTv2BoUxoAB5Bwvu1JhXpwdfzqgcLiApqGGQ528p9JwpDhQKUZfrd/tm87Co+ntHrr4FD/MjSeiGgWt6omvOgdyMdjsqAclgDJNeWZzLO1fxQX3t6fDD3aADLs2xwLLZGkz4Z++J5HKLiwQJUvbt97ICiEJGIDeBFMHP78wfL+lbWlESZep9AA4kw9bjz9TXVg5bHi0km4sZWuvVZxUtyqfJsyJjCMBg+l6lIqKHFFo7N8Zd1HFxHLDHRS7+SP/SLLWimP97dc3tI9bA8Aee0Fn6/+U6rxx54fakq3I7iNr/co60a62Tqu0bokzQ/wOEbmX8aKF/o+wbcDE9qBMqIkXYTDUIzwZYzH+o7XXgcKmfYfeuwXmpSFF0p3sbmAj4W7Q/WPo5vIqZAHLe/VeKINxsv4gGgDqr5VnqkzZuhkRk9EhXG5CynYI3I4dGWFdX2FKAJdInrhwI8kxroR0NyAxbnSPNeS3TSQOSAOilFszC/QiZZ52waoovqQnKtqNG1I55O7ggvLSv2UxgJvL3hYhnvjnlRhMDUWSiR8IU2jjTUVUrVH6OjoiJAf0GalbqGFgJMGCFUzcjgVDT+c0aZEdUznKCQFQj0c2l8WquMvkzMKVkimy82TRzzARfHFTHRNSBxZaVRv6QpeSSI3DBeS7QEmXZig1tU1xJ+raLNg/RGmMfFQ2CcDQ3041Hly3b1vSneMwkIoZv3BYqKxuYMLlP3qHInH/WE0Vimnrr+MRC8F/z8XfA3Q9Y5sphY3XdtjmaW0/X7T1w7+BKA5V28tIAB/KMH0I7ygGM5brwtC/1CSWCsWB4jyRjk/PYCuWcake9gaT2++aV2LqVd/eEqoFgrSF3/faPx6vf+mTf/jhaqtlMnB63IofsVBLypjOoywWEnw8sFv5i9Hphi+HLbbO5ZjmlS+HHDmoWXWcIJeWWaqIu/IZXYMJr8U928S191p7790GjuaQgsMMC0MQBLy5DXtoUUyvYwGtB07nnWvzH3QExkRmJ3T/VWowLhbdpdOo/Occ5zFHrXPuBLzPdDO2IW79cdlZxwTrnmiM8BJAdqRRAj8YOs3Y+F35/9CnL8W9tYAnQaWsYYT2q939t5cAyzQDaU+14woWu/v4Ts7xkbp2l2k1zdthjxOohYoB8o8PUCx8uaO99xETnFDsyodlXkVMZDRtsD7JrErvGig6WDainAurrARx0XgoW34IANKNSxGLYv2Bn80+NSYpK7sGIOoURc3wMFfSzx/8I4o7ofdGSDXHOph2varqUi3NpEJKitPqWQL3bpCisqMzTTv9O7tzLCiYmU9KuIVIlx5DNnu8BHCVHBHBxpK5/EZsQwicmubyC+5Al2UH/4c87hCqr2jxw4y5G4UaMPAyu9LnUabHDZ7nDWorZlrqHv4JFHq4/E1sqPU1WRqfAhiIoqG+wvJDURlbBEJ7AEzEL6Bt8e4RXeFZ8+CilgBCdzZhOVWW+/fWH0NdDXSFfLPajuQX4nara0strh/ZWnQoGn0ikXYz+nLulyjxJeX7vFIEjoENn48PZzJo2vvWgeFyk9VPXcxSYJVUyflJMgXNETHHUEaH/czT8kHVpaSxwRmJN7CaCrdbnLwxwp17Pfcz4BDo3u8idnISr9kLs6fHvAmdKLWKRMzW1vy3Pky4hQthD/XbAGl3m2BR38yEFKGloaWgK+QPuUTvtTwhbzLSH8QtCTRW9XnsLuxxS9G0TLZgmBioxVJMCyUqBFOxq/3BwlYpEOY89jie7REQSb0VeX2ZeVQ6wgIWgxO9ABl9WcAiMjNNQdCCAfv38Wfryf5QVsXz0EKya3x+K4wPF47jKML1BsNqsiOJAsCZjLHMmnmY83YWb4fSzPPoiZyWrHb+JdLD/NNisDllZy0G1n535mHJ33QQu4qVi/DCLf8EWQzDLsX7W9ZWUpJfn4zu+y47GjqgJg+4je+rHoVHZddra287okQDvo13vBD49W9O/uOjbtEBOmrCanKgGXyOo/LrosAnQv9g8qYKYnR5sjTrYqdzyl6t6ErcQb5TdszFBqW/FvnUdgy+S5d4UF/H3T0n1PzATCfMtPzBEkc7RLYno+4hpIJBpUS66yNVCiWSR5LZ0SaSiTTZns/QqB2ZBAQFn6JKMXe3WxcllV11nLO8S+yHEl1ixwPETCMxEX+UQ80cgVB4b+MVShjs4z6Mjj/J4vLghU6CYaBpgHguAngo656yvuKo/8mJPTlIfpL8pfkL8lfkr8kf0n+kvzfTs5rLKQOw/Cm2Tjff3kyS9blCAvoMGlFOeJ//tc3YOZI9ALpo18+yBzDerlvQl67+Fb56sFe29XKOMell3gUX/37X9wJXDCp8BZb1w35kRe9U/d/1/wx3xPNmaeqNgaZ5BEuQQuX1jhNWMw6F2f84tx4N0a6aF3OiaezbLc4a1Tt9bqO2k0yF/ycIz6rXjcF9RW1KOuxtEKKpTfjwVCXwJerv3PTdgxAdm+H+IkpOZpcGyARHMMgfVa7qdBHPRFAaMzr7WxApXXeDJNw5WHOFsT49RH9Yx4wofK3CWlHPe+1MReTeM/5x7R7nQkkWYCd3UjzsdK/PpDd7DRUAQ1V6iwdM5yl9LuNF911rBy7PuI3OOQtiw90/pwzCjHAxb4bigSv2Z0O5MN+HWejahc3qChRhE4IAhWuFudKYL9MXB+5Gj4dFUV484IKd0yeQ6xXU6zY5pPr6fU0pSBMM5I/uFvmZmms5+EA9v43vtxJD09Fnp8eCZS9YncjQZpDjwIOU6um53R1CEEYLsFFY0TbyAZnsr6eHulMq9hQl2i9lPxj0Wq7G2ZJop9sMT+bXCf7wapCkbq4YXpOTD6e0sW1GLlLTzrczDQNZXaGzvKZaR/81lk3PLlqkGHVYGcUbzZatJFPM8tp5Bnx/uyTdnZaGQUPPVWT906eVUNPS3W+ZuPY18drv+93WyGwPdT22HZq87hTbOzMwYiNEzmP2TQjuz7bPuBU57Tm2sJdAm7hURcAN/eoPxQwjio/4tQOQez8NFuRwAoj+dSER/HesPscVok369UpbFRM4BrrYFDaM4CCSwXOGdN/c/Dnj305un5wEmrQtnGxj8/AHp+pV7tlfkTQ3w4OQrLCh+7sHuScdrmaQLijMs+qnDlz31knB8uy1fYMSnxTPnUJnpmN/mXV14FLIJHZw1ZcnD6wO226YKLXzEZrji1YUYWaV53UQxAO/m+zN8nKcPKynh21JdnNYSzAb8F1w4lJpzsN0/U5MPnZetGggz9tUeJOJ0vNLMtc9BJmxEnJsZI0PcNYtRdNFyaX+07kTtYt1A11Xp0esR3bk/HCAPzaa6W6HxGYoC/6Afy+e/hHb+IfVdK2G7Pz9KPtyqrrJQHGHmZB/Lb28CWVmoio7kSFKl12gVesmt+jxrry5xelaEvAAW2Fcd75kjhZnlD5bTJfJTqi+DIh9/6ZesJRVv/UFdxUCm7qURleX3YWb5bhp24tjtJMo4PBs3u2fcXN6xw7oMk7H0PZsuEfg3uLCSc0+kUZEEZ2tjoAX0Po/jic0d8PSBe30UlLyJEDWsmUm7HF2dSlcXyKawvR7BwLcwr18lXvVDIkspkZLZE22NxhOtaxyG6JzxaHEEU/VhISWHeyYw1IV9V2g9Ggc+EnYSYSt5j67mP6aC2yRJ90VWrGgwS8uOh4LRFWSBFfbfbOULvIXMz3XZokWqQ+0zyV6YyzmrDT+50Rbl3vb+N1w3xEFJ3XIvXx2FmXfTER+o7AqiBuvIblPTzDjVkybYnW90MTimj5YiKdHWmz8JsqPsyM1M+LEFsaT56z32vCNo7I8cnhbw00Xcg8c6hflXLV1JWI33WoNUzdnMadDYvuA9GFU3t9MAVKToA2CapokZJaw5xzcO9kdg0xb6T1qYSoHIA6pSovfGgrei/QMg/Ea1xqAQj12Rzo6xIOjroG+/DTs7YJhOvLo3xdd/uZ5miH8DdUsVnFw0dpq4ZWiaYz37DqTJ7RDfWTITCvpfnH58fNt63ANByJp365bpDxil3uowOLXke7mVEnIHcl6GjFLbHFJIaNi3uKkhopJyCMBddwr2Iy8OZElIZi85iB2sCpfA/05UACwiRFvd9cSF0c/bGSuKuQKrC9ENT0T7e6TX8hz5gkEeYktrMR4rChI06Tx/5uWjNSYmFE8SvMVaBuoXjlUhz4KD2VX//UDULM7nn0J7P1t5/rcej2xi3AD2o/PxczIgG80dwBcAYfuoWkttI8seV3m9SpwIrWB4lDJOng7mGQ+igqA1Og//a3xC7BDj7yCgkKwq84nBnDWDeIYh5gDNgOL5bBRK4zzcIxCYmIre6DeUvRYqChxofOeWLhjLrrYPkFmysG5A72ZbRle+tH/fhxc7+GlG85E9xEUeGvnNTV/vBQA5ls2bcV1oxAjtMjj0YGutuCwBY/lfba/B6Cg79p8rwUtlvn8nOPGgetGtFbyGw506eON1AfVEgC/om/6YfOuycL7Gdaoj97QxXTmZBRlRfY6n324XYl3g3EClhS5SKrRTo4HGKLZHfCJPhKvUuv2rMyEaJ5AlK+xSiGmRfRH4DwXeFegIsxARJTOifTlaeWqSTXkZfjfy6hfSbi/aROuBarc6uTVVtDNbU6sAg9iOdECFEDHFVb/QJ39yY5nnt4oFJ8tyvcfDKqr/vPXeHulpMYDZ9o0WZatNT3/tJWxp/nE+f7KnXwV2qrPHfktk1rkB8MzjBWDyaW7d7G4gfOs2Kdl/zrTix5RvPU14ZTLZMHDUh32LwJaVrKG1/pxlB9JCB3/AAzxtP7W+oJYCTAEt1QUbrORAL6mjaYL0z7yaNFx9xTCVXcB27sMMaA+UNig8gxls89RI1WSPoOaCgN1lgUpGP3xXd+E7/ed1hvCz03aYvdtNKaV4xaguUxQeWxPbcNttgF84YB2o50Ohvx+qsWWpgrvZlc55O5BK2nMnNnrAGuNGpZYJsHoNaZUGQLW2LUAhvSTE8CUZD+iGlVTmR37NXDDv7KxCiQl3/J4qFyrA9LeTn+KnFsoc6YWCerWkIVKDMH3mKOyF0SiQ/c+iIqvz3hAkkn5Osde3daZ0i5NVzNbEWvx0khOOkj22OL8V13LjZUIOqwrwDBnc5VmSYCyR9DZak3wYZxn8QtWXz7hnvKa4PqRF3wEwfQSMNpaeNLqt3MsVY3+WbpzeJ9XzR+DjpSnK2eT8TjCwvHxDizQJloUIK/bDHGybPoT/WjDKut2YyJxLcL3fiixKM9ezHhyHx9WTcCiMnsn03vUw2V1HfTzjzTlGPW0GGmJqr48XfiXMjfmheKCQWSNOpzlTff/InkDop9tGrgCraV5UrvTAOGLel5cdXwqpk0KHjcZckJ2oplyeVpnU9SVBl3UaqWXUNBAh1tSVi3lIS3ZTywJuE1+zS5nh5paiNavba0IJ68lzvvz0Vp1pK8I6dvaKzpkdjKxQ7pjoLNLXz34aXo0Xt4yXKR/B0NNbFte3fb2RnV8gj89UXoLCW671NrlKVgFyddALSzFWBFw22AT0+FYHHnw86xHAD31z9ti9bkKaQ9F47NjuA/8urWsVvmrpTlxSxjvI4XQq2O5S4xRskEVLWMjYoOfNOmOQm/YiYB+PfBrejT8n+pbaw32xK/fsqXy5brlJSL034Po0WUejpOUy9Fnfqg0Onz68Y54NWN1jTeh7Gz+wmid/Ia7MuW/Zi3aGO9sDjfV0awtNqKL33vCc3FjXI3Wmi2sxW/UdNjv6w1dbyJ+lY/3834BG42AwU0X8G8gc9fvUagCA1tVj3jmuNi+PVsD21O8Bmu9pDmWj60Vqg9JuFmaa6pBhu/pUYi3jUpdwUc1SsenreA4LQ2/bG6eWtN25dscf3tKzRRNyUrkPaf5/6j0yqjEH97UbnLWvLWbsIfySmSCsLEFbR0Non30STgi8x4xa0Gbmrlz+KE1+zsTqWFy7G6sDFtp74GaBZdq10q8E+/GfHivwVwNvy8Bnd4m63vc26/PGBhKC6T9LbtnwxG6F/uXWN6dBbo7fiqtfkTTP6l895Fy7W0pQXDl9V8UFMhVWL7ow2+wxI94cs9Pip7/27b6zW583d8+d/ZuOae6h+tbtdnvXPW8mbwK1GtAVEPvGz9oM/C9zft+/zv/wtQSwMEFAACAAgAHYJQRlwFMrFPAAAAawAAABsAAAB1bml2ZXJzYWwvdW5pdmVyc2FsLnBuZy54bWyzsa/IzVEoSy0qzszPs1Uy1DNQsrfj5bIpKEoty0wtV6iwVTKysNQzgAAlhUpbJRMjBLc8M6Ukw1bJwsQAIZaRmpmeUWKrZGaMENQHmgkAUEsBAgAAFAACAAgAHIJQRoIFKtlhBAAAERAAAB0AAAAAAAAAAQAAAAAAAAAAAHVuaXZlcnNhbC9jb21tb25fbWVzc2FnZXMubG5nUEsBAgAAFAACAAgAHIJQRndu5gVUBAAA2g8AAC4AAAAAAAAAAQAAAAAAnAQAAHVuaXZlcnNhbC9jdXN0b21fcHJlc2V0cy8wL2NvbW1vbl9tZXNzYWdlcy5sbmdQSwECAAAUAAIACAAcglBGJmaZcXkEAACHFAAAJwAAAAAAAAABAAAAAAA8CQAAdW5pdmVyc2FsL2ZsYXNoX3B1Ymxpc2hpbmdfc2V0dGluZ3MueG1sUEsBAgAAFAACAAgAHIJQRmJP3KezAgAAUQoAACEAAAAAAAAAAQAAAAAA+g0AAHVuaXZlcnNhbC9mbGFzaF9za2luX3NldHRpbmdzLnhtbFBLAQIAABQAAgAIAByCUEZox0UvTAQAAJgTAAAmAAAAAAAAAAEAAAAAAOwQAAB1bml2ZXJzYWwvaHRtbF9wdWJsaXNoaW5nX3NldHRpbmdzLnhtbFBLAQIAABQAAgAIAByCUEZX77RXkAEAAA4GAAAfAAAAAAAAAAEAAAAAAHwVAAB1bml2ZXJzYWwvaHRtbF9za2luX3NldHRpbmdzLmpzUEsBAgAAFAACAAgAHIJQRpuRURneAAAAmgEAABoAAAAAAAAAAQAAAAAASRcAAHVuaXZlcnNhbC9pMThuX3ByZXNldHMueG1sUEsBAgAAFAACAAgAHIJQRr/Q0NtwAAAAfAAAABwAAAAAAAAAAQAAAAAAXxgAAHVuaXZlcnNhbC9sb2NhbF9zZXR0aW5ncy54bWxQSwECAAAUAAIACACUlrREzoIJN+wCAACICAAAFAAAAAAAAAABAAAAAAAJGQAAdW5pdmVyc2FsL3BsYXllci54bWxQSwECAAAUAAIACAAcglBG0Z0p4MwHAAD8HQAAKQAAAAAAAAABAAAAAAAnHAAAdW5pdmVyc2FsL3NraW5fY3VzdG9taXphdGlvbl9zZXR0aW5ncy54bWxQSwECAAAUAAIACAAdglBGY4Lh6kcnAAD3RAAAFwAAAAAAAAAAAAAAAAA6JAAAdW5pdmVyc2FsL3VuaXZlcnNhbC5wbmdQSwECAAAUAAIACAAdglBGXAUysU8AAABrAAAAGwAAAAAAAAABAAAAAAC2SwAAdW5pdmVyc2FsL3VuaXZlcnNhbC5wbmcueG1sUEsFBgAAAAAMAAwApQMAAD5MAAAAAA=="/>
  <p:tag name="ISPRING_PRESENTER_PHOTO_0" val="png|iVBORw0KGgoAAAANSUhEUgAAASYAAAFACAYAAAARadGdAAAAAXNSR0IArs4c6QAAAARnQU1BAACx&#10;jwv8YQUAAAAJcEhZcwAAHYcAAB2HAY/l8WUAAIY1SURBVHhe7V0FmFPH90VKFdp/+6vgurh7CxR3&#10;d3eKeynS4pS2tNCWFmhLDSiwhrs7CywLi7u7uyy23P898yabvGSym2ST3WT3ne87X1aS9+a9N/dk&#10;5s6de5MYMOBuEFEy5hBmZvknAwYMGIg/vHz5MhVzIYsS8esxZn75LwMGDBiIe7AIpWdugyiZwL/f&#10;ZFaVbzFgwICBuAOLT0HmCalHOvDfn/FLe/lWAwYMGPA8MCJi3tZkyD74PUPlRwwYMGDAc2Cx6ch8&#10;LrUnRvB7f+eXpPLjBgwYMOBesMiM1OTGOfDnFvFLSnkYAwYMGIg9WFReZXH5V6iMAs+faQOol5GR&#10;4lUF/vx2Zjp5SAMGDBhwHSwmaZjrpb7Y4Iuv/6AtO/aLnyOfPaHwsUPpwdlT4ndr8HGOM41wAgMG&#10;DLgOFpFiTOXK2+NHEdS8z7eUJH0F2rbroPwr0coalWlh8cJ05+gB+Rc9+HgIJ6gtT2HAgAEDjoPF&#10;owXzvtQTHc5fvEblmg+kJJkq0xv561No+GH5H6L1LRvTzHffpQWF8tGVzeqBFh8X6CNPZcCAAQMx&#10;g0VjtNQQG+xgEfKr2JGSZKtObxZqSG9aC1OLRhSYKSMFZc5EQX5Z6FTgf/I/tuDzTOaXV+RpDRgw&#10;YMAWLBLvsljMEaqhQPDSTfRukcaUJGctertoE/vClDEDzc2Tm4KzZaOAdGlo3w9j5X9twedbzUwj&#10;m2DAgAEDZrA4FGBqXmwFvpk0m5Jmr0kp8tYVopSKBSpaYcqdS3BOjhw0+6MPaFvvrvT8kXJmCHE6&#10;wSwum2LAgAEDQpSaMu9IndDh/v1H1Kb/D5QkS1V6o2ADepsFCaLkqDAJ5srF4vQhralfkx6cs7ti&#10;95DZVjbJgAEDiRksBnbnWSdPX6SPG/UVopSycKMoQXJamARzk3/atLSoZBG6GrJRvtsW3J7xsmkG&#10;DBhIbGAB+Ii5WOqBDVZs2EnpSremJNlrUKqiekFyTZiYeXILx3hw9ix0cvY0+QlbcLuWMdPKphow&#10;YCAxgI2+LPO01AEbTPhzDr2auw4lY5r8SSo6LUygdIr7p01Nu4YPEkGZKnD7zqCdsskGDBhIyGBj&#10;78t8Ku1fh3v3H1Lbz+FPqkKvF2jAoqQWJBNdEibJOTk1pzje/+jyeflpPbidz5i9ZdMNGDCQ0MB2&#10;/g4bud2gokNHz1Cx+r3t+pNUjI0wmeifJjUtLl2Cru3YLI9gC2435n3GJmADBhIS2KiLsnGr94gw&#10;AhdtoP8VbxatP0lFdwiT8DtlhN8pKx3/7x95FFtw+8P5pZC8JAMGDPgy2KA7Mx9o5q1H5ItI+vKH&#10;f4UgvWIRn+Qo3SJMYJTf6SPaObg/PX/8UB5ND76O+8w28tIMGDDga2A7xtTN7tLX+YtXqUaHocKf&#10;BIGxjE9ylG4TJsk5OXPS7A8R71SL7p06Jo9oC74ubGV5XV6qAQMGfAFsuMWZdqduKzfspExl21KS&#10;bNWUguMo3S1MGnOTf7q0NL9Qfjq/TBRfUYKvL5SZT16yAQMGvBlsrH2YEdJ+9Xj5ksZOmi1DAWo7&#10;PXWzpmeEiclTu6AsWfg46Wjv92N4yonaBkrcZRpFDwwY8FawGCFg0u4G3EtXblC9ziMdDgVwhB4T&#10;Jkmxz+7DD2hDq6b08OI5eQZb8HX/xUwlb4UBAwa8AWyUqFqi3oTGwNQta4X2YuqWUiEwrtLTwmSi&#10;f5o0YivLxbUr5Flswde/l1lS3hIDBgzEF9gek7Mxfq2Zpi2Qg3vMLzMpBU/b3DF1s2ZcCZO2lSUT&#10;BWbOQPvGf0Mv7Uzt+F48YfaXt8eAAQNxDTbAfMxN0iZtcOrsJarW/itKkrmKTVYAdzHOhAnMg6ld&#10;dpGlAFky759RZvwV4PuygGkUPjBgIC7BtteFDe+eZoa2CF6ykdKWaimyTKoExV2MU2GyoH/aNLSg&#10;aAE6t2S+PKst+P5cYjaQt8yAAQOeAhsaKpYESduzwaNHEdRn9G9awGQe5wMmnWV8CZO2apeZAjKk&#10;pd0jv6QXEY/k2W3B9+tXfnlT3kIDBgy4E2xg9Zh2l6Z27jlCxcVeNy1gUiUk7ma8CZOkthH4Q1pV&#10;uxrd2o8dK2rwfdvHLC1vpQEDBmILtitEcCPS2S5+/nsepSrYkJLkqKkUEE8xvoXJxID06fk1Ox2b&#10;9qdshS34Hj5lDuUfjXLlBgzEBmxIFZnmom1WOHP+CtXvMkpkBHiNBcIdsUnO0FuEybTXbnaaj2hr&#10;t4706MoF2RolNvI9zStvsQEDBhwFG84bzO+kISkRuHiDlmHSzbFJztBrhMlE5BZPnZoWfVKMLqy0&#10;m5wTo6cHTCPPkwEDjoIN5lPmbmlDNrh1+x51+XKicHAnjwMHd3T0OmECEfOUGY7xdLRr+GB69sDu&#10;4iUEaikzu7z1BgwYsAYbyGvMb5gvpN3YYNWmXZSnWmcxdXurkGPJ3DxJrxQmSZNjfEW1inRtxxbZ&#10;Olvw/b7N7C4fgwEDBkxgwyjNNrJLMxVbPH4UQQO//ZOS56pNSZlx7UuyRwgTYqW2hZkTGayuV4MC&#10;0qdTikXcMzePnDJQkF9m2v/jd3bziwP8DIzRkwEDANvDm2wMGCVFauZhi8079lHRer3EKOmNgq7l&#10;TfIE3+QRW5JMlanOZyPo5i3zdOnAxB9ELu9gv2xiWqUWjDgkHOPZETH+Aa1pVIdu7rOr/xCnW8xu&#10;8vEYMJD4wAZQiblX2oQNIiKe0PAJ0+mNfPUoSc64DQOIjvBpvYo2ZatG/cf8Qc+fPZctNuP4f39T&#10;ULbMolSTV4iTJEZyc3L60aHJP7EI2Z0xQ6CW80su+agMGEj44A7/Lnf8X4QF2EFI2EEq0RCFJqvQ&#10;69jn5iVTN+QDR6zU2zxa+jsQtmsfVzavo0UliorMACqRiBdi9OTnJ3xP65o1pNuH9snW2oKfEdL4&#10;DuQfk8lHZ8BAwgR39AbM41rXtwW2lAz/cTq9jhFJHAdLxkRUTsF0Mn/NbhS296hscfR4cOEsC0AD&#10;MY1CbiWlWMQTA9Kl5dccdPj3XyjyubKalQA/r61MI52KgYQH7t8ZuXPP0rq6Ghu37dV8SR7MBuAK&#10;xdQtf31KkrUqtfn8B7p9575ssWOIfBZB4WOG8zQqjchK6TVTOzF6ykazU39IaxvVjcn3hPp2iCsz&#10;SkgZSBjgDt2deV3r4ra4d+8hffHNVHotb11KkrOWUhzik6ap2+QZi2SLXcPZhXNofsG85J8WIxWF&#10;UMQjA9Klozm5/ITjHkJqD/wcDzJry0drwIDvgTswCgKsl31aieXrdlC+Gt2EL8mbVtxAxEmhXcV4&#10;FOfo1C0m3D1+hNY2rut9UzsL39OqutXp2s6tssVq8HOdxswgH7UBA94P7rf/x512PNN2uUri2vXb&#10;1OWriZSUR0iIS1IJQ3wRUzfUmENkeffhk+jBA/spRVwBRiR7vhlFARnTUVDmTF61agdiQzBWFMO/&#10;HkFP79+RrbYFP9+rzJ78o+EcN+Dd4I7ahmk39zbw37w1lLlcO+FIRoCiShzii9hzhzCAtKVaUdDi&#10;DbLFnsGF1ctpUcmiNDtNarHHTSUS8UIWyjki7ulDWl6pLF1YtVS2WA1+3iHMCrILGDDgPeCO+Qlz&#10;jeyrShw6dpbqdx1NSfyqU/I8dbwnBICJtrxWoL4Qy1qdhtPps5dlqz2LR5fP0+bO7Wl26o9EdgDv&#10;Gj0hz3hGsedue78e9PDiWdlqNfj5z2AakeMG4h/cEbMx/2Tajdx+EvGUxv0WSO/xFAnbN7DsrhKH&#10;+CQc3CkLNqAJf9qt/uRRHP37d5qTK7twQqtFIv4oqgOnTk0LixWk4zP+YgGKNjATsU+j+cd3ZRcx&#10;YCDuwJ3vAya2ktjfus5A2aQS9fuIkUh85EuKjnC0IywBDu6PG/UTGTBjC74f8ifncWv/blpdr6aY&#10;QqHogFeNnrgtQVmzinxPCMy8HrZNtloNvg+nmV35xxSyyxgw4DlwZ0vFHMC8qHVBNY6fvihifl7J&#10;VdsrQwBEBHeuWpQidx366od/KOKx/c2tzoDvCx0/fpxu3bol/+IcXjx5THvHfU1BWTJSYEbv2s5i&#10;IkZ1QX5ZKGzY4JgS0uF+oNZdC/7RyJppwP3gjoXNtt2Y9msGMe4/eERfT5pN75doRkmyVvM65zYo&#10;MgLwKClvja60dov9PNmuYu/evbRp0yY6e/asyyOoy5vX0bKKn2qjp5zeFTEOijJSqT+iRSWK0NF/&#10;fqcXT+3HPgF8H7Yz68juZMBA7MCd6Q3uVyiVZE44pELkS5o5fy3lqd7VK6dtINqTjEdISXPUpB7D&#10;J9Hduw9k492LAwcO0ObNm4U47du3nx4+fCj/4xye3r1FO4d8LiqhBHphWAGc40FZswiBQjGECyuj&#10;X70DuB9tZtaV3cuAAefAfSgldyCMkGJ0vKzaGEblWwwUy+wwfJUoxDe1YMmq5FexIy1Zs1223DOA&#10;MG3ZsoW2bdsmBAqvly+7vsp3fsUiWlyquBCAOblyKgQi/hmYIYNYvdvUvhXd2OXQ/UXe8Uayuxkw&#10;ED24s/yP+QUz2lgkYPuuQ9Sg+xhKlrOWtqqlEIT4phgl5akjgiU7Dv5JBHZ6GpbCBG7dulUI1OHD&#10;R+jJE9d8WRHXr4gle/90qUU9OW/0Pc1l0fRPl5aC/bLQ9v496c5h+5kLTOB+toOJ2LfXZBc0YMAM&#10;7iOZuXOMZcb41R6+/zi1+2KClgHArzq95YXL/6BplJStQgeau2yzbL3nYS1MJm7mqd3OnTvpxo0b&#10;8p3O48z8IOHX8ffi0RO22vgjaDRPDgr76otoS5mbwP0Oe/B6M/8nu6SBxAzuCMWYiEOKccv84eNn&#10;qfNXE+nNAg2iHNvetLfNRIySEMCZJHtN6jjoR7p6zbUVMldhT5hAjJ7wvxMnTtDz53Z37ESLR5cv&#10;UEivLt49emKKrJksoNi4HD5mGD04F+MgHAJ1gfk10092UQOJBfz8X2XW54e/TPSGGBB+4ISYBr3D&#10;Rg9BQuyPShC8gRi9IT1JlvLt43SUZInohAkMCQkRjvHdu3fTnTv296LFhDPzAmmhHD1hGqUSB2+g&#10;2BxsEqivh9O9kzFviOa++ZCJSPJystsaSKjgh5yeOZB5SD7/aAEfUrsvxlNKOUJCJkmVGHgDTStu&#10;8CW1HziBrly9Ka8i7hGTMJmI92AEdfbMGRii/LRzeHjpHIX07KyNnjJ77+gJNAnUvHy5KGzoILrt&#10;gA8K4HuzidmOf/w/2ZUNJATwAy3PnM68y4wRWGVr2H205kPKhhGS98UimYippBaXVJVyVO5E85bH&#10;zyjJEo4KE2gaPSH26cED18MXTs8NoEUfF9NW7nJ67+gJDM6uCdSc3Nlpe98edD3MsVVSFidM8yYw&#10;C8qubcDXwM8RzmysroVpjzV6PIl4Qv4L1lGFVoMpWa5alMSvhlcGR1oTKVOwKogUKjduuj4tciec&#10;ESYTTWEFFy9GG1AfLR5fuyQMPSBdGi+Ne9ITQZrIhx6UNRNtbNdSZDF4+eKZvBr74D4NrGW2Y74n&#10;u7wBbwU/pLeZjfjZBfOrQ/lfL1y6RuN+D6L8NbuLFTZUI/HWVTYTtT1u2igpb/WuItmcN8EVYQJN&#10;oyd8/vEj13NAnV+2gJZ8+rHXRo1bE23ENhfEQSFQ89j0P+nJLbsJT3Xgfn6Z+Rf/WJn5ijQFA/EN&#10;fhjJ+MGUZU5mnsfDcgTbwg5St6G/UOpPWgpnMVaxvDEOSUXsvXuV2/v513+ItLzeBleFyUSMnrZv&#10;305XrlyRR3QeETev0c4vv6DATOm1PXcKQfA65sop0qz4p/lITEvDRw+LtoqLNbj/o+roKH7NL83D&#10;QFyDbz7S1o5mOvzk7ty5T9PmrKLKbYZo+bWzVRNbR1TG723EKOl1OOF5lFSsXm9av9X9e9zchdgK&#10;E2gOyjzsclAmcGndSpHsTYyesntZxoJoGIxMBsJf5kebOrSmc0sX0PPHjvng2CYimajsMoB/NWrj&#10;eRJ8g5PyjS7BRBDkHvEEHATSeQz45k/yq9RR5ENClLY31P13hlhte4uFaeRPM+ixmzIBeAruECYT&#10;MbULDQ2l69cdm9qo8Oz+HZEmF+lykTZXJQTeSvihxDQvfVqxqXn/hO/ozpH98spiBtsKnFbY/tKP&#10;mUOak4HYgG/ka3xTy/Drd0ynxOjylZs0dfYyqsSjozdk6aEU+eopjd5bqZVNqidGSRVaDXJbQQBP&#10;w53CBJpGT0ePHaOnT+3Xf4sJ10O30uq6NcToyWvKlzvKXLlEMKkYReXKLvbknVkQTE9uOx5Fzzb0&#10;hInQA4TMFJBmZsAR8A37gO8hgh//YNotDKnCo4ePafGabdR2wHiRsxqxR/DH+MLqmjVFcUmeav6v&#10;eDOa+O984sG5vErvh7uFyUSMnsLCwujmTddjtFAI4eCvE1iUcmhlpLwp17iDFKOo9Om4/Wlo8SfF&#10;aeeQAXRlywa+NsdH0mxbyLi6i1+/5VeE0xj18izBN+QVZiG+QX2ZS5lObaR69vQZbQk9QJ+PnUq5&#10;q3UR0zSsrvmK78iGpu0kfA0Nuo2mYycc9ud7DTwlTCCOCyIZ3bNnMS+t2wM22G5o3VRkpETqEp8a&#10;PVkwOFtWsS8vMHMGWlGtEu374Vu6uSeMhcd++l8V2O7OMWfzj+35NXFuh+ELz8RswZzKPKjdGsfx&#10;/Olz2r77MA35/h8qXKcnpYAh8+gIJYe8MZ+2M4QvCb6wWfPXyqv1PXhSmEBTWMGuXbtczpSp4SWd&#10;mPkvLSxeWJsieVkJc2eIDc2I3cJ1ILsBUhQfmvwT3T60V1ynM2CbxJQvjIlgzlrMNNJ0Ew74OuG0&#10;zs5szvyVGcp0eo0bCf23hO6nL3/4l4rU60WvISqbxQgpPbw97sgRpizcmF5lYe0+9Bd6+dy5bztv&#10;g6eFyUTT6OnkyZMubwgGUKkldGA/kc7X15zjKiIuSoQdyFW9NY3qigrDt/btppeRzt8nttfbzPXM&#10;b5m1memlefsOuNEfMhFX1JM5k7mfGX3eUTu4dfseLV8XSv3G/E4FanWPGhlhT5ivrarFRMRQvVmw&#10;AZVpNoB+/XcBnb1wVd4F30NcCRPovtET0ZWtG2hN/dpi1BGUhad3uX1zemdJjAIRxyVGUtmzigBO&#10;5FS/um0TPX/kUAyyDdie7zGRR+o3ZgdmMf6zd+3j40a9xURy/gBu3C6mQ/vR7OH4qQv0b9BKatlv&#10;nNghjzSwECP4XRLCyCgmJs9TV6zCfViyOX025GfauhMxc76FuBQmE02jJ6RTiY3vKfLFUxF5Lfbd&#10;YfUuu5/P+p+sqY2ktOkefFJLy5Wm0C/60tmFc+jhhTPyDrgGtv/rTBT+ROn0VlIe4g/ciAyybS4B&#10;uYKWrw+lIT/8Q6Wbfk7vytprcP6+ytM1X/cZuUpRfDJbNR4l1qWKrQfTf3NXe2WUtwrxIUygafQU&#10;xqOn2KzcARE3rtKesSPYoLWkb76wtcUp5sopnP5Y2fNPl4bmF8xH65s3ov0/jaOrIZvoyR3X7x9r&#10;wjEpD/EHbkQ6bovDo6Tbd+7T5tD9NO73QKr12QhK/2kbUb8foyJsSPXmXEfxQZGFMiePGlmkclT5&#10;jEZN/I+On46+ZFB8I76EyUTT6Akrd7GJewLuHDlA23p11fxP6RBe4N2ZC1wlRoYBGTLI0VRGWlyq&#10;JG3p0oGO/DmFboSH0rMHjk+EWBOQVih+9+1xI9IyldvaX76IpAuXrtMyHhGN/Pk/qs1ClKVCB3oF&#10;eYNYiLC0j2X9xDoqcpZYdUSg6LvFmoiadRu3YcXF+xDfwgRi9ISgTKTyvXbtmmyZ64BPZkPrZqJi&#10;S0CG9D4Z/+QoscKHMAREnGPfHiLml5b9hLZ0bk+HJv8sYqYeX7OfgZr1ALmEX5USET/gRmDFTRfZ&#10;dej4OWrdd5yo7vrhxy202CIpRJieJQZfkScp9szxdDd57tqiOsvMeWtEPTtvgTcIk4mWe+4exSJj&#10;gQlITbK2UV2eAqWmwIwZErRAmYj8VqhCrAmVFjO1sFghWtu4Pu0c0p8enDst744G1gMERsevMHED&#10;cnFDdGuQgcs2U5IPylAyNhwYkTEi8gxFGl1Mg1mkclbpTGN+mUnnvGA1z5uEyURTxoILFy5QZCSC&#10;nl3Hy8gXdHbRHBErBP8MpkAJdYqnohhR+WHql55mvvs2XVq3Qt4ZDV4hTNyIDExd/f75q7cJ57XK&#10;mAx6hmKal6UqfVCyOXX+ciLtCI++Pqcn4Y3CBGL0BOf4nj176Pbt2JexQkwQVrTW1K+lTfHSp/fa&#10;yi2eIK4Vvrcrm/XBwKwHXjGVs3F+zzOEKd74ulzNQwBqzY7DaOHKrfT8mevBh67AW4XJRLQNPHbs&#10;GEVEuBRiZ4UXdH75YlrXvJHI/4Q9eL4cRe4ooxEmxLjEu/PbRpgWrd1OSbPXUBqOwbihyAPOzwAs&#10;3qAP/fbfYrEiGhfwdmECTaEFO3bsoPPnz9OLF+6Jtr+yaa1YzUIw4+zUqbUsBgqjTghECMUcv6x0&#10;c3eovHoNrAmhUh7iD9wIm1W5tZt3UfJctQ0ntxcQ/j2EYWDxIVvFjjTyp//o7HnXM0M6Al8QJhNN&#10;0zuUkroRi5xP1sD2j7ChA2lBkQIsUB+KfWwJzQ8lhCl7Nrq1F3HVZrAehEl5iD9wO97hhujWDtcY&#10;wuSVTCHDDT4o0Zx6jZhM+w6dlE/MvfAlYTIR7YWDfP/+/XQ3FrXurIHyUod//5VWVK9EyOktpnnI&#10;pKkwdF+jEKYcfnT7oD5shfUgRMpD/IEbgQIAl2SbBEJC9wsfhy/mQUoMFFHlPIJ6q2BDatl3nNu3&#10;vfiiMJkIccIo6siRI7EqJ2WNF08j6OLqZbSlayealy+3FsiYKZNYilcZvS8QeaHm5clDD86dk1ep&#10;gfVgtZSH+AO3IwU3RBfIELrrkMgaaQiTd1NUWslWXRQ2qNt5JK3epB+SuwpfFibQFJyJ1xPHT7gl&#10;/skS908fp0NTfhYbagOzoPhAai0nlI9N9SBM8wvko4cX9DnDWA9WSHmIX3BDdJkm9x8+TW8XRsc3&#10;tpf4Ak2OctSnq9z2S1q61rECjPbg68JkoslBjp+xOdjdAoUacte2b6FdI4bQ0rKltKmeqDOX1SdE&#10;CrFMC0sUpsfX9VHgrAdzpDTEL7ghupIdJ89eoveKNxPBlSpDMOidFAGbiNJn1ugwlDaEOJVmPQoJ&#10;RZhM9LRAAdiLhqjyHQN60+LSJSggoxZljTzf3jrdC86WjRaXKk5PbusXDVgP/pPSEL/ghmyVbRK4&#10;fvsupSnTxnfT2yZyCoHiEdQruWpTk55jac9BxMs5joQmTCZaChQ2CLvTB2UJ7Oy/uHa5WNVbXqmc&#10;2KsGnxQizDFK8ZZtMMhZtaxCGXr+UL/Bl/XgNykN8QtuiC4m/e69B5S1YgexL07V8Q36BkVmg2zV&#10;KWXBhjRg7FS6fsOx1aqEKkwmWvqg4CS/e9fxnffO4vnjh3Q9bJsooLC+ZRNaULiAKOXknxp79TJK&#10;oYqfERVCIFbWqEKRz/VFEFgPvpfSEL/ghsyVbRJAtZK81buIbRKqDm/Qt/h6Qa3QJhL3TZ+zSj5l&#10;+0jowmSiSaCwiodrvnH9Rqz34cWER5cv0IWVS2nPN6NobeN6tKBIQS3aPM1H5J8urRALpDAR0z8P&#10;j6ywiXltwwasRPprZj0YKqUhfsEN+Ve2SQCVS4rX6y2yTqo6ukHfpMiumbUa1flsBB09oV8itkRi&#10;ESYTTQIFhoeHi43Csake7AwgVFc2r6NDU36hkF5daVXNajyqyk9BWTNTQLo0YgqI1TNPZOEMTJ+O&#10;NrZtJVtiButBLykN8QtuyETZpiiUbzWYkuaqpezgBn2XiCTHXrz3izelKf8tkk9bj8QmTJbEdUOg&#10;sNUFoQaenOapgI3FCOq8sWsHnZkXQIcmTaTFpUpoUz6FuMSGqG23pUcneWYzWA/aSGmIX3BDRss2&#10;RaFBz7HCgarq3AZ9m6JCcD5UqakqnOPXbuh36idmYTLRcpq3b98+unTpUpyNoqyxtkldLXeUQlxi&#10;Q0wdQwf2lWfRob6UhvgFC1M/2aAotPtivJFhIIFTjJ5YnHJW7kSbduyTT94QJktCoHAvTBuGjx09&#10;Jqq5uGvTsCNY07C2KOekEpfYEOEMe8aOlGcxg/WgopSG+AW3pb3WJDP6jJxiCFMiIEZPogx7/vr0&#10;V8By8eyPHDnMowVDmKxpGkVBqFBu6tSpU2Kq52mHuaeECVVkDk+ZJM+igUUJKCKlIX7BDakr2xWF&#10;ET/9J3wRqs5sMGER4oSYNYQWDP9xOp0+foxHB9vZENUGatCc8hevcJifPn2a7ty54xGR8tiIKW1q&#10;Oj5Lt+4FYULtrKxSGuIX3JiyWrPMmDJrqRjmqzqywYRJsbWFv4yadh9J4bvCKGxnKIUojNKgnpYi&#10;hfQriC5H+anYVngxYU2jOu4Xplw5RdZOpBi2BGvBHeYHUhriF9yQgkyd1AcsWq8F5yk6sMHo6cv3&#10;TIsar0mNu42g8LAw2snipDJGg2qaRGoLMzQ0lA4dOkQXL16k+/fvu+SXglmuqlNDywelEhhXycIE&#10;sbuyeYM8kwbWgTPMt6Q0xC+4PRm5MbpqjMvX7hA5mYxCBM4TKWN8+b4Jp7hfTWreczTtD99NoTt2&#10;KI3QYPQ0+aTgOMfP8EsdPXpUrPDdY6F6/jzmlMkvWcxWVKks9twpBcZFIhdTcPZsdOegPmUO6wCS&#10;MyWT0hC/4MYgJ5NuJ1/oniP0ev769JaR+sQpYhtIzfZD6d3iTX1anEwjp97DfqRD+/coDc+g44Qw&#10;mUZTJrGC8zwmvIh4TMsrltfSqigExlUi2d28gnno/lmbZIMbpSzEP7gxyMl0VGuXhtPnrwjjQs4f&#10;Vcc1aEvcK9ThC993jPLW7EYpfHyvIa7nlTx16eff/xPiZDjD3UcI08mTMWcgfXL7Bi0pVVIUsFQJ&#10;jKsUmQU+KU4RN/XlwlgH5kpZ8A5wg0Jk2wSu37hNmcq2NTIMOMGkOWtSNR4tAR0G/ejz4RZvM19h&#10;cU3zSUtatmI1he8OUxqZQeeJUdPZs2dFX4kOj69coEXFC7u9KAKmhiuqVKLI51iEM4N1wDsyC5jA&#10;DdLtT3j8KILy1ezO35jGfjlHiY2yP/09T9y/oCUbE8TiwdtF+bpy1KLq7QbTvvDdouikytAMOkcI&#10;E5ziMeHB2RM0v2BesbFXJTCuEpkN1jatL89iBuvACCkJ3gFu0F+ybVGo0GaICL5TdViDemLak7JQ&#10;Qzp8TPsWvHb9NqUp1Urk51a935cIf1Oy3HVo4h8z6cDecKWhGXSOEKarV2Ouunzn6EEWkuxur3OH&#10;cuFbu3aQZzGDdaCblATvADdorGxbFBr3+FpkQ1R1VoN6YsNz+ZaD8GTl3eP7l4D2G0KYCtfpTqHb&#10;d4itGSpjM+g4IUyIdYoJN/fuEY5vd1cInp0mNe0a+qU8ixmsAw2kJHgHoJSybVHoMXyymI6oOqpB&#10;PTGN+3ZKgLxzGv4JWiHSjKje72vElDRZLm3UtN8YNcWa2NbiSJnzK5vWU2CmDG5PJod9cgd+/VGe&#10;xQzWgU+kJHgHuE02E85xU4ON6G8HiIjpNws0oP2H9cu/5y5c1XKnJ5CiDkly1qZqbQfRvvBdhq8p&#10;FkToAIigy5iAyGwUOXB30jjkejrpP12eRQOL0lOmn5QE7wCUUrYvCv8ELBcrS0b0d/RMlqs2lWrS&#10;Hw9W3jkzanQYRkkTyHQYAvvRxy3ECt2usJ1KozMYMyFKEPbHjx/LXmIfx2f+Tf7pUivFxWWK7Sjp&#10;6NL6tfIsGrj/XuOX96UkeAe4QVm5Ybq1wxUbd4ry1Eb0d/TEqHL0LzPlXdNj4j/zE9SoE76m8VOm&#10;83Rut9LoDMZMCBO2qzx7pl+qV+HQ5F9FiXKlwLhIEfWdIyvd2r9bnkUD2/8RfnlFSoJ3gBv0rlTM&#10;KOw/clpMUYzCl/aJyPjX89Wj3ft1pfmicPj4WVEM4M0EEqiK0IEug76ng0Y0uMs0bfZ1ZO9c+Ojh&#10;wh+kEhhXidCD+YXy08MLZ+RZNLD9b5By4D3gdiXjhu3Xmqjh/IWrlPqTlvSaUV/OLpPzCKJo/d70&#10;4rm6k72MfEmfNhvA072EEXaRhEfQtTp8SXsNP5PLhOMbWTEdwfZ+3cXSvkpgXCVW+ZaWK03PH+m2&#10;x0KYZkk58C5ww1bLNgo8efqM8tZCkKVRLcUeseo2dMI0ecfU+PrXWQlmOpeM+8KnTfrRLp6KGMLk&#10;GhEqgKwDjmBju5YUkD69UmBcZWCmTCLHE5FN7qhxUgq8CyxM/8gGRqFSq8H8LWkEWaqIwMNXctem&#10;rTv1O7StEbb3KL2Wt67Y4Ks6ji8xOV9Hifo9aecOxDMZwuQKIUwouBkTXka+oNV1ark9FxNyfW/t&#10;1lmexQy2/x5SCrwL3DCbBMCtBxi5v+0R5ZDy1exGEY+jT1L/7NlzKopyWDztUx3Hlwjnd/lm/WnX&#10;TmPE5CohTI7sk3t6/zZPuUpRcFb3buCFz2r3aG1PpyXY/mtJKfAucMPayTZGAdMUI5ZJTUzjBnwz&#10;Vd6p6DF43N8J4j7Cx1Sn01fGvrlYEJkFLl++LHuGfaDm3PzC+d1euglVgI/+/Yc8iwa2faCwlALv&#10;AjesomxnFH77b7ER/a0gQiiS5axFa7fol1ztYdP2fQki8R5W5XoOnWDkaIoF4fx2ZDvKnUMHaE4O&#10;VOV17z45//RpRTVgK9xl+08jpcC7wA3LwdSl1Vu5KYySsgEasUx6onx6rqqd6dGjCHmnosfjiCeU&#10;x8fLrqcsrE1ff5k6i/btMeKYXKEpYZwjUd+X1q+kwMwZ3LpPTstcmZVu7AmVZ9HAdn+CX5JLKfAu&#10;cMPe4Qbqxph7D57Q4nCMWCYdkbS/58jJ8i45hp4jsPfQd/fOIWwkfZnWtHrNelGoQGV4BqOnKeo7&#10;IiLmL7RTwQGikolKYFwlpoULihSkx1f1U0m2e++LYbIEN3CPbKvAjVt3KYORME5HjB6xzWT5ev23&#10;TkzA+/E5jDxUx/V2YhrXqNsII/VJLIjR0q6wMIeCKw9OnECzU7tXmIKyZKEVVcvTiyeP5Fk0sN3P&#10;kBLgneAGLpBtFYjkG1isXm9KZiSMiyJS5vpV6kQPHsa818kS9+49pCwV2vtkyl2EOiAH/LRZc2mv&#10;MY1zmc4EV4YO7scjpjRKgXGVARnS08a2reQZzGC7964EcdbgBtrkQmjYI+HkFXIHMR37bMjP8u44&#10;h7Y+GH6BFLtIGFi1zUAjs0AsiVABVEpxBBvbtqaA9O6N+obQ7fzyc3kGM9juW0oJ8E5wA23yMg0Y&#10;O9WnVuYQEIr8SB5h5iqU5MNPacHKrfLuOAdRr+/90tpxVMd3B92cdfR17PPj6WvgnMViK4rK4Aw6&#10;RoQKnDmj36OmQuSzCFpRvRIFZXZv2abZqT+iI39MkWcxg+2+lJQA7wQ3sIpsaxT+mL3UJ5y2iMR+&#10;m9lt+CSa8O98GjV5No2c5F4O/2UmffNbIE/j9HN0R3H7zn0aPdlfHEd1/NhwFHP8P/Ooz5jf6Z2i&#10;TcT9UN0nZ4iUN/At9R3+sxEi4AZixORIDFPEzeu0sHgR9xYhEOlO0tL55QvlWTSwzT9ippMS4J3g&#10;BuZk6vIxrNoYRsl5FOILIQPwg5Rq3J8OHD4tW5+4cPL0RarQcpC4D+7Io4XwgDodv6QThw9Q+G5j&#10;tBRbwsd0584d+bTs4/aBPTQnp3tjmHCsOTmy0e2Deh8X2ztCBV6VEuCd4Aa+yQ29Iloscfz0BfEN&#10;/IYPZGJ8m9uJHFKv561L3/HIJjFh0vSFlLJAAzGVw31Q3R9n+Tofr2CtbvTlt1No5aq1YtRkCJRr&#10;FKEC27bTo0cxL5pcXLNCjG7cmVIXteQWlSyqqiW3Rpq/d4Mbul22WeD+/UeUvXInn1lNQskhGBT8&#10;LQ26jaZLV2OOsvVlYHrY5vMfxBYZhHW4S5RA3MtX+ZgoSpGmVEtq228sBc9fKkIGtNQnaiM0aEuE&#10;CoQ5GCpw9O/f3Z6HCVkFVtetKTYHW4Lt3btqydkDN9QmHWPldl/6ZCkn7E/LVrEjrdns2NYRX0No&#10;+GEqwCMaiLA7fErREQGW8Ddhla7uZ0NpVuACEQEOGgIVMzGN279Pl/LMLnaN/MrtwoS8TiE9lVkF&#10;+kjT925wQ222Hncb+otPZhkQU7vctenV3HVEXiSyTcvts5gyYxGl5Om1O6dujhDZOHHOt/jcKE7w&#10;76y5tJ/Fae8eY4oXHR1NdwJsat/K7XmYsCK3/8fv5RnMYHuvLk3fu8ENbSjbHIWJ0xaIqYKqo3o7&#10;xdQOBsyjijqfjaCLl6/Lq/JNYOrWVjd1U1+3p/lmoUYsULWFo71WhyE0K2ghHdgXbpQSt0OMmC45&#10;UH038tlTWl6lgijjrRIYV4k8TGcWBMuzaGBbf8b0rsoo9sANLcDUjS2Wrdvh85t5xdJ3tmqUuWw7&#10;WrJ6m7wy38KO3Ycpf83uQmS95VkgKhwjKIykGncbQQsXrxBOcuynC1EYaGIkprrr1m2gM2cvyCdp&#10;Hw8vnqMFhfK7tSy42Lzrl4Vu8heHJdjMzzLfkKbv3eCGvs3Uue6PnbpA73AnRClsVef0FWLKg2Rn&#10;SEEy8qcZFPnCJr2o12Iypm5i1a0mpYqnUVJ0xEZv+KDeK96Uug35gTZu3CwEysh0uU2IdPDcxbRl&#10;R8zbUa7v3M6jpYw0N6f7V+Se3NTVG4EweffmXWtwg3VDiocPIyi3j6ftMBHOWwgsRh3V2w+l0+di&#10;DniLT9y5+4DaYSsLt9fdq26eoFgRzV6TslZoT9/8/DeF7wpL9P4nrGBOmDSNVm0Ik0/VPk4FznT7&#10;HjmR57t+LT663snKdj5ZmrxvgBtsk/+7ZsdhYsiu6oy+Skzt0pduTYtWhcir9C5g1a1gLe+aujnK&#10;V/LWE/2lfPP+FDRvCR3m0dNOTO9C1MabkIk6fJ2/+I7WbtFPpVTY++0Y4ahWCYyrhNDt+LyPPIMZ&#10;bOfdpcn7BrjB/WTbozDgmz991gFujxh9JM9TR2SjHDp+mt0yTPEBZA99W6yAYerm3aMke0SKF6Tj&#10;fZtfew/7kXZs385GmrjSpmDTcyhPZ8s3+5x2H0CQdfTY3LGN21fk/NN8RId//0WewQy283LS5H0D&#10;3OCqsu1RmBa80qc28zpKTO3EEnjmKlS5zRA6eSbmlRNPAulR2n8xQcRgIbjR26duMRH3V6yK8vSu&#10;cO1uNDNgAR0+sJdCQ3ckCuc4yqkvXLKCclb5jK7ciH47yosnj2l55fLuXZHLhXQn6eji2pXyLBrY&#10;xh8wvXuPnDW4wZmYuvIfoXsO06t5E0YZInuE8KYr1Yrmr3Ate0BssXPPESpUu4eYunk6YDI+mDR3&#10;HUpZqCH1G/Ez7WaD3bN7V4Kf2mEa992v/1KWcu3pUQw5vO6fPUXz8uemOTmyq0XGBeJY8/Lmonun&#10;jsmzaGD7PsgvyaTJ+wa4wa9ww3WJY27cvJvgs1lidPIKT+2QafILnro+f6ZLge5RTJ29lFJh5Mbn&#10;9tWpW0yMGj3xNZZt1p+WrVid4LMWoJx6427DKU/1bjGuAl/esJoCM6Z3a55vZK1cXqmcGI1ZIVia&#10;u2+BhWm+vIAolBHlrmsrO11Colj6zlKFyrUYSGfP6zc9uhuPHkeIxHOe2OvmzYRjPF3pVjTpr9lC&#10;nBLi1G7Hjh0Uun07Za3Qlqp0GCafuH0c+WOy2x3f2IqypUsHeQYz2L6HSVP3LXDDbQpgdv5qYoL0&#10;M6mIkAI4xfcdOimv3jN4/PgJd9wOYuuMqh0JlRg9YeUuRd661G/4z7SXp3XwxySkqR2i4LHpOZlf&#10;Df7y+Uk+cfvY0b+X20MF/LEVZfy38gxmsH3XlqbuW+CG15XXEIXJqDOXwFbm7BGR7pXbfimv3LP4&#10;4tuEt+LpKEVMWY5aVLfTV7Q9JIT2hCccv9PBfXto2LjfKEnqcjT8x+nyaasR+eIpra5TQ8QcqQTG&#10;JcLxnS4NnVtqkxzuKTObNHXfAjfcDxcgr0VgS+h+SpGnToJ0zFoTq2K//Gszm/UINu/YT6/wiCkx&#10;3FcVRVhB9ppUon5PUR4KIQUJQZyQI716u8FCmP6Zs0o+bTUeXb5I8wvlpznu3IqSIwfNzZOD7p04&#10;Is+ige0au4lfkabuW+CGp+AL0AVewAGevkybBO0AB/Etji04x0/FvLfJHXj65BkVqNVdxFSp2pNY&#10;iJFTzsodadGSlWJDsC+LE7ahrFm7XtTiQyDv0rW6NGc2uLJ5HY+W0rs1ORzCDhB+YO34ZrteIM3c&#10;N8EXME9ei8DLyJdUruVAkSVS1bESCjGNq9R6iLzquEHfr39PtNM5E5EpAQGZGcu2ofmLlrM47WFx&#10;ClEavrcToz5ULcZiEeLk9h+JPt3z4d8necDxnZa2du0oz2AG27VvOr5N4Auwyc3Ue9QU8Q2g6lgJ&#10;hYgjGj9VnyLC01i9eZdwtvtyBgd3EOKEeKeMn0pxEtM63xOngzzia933a/Flg1HT9Ru35ZNWI6Rn&#10;FyEkKoFxlRC6g5Nsne5s1zWkifsm+AKqy2uJwvQ5qxP0NztCBVAW/fCxs/KK4wYIvstVrXOC2Cgd&#10;W5rEKXPZtrRk6SqRJdOXpnWhO3ZQyNatlIefJxIsFqzTk5480blrdYh89oRWVHVzDiZRFSU9XVqv&#10;922xTT9mppcm7pvABTB1tYr2HDhBbxRoIAxY1al8nZjGYbrK1y2vOO7QY8TkRD+dM1FM63LWZuP+&#10;jNav3yiW3n1FnJBNYNrsecJOUCy29mcj5BNW497JozQ3T063Rnwjn9P8Qvno4aXz8iwauF8j94pv&#10;RXxbgy8gKV+Ibkv0gwePxL6fhPrNHh/TOBNEQr7sNRP9dM5ExDrBIV6uWX8K41EIshOohMDbiIDR&#10;Hl9NEG1H3F+vUbZFJi1xfukC8k/v/lQnq+vVhGNYnkUD2/M0ad6+Db4QmxQoDXvw3DkBlg3HKBC5&#10;rA8ejblaqgq79x+neh2H0YoNO+VfnMN9Fn2/Sh19piJNXDGJX01RoQUG7+2FD5BNICw0lIrX70XJ&#10;8tQVI+Bfpy2QT1iNPWNH0ew0bk51kgblwL+QZzCD7dm3Up3YA1+ITWkF1GxDnI+qE/kyk+aqRWVb&#10;uDaN+8t/Gf0fHyNJpsr0Wp46NPbX2USRzh+nKwo/JPDFBWeJ/OLJc9ehHyZPF3vPvHnrCqacQXOX&#10;iNEewk7gGogpVGB9s0YUkCGDUmBcpX/a1HQqiPugFbhvF5Om7dvgaymkXZIZ5hUkdUfyVUJsxzlZ&#10;KPP27XvUYSDSlFSjV3mkg71uYqNq5qpUu9MIunDJueIHSFqH0WhCu7exJUaRqG23YtVakRVTJQre&#10;QIzqBo75VUzjhB+WRfXwcfsLKRE3rtLC4oXdWg48quruIZuquxeZb0nT9m3whbzB1HnQrl2/TWlL&#10;t05QgZboRKj4sedgzMm8TAjZeUAWB6ii9AvBv5Dx07a02IniB3fvPqDM5dsb0zkrCmc4GzsqsuwL&#10;Ry0778sljjYhnUuZJn15GldHPMNslTuJHFv2cGXzeg8EVmahZRU/pRdPdOtWEKZl0qwTBviC9Jtt&#10;GJXaDElQqXYRCPdJk/4iiNQR/PjXXHqThQz3wF5GAPwdU5CkbFBDxv1Dz54+k5+OHh0H/+STdfw8&#10;TWzZwf2c+MdMr4wMxzRu7gKe0vNzf4O/6NA3YCfR4eAvE9yfSheBlT2UxS2HS5NOGOALGiSvLQpD&#10;vv8nQS1tYzVu7CTbObk1rvJosXGPseL9rxWIua4bfA2mDJnlWwykoyfOySPZx/wVW4QwoeSU6piJ&#10;mXAoF6zZlbazECBVikog4ouYxg36epIY2aGt8BUiBCQ6bGzXUsQbqQTGVULojvz1mzyDGWzHFaVJ&#10;JwzwBX0qry0Ki9dso6TwhVh1HF8knKtv5K8X4zQOvjWsmkGQXfEBQWw+KtmcAhatl0dU48bNO5Su&#10;TMKaKruTMPyxP/0lHOEqgYgPmqZxpRvzNI5HdaKd3E8mT18kn6otnty+QYtKFnOzfyknBWXLTDd2&#10;61eG2YaR1/d9adIJA3xRNrXmUNH2w49biHI91h3H12iaxkVGqjMMvuS/Y5UtBXc4vNfVZG74HOK/&#10;IFC9Rk4RuZjsoWW/ccZ0zg7hvyler6eIbfKWunVwyJumcWL3AKad3Fc2bNsrn6gtroZspMBMGdzr&#10;X8qWlZaU+ZiePbgrz6KB7de3asg5Cr4wq2zmJDI8Yold1Xl8idFN486ev0I1OgwVU7E3CjaIcerm&#10;CNFxcbyPG/WlvQfVieiClmwQznPV5xM74Wt6NW89+nN6kNiuohKKuCamcQNGT4yaxuELG1/cFy7q&#10;i0xa4sAv4z2TsbKzMmPl19KUExb4wmw29A4a97fP+5kgEm/kU0/jFq3eJjaTeiquCGEBiH36y3+5&#10;PKMZWPlMXaoVvZYARqSeIBzLLXqPFptlVUIRl8SoDWlOSjToRcnzaDsiMJ0r3qCPGG3bw4ZWTT3i&#10;Xzqq9i9Vl6acsMDXVka7RDNguCLmxqrT+BJNHei5RU05FCEYPO4fSpqzpsiR5OrULSbiuIh9grh3&#10;GvSjCBWwROOeY3k6l/Ai7N1BlLbKXrkjbd60Od6d4Mi6OTt4kagAY6oihGl4u4ET5JO0xePrl2lh&#10;0YIU7OfGxHDwL2XNRDd2h8qzROEuC9MH0pQTFvjCUjF149JLCcDPhKDKoRPMaU+PnTxPFVoO0qZu&#10;3NGwqqb6nDuJqQmmkwVrd6ftuw/LlhD9N2+NMZ2zQ9wzbJKdPnueEAaVYMQVMY3rKffGmdqHLxuE&#10;lNjDxTXLKSB9WpH+ViUyrjAoaxZaWq40PX+k/4JjbJRmnDDBwrRUXmgUkBcbYfeWncZXiG83pAo2&#10;TeMCFq6nD0s2jxens7abvia9xcY28R8tpe+t2/fog5ItjOmcHWI69+W3v8Xr6hxSnOzg1wI1u4ri&#10;CmiXyfG9PmSPeI4qhI8ZztOu1EqBcZX+adPStt7d5BnMYLsdLU04YYIvcIC81iiMmvifGHVYdxpf&#10;IFbYKrYeTE8eP6F+Y34X0yasmnlq6hYTcV6ECODbtmXf7+jB/UfUHttdeLqsen9iJ9KitOg5mvbH&#10;owMczve/ZgTTa/nqR+VsxwwC/sErV29KK9HjZeQLWuXuwgNMlAI/MWuaPIsO5aUJJ0ywMBWTFxqF&#10;9VvDKTl3ENND8SVitNS051iq0XGYmLohnkn1vrgmvnEh9h836kefDfqRO72xPUVFJJOr2GoA7Q0P&#10;o/jKOoBKKK36jNFN47BSjRVrthdpJXrcPX6Y5uTKrhULUAiMKxT743L60Z2jh+RZNHAbrjHfliac&#10;MMEX+BpTlxPk7r0HlKVCB5/c24URCqKyk3lhTTe0DY7310V0eeIoguksX8lTl4rU60k7tm8XxSVV&#10;wuFJIj/UhvUbKXM5fYVqjHj7jrZdGTMBoxp3pzkJzJyJVtaqyqMxffVotteF0nwTNvhCZ8hrjkLz&#10;Pt/67OqRt68oGlkG7BM+nYK1ulHIVq3qrUo8PEns10MqlqS56uj6ERYsZs5fK63DFlu7f+b2/N7+&#10;aVLTrhG2dRDZXntL003Y4AttK685Cn/MWiq+JSw7jUGDnqYmTN1pW0jcCxOmjqgbV7XNQErCwmRq&#10;k4j6LtSIDtlJdfL07i1a9HExCsrmvm0oIFb4LqxcIs+igW31BTOfNN2EDb7QTMwIee0CR46fo1RY&#10;vuVpkWXHMWjQk8RCReG6PWj7trifyu3eFUbzFy+n94o11fX75NymArV60FM7xQcurVtJARnSuXUb&#10;CmKhEBMVceOKPIsGtlNUukwuTTfhgy84RLt0DYhu/bhxP6/01RhMuERwbLkWn9Oe3XB+x+2eOcQu&#10;9Rv5MyXJUVPXJoSadBj0o7QMW+we+ZXbwwQC0qenTe1byTOYwXY6RZps4gBf8Gh57VHQ0qAkvHS7&#10;Br2XKI7ZoPMwsWSPNCgqAfEEMTozxy7pi3LApfH7LP2UyoTIpxG0ompF95ZpYvqLbSi2BQ/YTutK&#10;k00c4AsuLa89Cms2706Q6XYNei+xRN9r2I9iyV4lIJ7i/r276fd/AykFi5Jl5lL4lxAgu8/Oxuyb&#10;4TvFlpE5bpzGIUwgODvS6O6XZ9HANnqb+Z402cQBvu7X+aJ13r379x9S1opGhQ+DcUOsgiGb5YQp&#10;M0Q5bpWAeIqoDlyfR2rWGVyxgTd/re701E6m0gM/fe/2bAII0lyFMIEX+nOyfS6V5pq4wBduE2La&#10;dsD4eNnOYVDPhJC8LyZidPJusSY0d+Ey4YhWCYgnuGvXTlq6fLXYuoSiE5ZtQpgA0iKr8PLlC1pd&#10;vxYFZsyoFBhXCaHb8+0oeRYz2D57SlNNXOALbyTvQRT8F643Np3GATF9QG4okXQuR02xZQWpWbAR&#10;WJCfAXwd4me88peFeA9/w2NEi89aTkF8kQgVgI9ne0hInK7IWVZBsW4TngE2Xqtw5/A+UbkEUy+V&#10;wLhEnhIi0dyVrRvkWTSwbT5j5pCmmrjA1/8+U5cm7/LVG/TRJ9h0aqSEdTchJkly1dKEhsXoveLN&#10;KG/1rlSz03DqOHACDfrub5rwz3z65b9FNC1oJf0+eyn9PGMhjZnkT71HTqEWfb6l8q0HU87Knfiz&#10;TSkZjgUxYxHDair2d/mSfxDC0Lrv13Gajwl5lxBljqBOhAVYtgfPB9krT525JK1Bj0NTJrp9GmfO&#10;JqCvwsKitFOaaeIE3wCb5Yf63UYbm07dRJHpkkc5EJB3udOXbzVIpGhZvGY7nTp7iR49fCzvuuO4&#10;d+8Bf/YyrdywkyaziHX5aiJ93Lg/vV+iuTb6YmJU5c17HyGgKfLUpcl/+8dpBkv4snBObIWxFvGk&#10;uWpTmWYDIAryTlviJa1r2oAC3V3UMk1q2jnYZl892jBCmmjiBN8AmxoxU/2XiW91y4dm0Dli9AIx&#10;ep0FAuV/pvy3WOSJ8hQQh3aaxWrByq3UYcA4ylvtM3oTbeBRCUTK26Z9r+arT36VOtCmOEwSh0hv&#10;ZDGo2X6ICFOwbpOW10u5s5/unTgqN+1mVwqMS8yViwIypKULq2wyEUGYEka1XVfBNwBR4LqM+mfO&#10;XxHRsNaOQYPRUyspzWLAHfx/PNXqPnwS7Qg3J42LK5w/c5K2sMHPCJhPXQZ/T7mrfkbJc9cVxmjK&#10;zhjfhGC2//zbOM3DhJpx8xbKmnFWOxwg3Ml5ZLtu6255F/XwyDQuW1Za9EkxenrvtjyLBrZHdJpX&#10;pIkmXvBN2CjuiAWqI3l/Tn1ErEH7RMcWq5k8dYM/yJOjo5hw4MAB2hYSQnvDdwlHb8jWEJo4dSZV&#10;avWFyBiJHEjxOc0TsUIsDLODFsZp5spD+/dSVxZqldMbo0qU9bp/X1/5VkMkrW1YhwIyunkalzYN&#10;bevTXZ7DDBamH6RpJm7wjegj70kUfp22QKwIWT9Ag3oinQmC9OCArt91tN2KKXEJCNOWLVuiDBJT&#10;JcTtQKhm+M+j6u0Gc5vrRSXdj2ti5Fah5QDaG4fbUJDeZOOGzZS1fHuRa9ymTfyl0ubzH+Qd1OP2&#10;oX0UnD2rm1fjWJjSpaFzS7RMp5Zge/xUmmbiBt+LrHwzdDsWT5y+SO/wAzM29UZPdOjUn7Sk6cGr&#10;5J2Lf1gLk4kQATia4Wf57Z8AsVSP0QNGMKpr8wQxsnyFp5WT/pwdp0GVmDKOGj/VJqBStIkZXZiA&#10;J4Iqg7Nlo4UlioiCmZZgO8Q3Wwppmgb4Ziimc8NElRHrB2kQucYbihFltXZf0ckzF+Ud8w7YEyYT&#10;IVAH9u0R8UOfDRwn6rulyBdzqXR3EBkrSzboRbt4BBNXhS5FaabQUCpWr4dylIiFCqxoXrhkWz8u&#10;8vlTWlmjikjiphIYVxnNNG6iNEkDgGo699vMxcZ0zoowXmSkxNTti2/+pMgX5pJR3oKYhAkMCdGm&#10;N4cP7KWff5/JhtmMkrHRelKchIOZR0u//jlLTC1V7fIEMTKbEhUiYOtbS5qjJtXqNFzePT2u7djC&#10;opTRrXvjEFQZwNO48ysWy7OYwXZYTpqkAYBvSBamenWOv1GsH2ZiJPxJqCH3Sq7aNGWG/Xr28Q1H&#10;hCmK27cJcQqYs4gyfNpGpCHxhDhhxRLBpRXj2LekJYPbTVXbDFKGCIAIjZk0Xf08dw0fQv5uTnES&#10;nC0rLf6kuGo17ji/vCpN0oAJfGNsconW6zLKCLZkmpzcrzPnLN0k7453wilhYoYw4YPBUnraUq3E&#10;VhF31+JDXnasxM0KWhCnAZVw+PsHLxLnVvnSEN4BX+pJRbT3swf3aEmZkiI6WyUwrlIEVQ7qL89i&#10;BtufsRqnAt+YrvIeRWHG3NXCMWj9QBMTMYLASAmitGDFFnlnvBfOChOIqR1CC6bNnkdv83TH3aPk&#10;JNlrUrt+Y+lQHKc3wXaXpt1HKkMEQPhQq7W3qZwvcG7pAvJPy6MlNxa0xLECM6ajK5vWybOYwfZX&#10;XJqiAUvwjUnL1G3auX7jDqUt3Vq5xJpYCCNNzh04cLF+o6W3whVhMvEIT+u++naKiHVyV4YDbFT2&#10;q9ieNmzYRLvCdirP6wmG7wqjhUtW2qTOtSR8qJPtTOO2dGnv9oIDSDC3rFI5evFEvxWJ7W4vvySV&#10;pmjAGnyDFmq3ygzUb0+soyYEIiKSe+K/tvEm3orYCBNWsPbu3kXlm/e365Nxhog0R84lONgxXcTI&#10;THVeTxABlZ0GjuPRknplGWKFaZxq0+6Dc6dpXt5cFJzdjVtQmAg72PvdGHkWM9juhkoTNKAC36Cm&#10;8l5FYcX6ULFykRhyBFkT36iI5PYlxEaY4G+CDwhR2agUEqsYJ54CYwrXrMcosQoXlzm9w3hktmr1&#10;Oh7tt7Jbnh19ukaHYfKu6XH4N2xB+VApLq4SAZpB2TLTrf36bS9sc0hxkl2aoAEV+Aa9zbwq75lA&#10;xOMnlKe6bW7khEw4u1Fnr1zzL+iZnWyG3orYCJOJEJK6nbAtybVRE5znyfLUodxVO9HmTZvjdAoH&#10;YqWxz/CfhDCq2gdiNe7PgGXyrpkhYpdqVnF7+e/AjBloTcM6LESR8kwa2N7WSfMzEB34Rv0u71kU&#10;sOs6McU0wdn9fvFm8brnzVW4Q5j27d1Nf04P0tXzd4bwy2ElbPrseULkQkJClOfxBMN2htJ6WV3X&#10;nm8U7fugZHO6dFkfeQ1c2byOAjK6tzwTiIIDx/79Q57FDLa3jtL0DEQHvlE2hQr2Hz5Fb/BDjsvt&#10;C/HFlEU0v9I/QSvk1fsW3CFMyCiJqiX5a3QR++pU98kexYbmHLVo8NhJYqVPdXxP8hCPlrQMldGM&#10;lrLXoCY9x8o7pse2vt1FZLZKXFwl6sbNL5iXHl25IM+igW3tDr+8L03PQHTgG5WMb5hVyQaiym2+&#10;TPBbVBAagP1viN/yVbhDmEBULmnb/xvl/rLoiOkTEv1jT15cbTsxEdHsyPGUvWIHkTFA1T4Qz3je&#10;8s3yjpnx8NI5ml8gD83J7qcUGFcptqD07ibPYgbb2X/S7Aw4Ar5hA+W9i8K04JViXq560AmF2G7y&#10;TuHGPIXTf7P5EtwlTJiCfT9pmogGT+VAyl4h6ixiRev2EGlX4tqvBGIlbsg3k+3GLYEYAWar1JEe&#10;PLBNcaLlXXKv01tsQcmQji5vWC3PokNlaXIGHAHfsIwsTroy4jdv3aX0n7bheXvCLe8EP9qon/+T&#10;V+ybcJcwIbFawNzFwpEdU4I5iBI2yGb4tLWoQLKXR0tx6VcCMVravHkL+cU0WuJp+udjp8q7ZcaL&#10;pxG0vGoFCnLzhl1sAEaRzMhnuh1fGC2h/LeREM5Z8I1boN1CM3qNmiIerOqB+zqx5SRbxY509+4D&#10;ebW+CXcJU1hYKK1YsYbSl2kdbSQ4hAvZCf6PxWlmwAKRuSAu45VAhDkcOrCHvkRwaDSjJQjsa/yc&#10;d+09Ku+WGUhxixxJbo30Zs7+6EM6+OsEeRYz2L6+kqZmwBnwjasp72EUwviB4sEmRCc4BHfSdJv4&#10;Up+Du4QJCeY2wl9TuWO0kf+IE8LqHbJkwvEMkVAdz5PEShwiy7OUb0cpomlrUp5qVmg1SPhMrbGp&#10;YxsWJvdGegdn96N5+XPTwwtn5Fk0sG1hHplRmpoBZ8A37lW+gdjxrEPlNkMSnBMco6XslT+j+wq/&#10;g6/BXcIExzWCIvPW7Gp3aoToaSR+G/PjnyJ2SHUcTxNCiHN/PmpitHFLIHykfwcsl3fKjNuH9mpZ&#10;KnO4MUslE07vkF42W1AhTHOkmRlwBXwDbXY4zl6wLsFtUYFv6fvfg+QV+jbcKUx4zYOQAYUwQZRQ&#10;8gh76xAWEJeR3ZaEk33N2vViyhndyA6xaRnKthW+UmuEDR1Es92c3sTk9L6yeb08ixlsV1WliRlw&#10;BXwDMzB1Ow4fPHhMfpU7iVGGqgP4Gl/jzoz0uFeu3ZJX6NtwlzDtDA2l9Tw9ylaxg43BC1HKWZv6&#10;jvhJ7IGL67AAS2K01P3L8Q6MlqpSvzE2scP0+OpFWlAon4g1UgqMi0Qp8VV1qlPki+fyTBrYng7x&#10;S3JpYgZcBd/IAO2WmjH8pxk8yqii7AC+Roz+un71i7wy34f7nN87adny1SJHk2UpL4gSwgL6DmdR&#10;2gdR2qH8fFxw964wWsJt/LBkc7t74kD4RFHjb8+BE/IumXHw1x+Fg1olLrEhwg6O//ePPIsZbE+f&#10;S9MyEBvwjSwr72kUkOdaK1bg3rw9cU1st3glVy3avEMfT+rLcJcwiXCBOYsoFd8j5DjH/YJAIVtA&#10;/5ET412UQEwhW/f5OtoobxCjqRodbTfsPnt4n5aW/YSCsrg3GRyyVC4qWZSe3L4pz6SBbeke8yNp&#10;WgZiA76fSflmhmm31gyUu/F1X1PyPHWoSL3e9PyZfrjty3CXMCHA8ofJ00WebtwrjEggSl99N0VM&#10;n+Jz+gYiO2XwvCX0dmFtFGf9bE0UVVD8qtP85bZJ/k76TxepSFTiEhvO/ugj2jN2hDyLGWxHU6VZ&#10;GXAH+IZ2lPc2CltC94vRhjfXyI+J8DtgWpqQ4C5hwoioy2D+8slZWzi/X89fn77+6S8xStkRT45u&#10;E+Fox5aXWh2GiGlldKmAIaYFavegJ090FcpEwOPKGpUpMFNGpbi4SpQRRznx+6f0C9psQwhSKCRN&#10;yoA7wPc0FfOydosl+D6jLj/y2qg6hLcTgpqCO21I2EF5QQkD7hAmGH542E76tGk/SpKlmsgCOemv&#10;2fG6+mYiwgNQ+WTqtEBReiqmL0b4Qn/51yZWWBSbdHvqXKZ/mjS0TR0isEaakwF3gm+sTeq9ucs3&#10;83Suuk8mkUN+qVzVutCjR7qdNz4PdwgTluCXrVgjMkqkK9VKJI6Lrzgla8KvhTpxJer3EnXqVM/W&#10;RIQIYBuVdYjAy8jntLZRXQrI4N6y33Nz5qTAzBno+s4QeSYz2H7qSFMy4E7wjUXogC4n+NOnz6hQ&#10;nZ5iuKzqGN5MJIJr+8V4eSUJB+4QJiTxR8BizsodaemK1XSAf4+PiG5rmoomjJ6AqroxJ7FDfNqX&#10;3/8r74wZF1YukdtP3JtzKSB9OlrfojGfQR9aznaDYbkRIuAp8A3+W7vVZvwxa6mIqFV1DG8m2vz7&#10;zCXyKhIOYitMYqrGAjB6/FQRuKhtyFW/N66JEIYNGzZSlnLtot2oC2IFEVNQ1Ee0xMvIFyKTZECG&#10;9EpxcZkschC7CyuUfaqLNCEDngALU36mrvwstnH4VeroUwGX8Eu8xh17Rzg2eCcsuGPEtHVriNh/&#10;BnqLKIEYLaGseUzBlCAWNroP+1XeFTM8NVqKCqh8rneys71cZL4lTciAp8A32abezQ9/BIlhs6qD&#10;eCORuiUjf+uqtif4OtwhTN5IjNyC5iI8oFG04QGg+D/zyPFz8q5oMI+W3OxbYs5O8xGdnjNbnskM&#10;tpdh0nQMeBJ8r8tot9wMGHg61J+LYXjtLcQer3ItbHLhJQgkRGFCeMKe3WFUqeUAUVYqpkrBiK9r&#10;O8DWf+ix0VLmTLS8SnmbenGMuyxMH0jTMeBp8M2eJ298FJBgLclHZXmYXUNjLudSsoLIF41y0ti/&#10;hlUzCEhSPo67mSRNOWre51vZ8oSFvXv30oYNG4Q4uYsqsXCWSBy3detW5fFj4p5dO+mrbydTkvQV&#10;RZR3kpzRMFt1Sp6zFoVbbT9BlPfyimVp5rvvCv9SQHqNQZkzK8XGGYrtJzP+kmcyg+1ksLSXD5jF&#10;mXWZjZnlmFmEMXkLuL2VuVG9md1jyd58rDLysG4BHxM+pGjbxufswq/TcOMtcfXaLWrdbxw16/0N&#10;teo7jmp3Gi6+2SA2KhEyEUnIECQHZ7TYWsDvz/BpG8pboxt90mwAlWk50O0sUqcH/TZ7qWx5wsLp&#10;06dp//79dOjQIbcRS/TOZqTE+zdv3iwIcYFTfdeuXUI4MapTnUfFI4cP04H9B6jDgO9Fyh30q+hY&#10;seUgGj7BpnvSjfBQWtu0Hm3q0Io2dZTs1JrWt25Cc3LlcHkUBWFbWr40PWfhswTbyB0mbGke06Yc&#10;C/8NcSq7+PVLfo3/ggTcEHVNYhfAx/pHHtYt4OMNkoeONU6eumDXH4C4p6S5a4sh9/slmlP1DkNp&#10;zC+zaMHKrXT4xDkhcg8f2gyLDcQD7ty5I0TGEWGyFKPQ0FA6zKJy4cIFun37NkVERNDz5/G49UcE&#10;Xtvi0JSfxDK/SnQcITYAH5/+pzyaGWxLDhck5PfCQd5WmmH8gBvgL9sTa/CxJsnDugV8vL7y0LHG&#10;gSOnbYQJuaGR3B4xRMUb9BERuafO2pZoNuAdiIyMpPDwcDHiUQmRiRCkTSxG+BlidP36dXr6VL86&#10;5Y24e+IIzcmdXWSaVIlOTAzKnIWWli1Fzx7ck0eMHdj+vpamGPdILMKEWnSWwoQleizh5q7Wmf6b&#10;t8Y3N87a+dZNqDh37jxt2rTJRogsidERXk8cP8GjXF38rddjU4fWWg25PGrhiYkYLR2bZlvYQAfu&#10;M8vXh9LAb/+iZn2+pUY9x1LXrybS34ErWMBvyzeZwTY4RpqjEqmKNq3J/DNV4UbzUxZt+g/bVi35&#10;r9jBUpgeXblI65s3oTX169HaRg2j5Zq6dWlju1b09I45lYInhQlh+9v79aZVtWop22PNFVWr0KX1&#10;6+Sn9cIk/Eh+1an70F95aqCfi5sQ+TSC7hw9SOeWzKPDv0+i8DEjaMfnvWhbn660rW+3eGVIz89o&#10;x4Ce9PSu+5PJQaAPHTtDQUs20ne/B1K3Yb9SU+68Kv+JJ1jnsxFUvvkA+mrc3+hPslVEjx8/FoJj&#10;bwoHRzZECSOk6AQJZZJ27TtGM+asplG/zqJOg3+iRt3HUK2O6va4nXx9ZRr3pxnBq2SLNJj3yrno&#10;W8qSWRstPbQ/Wjp49AxVaDlQWwziL+WohaFs1UV4TYYybWiaVbsAfg6dpEnqkLJQ4x9TFWuylUWp&#10;Nf9cLmXhpo1YpDamKtR4nHyL67AUpvtnTlCwXxah2qhtHh39U6emeQVyU8R1815ajwrTi2e0vHJ5&#10;mvX++8r2WHNGqpR0KticnhbC9A4LE1bXUuSuTb/NULvWsK9o18gvWdgq0JycfjzfTytSUeB6kRw+&#10;IF26eOf0N16n3SO+1BlurMDHWR+yh/qO/p0K1+1JKQs11Dosd1bRaWNaeXIn+QsjScZKtGqTPrMN&#10;BMc0GrIm/g5n9tWrV+W79bh//yHNXbaZ2g74gXJU+UwkaRPnwfXhNc6urxYlyVSZ3i3ahM5aRIA/&#10;vXeblpT9RCzzq0THEYrRkqLktwk79xyh1B+3EH5UewtASLuDTdJfT9LHP3E/i2DmkWYpkLJog8b8&#10;mQ0pCzdslKpIk1X8s3/KIo3+fSd/w6wpCzfekapw47ryra6BTxglTA/OnaL5BfM5NMcNzpaNFn1c&#10;lCJumG8wH8ujwrS6Tg0KzOTYw/NPk5rOzDdHEUCY3uKRUlLuiJi6WePa9s20sW0LCsySUQgRVjdE&#10;Mng37/aOLZEWY1mlsvQ8mm9GRxHx+InYwvNxo36ULFdtsRKJzokMi/GyERpFKlkseo6cLFuo4caN&#10;G9GKElbWHj2yLdxw+epNGsOjIoiREFp+9tgREFNdOk+RDVbc4//m6otN7vlmFAvLBzyFy6185jER&#10;fXVZhTIiBEGFY6fOU5pSLYU4vs2iqGqbiUi2iGfwl1WRBLbFddIsBbh/LE5ZtGFpFrluEKIP8jRJ&#10;yZ8PT1WkYd+3ijYqz8K0QL7VNSQWYdqz/zglSV/JJt8Rpoh7vh0pdmH7p03LoyT3Bru5k3N4mB+Q&#10;Pg1dXGNbWcNZzOMRRMFa3bUhfS7vyGOF0WzGsm3p+k2U0Nfw4sULsay/hadq1qIEfxOW8PEeS7x4&#10;/oJ+/nueKAiANCM4bnxnnECoChZZqrXX19O4dWCPVhEle3blM3eEiFs6FagujPqYv3xKNOwrRDkm&#10;UTIRgclv5a9Pew/apP6tLwyzSZPk/L61PPJ7J2WRJp15xHQ+VeGmU1mMLrNY5XqvYON0LFY6IXMa&#10;iUWYzl28Ru0HjKfn3GlNgB9pa9cONOuD/2kdw0WnY5yQv01xTVu7d5Ktdw0ooNlx0ATRUREwat0p&#10;44sQDowm/g1aKVuq4cyZM0qHN/6G6R1W6ixx6OgZKt9iICXJXMWr9ktiJKIZ+0nZUoCn0C0aCxeB&#10;q6Ml7IlDgjlU7lVh9MSZYvqoapM9ivLq3D+qtEVIkxlsjyhcgGq9SVMVabT6rYKN8rIAdU1VtNGu&#10;d4o0KcpTuRNvF25cXf68QrNiF5FYhEmF0IF9adb7/1N+3tuI+41ihffPWHZs5wCjLVS7hzBabxgh&#10;mSgMgadalduwIVj4zeDEVsUsYfqGoE1rUVq2dgd9UKKZMCrVeeKNPFLByG3wOH0yjNNz/MWeNtXz&#10;doi5uJ+nTU3nFqv7+ZET5+htFD4o4HwufPih4F+ct0KfAphtsjts861CDQfw+2bD8f12kYYz8TcW&#10;o18hVPwlM5PZA39zGYlVmE7PC9Dm9W7ep+Qpoq2HpvwsW+88dvNUFknWIAAwFOuOGJ/EaOJNnj7s&#10;3n9MtlbDgYMHbXxLiGHauTPMJi4pcPEGejV3HeEjc3TKEldEm5Dx4o5Fufcnt67T4o+LidU01fN2&#10;hNjCggRzcEeo0KDbGCEuMe3ls0f4HQvX6alLA8w2iUC/d5IkKfeK8DMVabIsVaFGpZIUaP3W28Wa&#10;Fk9VtPFKzb80Mpk0Y9eQGIUJy+yLS5Vwy76kuCBWGcVwPcK1yrxYJk77CZyftbzOaEGMJgZ+p9/b&#10;de3adRtRwsgJYQF37+qzMMznb3WstMI3gtGX6hzxRW3kUY2Cl2yUrdWwe+SXwjfk6hQOvtDADGnp&#10;ymZzSIwlsGsBohTbkTEc4b/9t1geVQPbpRZ4WY7FqWjTYSmLNF3K/Wp5yqJNFjOH4O/i/7FBYhSm&#10;Y9P+1EZLis95G9EBA7gDXt5ku5LoCJBpIV+NrmKk5I2i9AqPJrJV6EC3bptXGbFVZOfOnUKELIUJ&#10;fqXTZ/R198P2HqW3CzYUDm5vuz7N4V2d6nQeKVur4Wb4TgrKmkkUClA98xiZB1O4NLT5s7byiHpg&#10;+1Tual3ckskVfrrM5drRbYt4P7bL+8wM0kwZI5O9VbI5ykAl1X53AxKbMCGvHIa/gR7IgeN2wuGd&#10;OjVt79tDtt55IGsBRiTeKEpi+ZxHEwGL9GWrT506bePwhkhhdQ4rbibcu/eQRbebiEPyxusTvp1C&#10;DYVvz4SXL57T2ib15X44F0dLLGjBfpnp1v5weVQ9Rk38TzxzVZucpgzhGGG9mv3y5Z/STD2DxCZM&#10;cB7jG8flb6s4JO7x/IJ56eElfYIxRzFz/lrRqWLKqBAfNK381Oo0XLZWw4MHD4QIqRze1gGUKLEN&#10;R77q+PFOXB+3bdTEmbK1Gk7M+lcEQ6qet2PMLeLswr76Qh5Rj2Mnz4tAYlcc3vaItD//K96Mzl0w&#10;33+2zWfM/NJU3Y/EJkwI/Q8QybnUn4uWcJTHIdGBj/5jW9/eEWBqlLl8e54qxX7JHCMb+CoQmOgu&#10;vsqdPSUbDzZXWwKrbSqHNzbvcn+Q79IimV/laaAqW4SzhHCr2ugy+XhJc9aiPNVR9cacleLxtcu0&#10;sFghCs7qeqVd8WVVKB89unxBHlWPht2/Fr4lCKPqWl2iHDV1HaovXc/PY7E0VfcjsQnTgZ/Hi28c&#10;1WeUZAFDIi9kGgzMmD7OOPN/7/H12uZsdhTfTPLXRhMudlAYGOKcTHmpXstbV2zlcAdfy1tPxNYM&#10;/3G6bK0GjIjUMUub6fJlfRnBWp+NECMuV1ecIGhiKwpPJbEo8Dq3SdVWV/gqfxkk47YtXLlVtlbD&#10;ziGf85cN9z0XHd6gWJ2d9JM8oh4LV4XwPanhkVAQ08qpPg5L2HwFaa7uRWITptBBfYXjUPUZG/Ko&#10;BfuXNrVvJco3X926Jc54ef16enhR/a0YE+DwRgS1K6mFRaBj9hrCuMq2GCgC9BZwh9+26xCFhh92&#10;C3fsPkzbdx2kp0/MKYKw/I+cSdYOb/weGrqTnlnkTgoJO0CvsGg6a4AQMWy3wYjiHf65TpeRNH5q&#10;MK3YGCbapGqrK9zO9yp8v77y7bUdW8Tugjk5c6j7mgNE31+O7UiPzGEHJjx4+JjyVu9KyXN7JmjW&#10;5MhHCIIl2EZ38Iv7nN4mJDZhCunZmadyaZWfsSY28IYNdVuuujgDlncx9FZ1MHuE8/j1AvU1vw+P&#10;RjaE7JFHixucOHFCOVrCtA7/s0T7gRPESEd1HfaI60M8EaZ/mJJYTyE9CYx6V9etIeKOXN5dwF+S&#10;/ulS07llC+VR9YAvSzi83TmFsyK+CJLxKHPN5l3yrBrYTltKk3UfEpswbWrXVq6IqD9nIr7ZgrNn&#10;o7tHEYXvO+B7RuVbDhQ+DlXnUhFGi9HVG/nr0eTp6o7vSdy7d0/4kVQpTfD3W7fM6V2uXr9FqT9p&#10;KRyyqmtREdeH3OoZyrSmlRt3yiPFHY7+NUWLWVL0M4eI1Vke5WPkrsLRE+fpHZ56O+vwhtA4uzCC&#10;Evxlmg3QrY5yn8M3x+vSbN2DxCZMW7p0dEyYsmfne1GAIq6pU2l4Kw4fP0spCzakN3jKoupYKmKk&#10;9AYL09I12+VR3AcEQyI7wM2bN+0S2QFUWSkhVJjePXtmnvL5L1rv1GhJy1JaW0xtcW+sgZgfTL0W&#10;rNjC3Cr8Qna5aiv5L1hLu/YelZ824+benWI0c2H1UjPXLKMzC4JoYdFCwl5U/cwRoi9io++dw/vl&#10;2fRo1ENzeL9dxPGQCUzZhd+Iqfq/PYqpftZqNGv+Wnl2DWyrn0uzdQ8SmzBtH9DToamclvIkB90/&#10;7fretPiAVonY8Wmc6Ghs6FP+c1vqdx0gOhs3bhTCY4/WfiUT8T8k/rcEEruJVSer67BHGN9bLLzb&#10;wlAV2wwkjBv50wyREuXVvHW1tCiCNdWEozxzFUrmV8PmWBCMOTmz0uw0H1JAxnR6ZkgrN4i76PDm&#10;z2F1ds+3o+TZ9Fi0epuYfjvrb8M9HPjNn9q0GMG3ivfYIwI389boSo8emTcOs61eY/5Pmm7skdiE&#10;ae+3Y7gDpVZ+xppYiTv46wT5Sd9Ah0E/io6q6lAqolPW6TxCftr9iE1dORHpfeqUPJKWAqVY/d4i&#10;T7vqWlTEtztKeVkCeagqtR5MSdJXoOR5tPxMmNJExzeZ8Nv96b9MHkUDdvWvrldTJPAT/cYi3COK&#10;Vv3KGWLb1JLSJZXZSjHaQ4Ap9rSprt0eMW3HdBjijGkgRsvOhl3gXvz091zZEg1srz9I0409Epsw&#10;nQqa7bAwYdQ0J4cf7Z/wHd0+tJ+e3rktUpc+e3DXI3weEbsc1S9eRNLHjfuLqYuqM1nzTfgleLSA&#10;bR2eQmyECY7vK1fM/ev8hav0QYnmDvtSUrDBYTuF5ebZl5EvqXX/750KzISPCobY/gvbL6l934+N&#10;ZcBkNGRRQz8+u0gvACYgCZ4rAaZJMlelCX/OkUch6vzVRCHgzuwzhLgh35VlnnC2VwRtZZXmGzsk&#10;NmG6fVAm5nJk2ZaH0RAnEV7A07rFnxSnpeVL0ZJyHmDZT2h5lXK0tnF9CundjQ5O+pGubFlPzx+p&#10;sxKqcOPGbS1MwEHHMBzkla1y7rgbsREmTPFu3zYnjdvCU6gUPMJJyYKquh5rwti+/OFf+WkN2FqB&#10;GCpMYVWfsaYQJZ7GFazZne7e0y/TX960lvtjes/sIjA5vDuoHd7mCG/HFwFAhBNglGU5DTt55pJI&#10;9+vssSDWKGpgCbZZkQIl1khswhT57CmtqlXV4eOYKPYn8TUHZc3qOWbJQkj8hcRhCAINzJSBlpYr&#10;Q/t+GCsKRcSEk2cv0TvcwRwdlsNwf5m2QH7aM4iNMMH5bVlYIGDhOuHvwdRKdT2WhM8FsViIvzLh&#10;+MkLItr8NScMUGQsYCHcY1VJ9zH3e3xRiX7kgQSDwX5+opTT3ROH5Rn1aNxzrPANOjPKwX2Dbyl4&#10;6SZ5FDOGfP+PEBrV5+wRQvZ/hRvT8VPmeDu2WaC4NGHXwQdJVMIEHP79V5r9oQ9kF+ChPPL1YKqw&#10;oGhBOjHLtqKrJbbvOSKW0eEzUXUkSwrD5WlciJUj191wVZggSigwgOooJsC/4+iKHAQlS4UOPMox&#10;C9uPf811yvgw1cX5Zi3Qr0Bxb6QtXdqLDdYuO7VjoIjwnqyO8F6yZrvTEd4iQDJ7DapklYzPhKs8&#10;JUtburW4b6rPqyj2O/KXW9sB4+VRNLDdrpYm7DoSozA9uXWDFpYo4jP5mECMptBZdw0fzDdDn7nR&#10;hDWbdtErues41GHxbfdhqZZ06aq5/JYnEBthQqiAZUK4n/6d77CwwM9WpunnOiNsKwIznVgYyFyF&#10;Boy1rdN2eOokza/kiUIVPPrCFqhVtasp0+ViCpa/pvMOb0S8p+DPbAlVhxwAP/wRzPfXOZ8Vjoug&#10;VUTOW4Jtt7o0Y9eQGIUJEGlN2dBjs0UgroncTLPef4/2fDdaXoUei1aGiAA4R6Y6+Gb0q9hBpA7x&#10;JNwpTN//7fiIBxVBanTUZy7A7/i76v2WFH4lHgkg84FlICFwddsmCsqWySEbcYVwGWDryrWdIfKM&#10;eoydNNtp8RCbcBUjG2tg1bNA7R4iR5byOApqW1VqUE2re822i60DyaUpO4/EIkx8rFtMXanR8NHD&#10;aNYH7/uWOMEZny41XVpvW5hw7ZZwSsGdypGpHIQpe6WOPiVMzoyYhDB10odBoEJJTMJkcnbnqdZF&#10;7Dm0BLIDLC4Fv1JGz0zhZMxS+Jhh8ox6wJfzf/yl44yPDMT7/49f4eQGbty4QwcOn6Ijx87qePL0&#10;RRoxYTol43uEjBKqY6mIEXqS7NV5irlNHN8EtreO0pSdB384sQgTxrBdtN/MCB/1ldgu4EvTukAe&#10;6qsyD+xwwseE96Uv24Zu3HJPnXt7iC8fE7agVGo9RH5SQ+Pe34hvd9X7QfhMMFp4v1hT2nfIHD8F&#10;IMHbxrbNRb/ylF8JCx+iPtwDvSCa0FhEeMPh7URSPAgtj7BMmRwe81SwRP0+IkwEK3GWfK9oU/ro&#10;4xbq48RArPCWaNCXLEvts82dY6aS5uwc+IOuC9MnECZd8qhf5WHdAj5eH3lodwjTOXlMm4z+p4Nn&#10;06KSRcW3FQQK9dtUx/QacvsCMqSzyfd8Qq7KvenAqhx8A2/x+/Yd8mxku6vCBEKc9Kty64UD15Gp&#10;KlLtIjr5SYRZvIeOnxbtiOt1FmvkDl++Hhvm9UDktScXTDASRqS4vRzei3k04kqEN8IrspRvH5Ua&#10;F9kUEC6BlVtExVsT/UJ1nJgodhDwvf070KZQ5lBhzM6CP+iaMPn50cIShXl4a17G5mP9LQ/rFvDx&#10;+slDu0OYLjBfk8e1cT5F3LxGByb+QMsqfirm+KIseNo0LAAZROoTOJ+DsjLx6mYGZ3MwrsqCs1On&#10;pl3DBsvWa0CwW8ZP2zq0wVXbilLdJq2tuxEbYcLnbt82z75Ddh3SKuk6YJxCnPl9R46bs39u2LZH&#10;7I5XfV6kQ8lazSbxPnBmfqDYBSC2KSmeReypTeF2jdCP8EyIcng7GDhrokks/pytRatfvHydR0Qt&#10;nVp5c4ZISohqMJbxXmxrCERLLQzaGfAHA7RDsDCdPUnzC+R1SJjEJtcCeejBeV1y+GB5WLeA2/a1&#10;PC49f3yfllcuJwxZ1R5rCmGapxOmi8y3cVz+NTn//Jv2Hz0QfX01ZCMdmvwzbe/fi9Y3b0yr6lSj&#10;ZZXLsmiVEcLlVlb6lBaXLsnihBimDA5PEyDQq3g699Kithqcl85EfuMbGFtYPInYCJN15DdSuzoT&#10;+Q2h+X3WEvlprcjBp80GiOu2nA6J+B5MdyboE9cBt/btFvFEiDNTPQd3EFO4peVL07P76incN5P9&#10;Rfssr80RiulVwz5R0yuke4FQObMvzlminWMnRY11BNjWnHfx8IeigmMiblyjhcWK8Ggo5p3QprQg&#10;tw/sk58WDdghD+sW8PGC5KHp8fUrWlpSHqmp2qMjQvnTp6XzK8ydko+FOYsuNQP/rQ3zvPYO+4h8&#10;8VQI1vPHDzzCp/fuiERi61s11RyrqmuyIp7RwqIFbQIvxaZMB/fKwSn6UckWdOnKDflp9yM2wiT2&#10;yp02502CgRWp14uSObhqhCV1pOggi7Cd7bsPU0q+boi3SZwQFoDNwdZAn1v66Sdi1OwpvxJW4QIy&#10;pacrm6xjpTScOH2R3uU2OpPmBdQc0jVo2bpQcZwd4YfpNb5vzmSdcIWv5uM+9XELumwRhsI29oSZ&#10;U5qdY+AP/CA/z0byUCi3Q98OqALKw1vLfTx8rIfMNPLQsQIf5y1m1Nfl9dCtPFriaVzOmP0/WFYP&#10;ypKRrmw1T1P4WLv5xSbTHv/9A/77KH7VliziEdh+srRcKTFlVF2XJcU+vpz8xXDI/MUA/DZzCY8U&#10;HA8ixKjCeluBOxHbqRxygFvCmewCYiTExjnHKtJ52bodwsGN0QP8LfW6jNI5bYEXTx5r5bs96OwG&#10;4bcKHzNUntUWTXt9Ix3e6mtU0ZRtsl5XLSMBRtWV2wwR98KToyVBFnvc1z6j9RMStq850uQcA3/A&#10;7MeJfE6r69dyyo9jneGRj7eCmU0e3iXw5yFKui3hB3763uFyytrepRx095g56IuPt0oe3i74PdWY&#10;k5k7mbbbueMAu4YO1oxBcV06Iio8cya6ERYmP6kBmRnf5KmOo05M4fDMX4+27tSnF3EXkPZkw4YN&#10;YlrmLJEuBfvlnjx5Io9GNGPuaiGmqmtREatsWcq3o2vX9Y/z2MkL1Lz3t1S93Vdil74lnj96KCK7&#10;p72WQvgZ8Tw8wf/+7x1aUb2iGBCogPxYSV3I4S0c2/nq0Z6D2jaa2QvWiXvm6P7A2BJ9KiXz0DF9&#10;/iu2qdLS1GIGv7mB/JxASM9uYq+W0hisKKYTPL2KuKlPpsbHxMhpKRM7ROvza0mmH/ND5nv8t5T8&#10;mgqvzHf55zTMAszazG+YR/jvUXj+8L7Y5OrISALEiiHiTZ7e1e18VtbB4r/XYU7it4zjV0SJYfT0&#10;O1OfST6OgEwG/o4US7AjTKjnX7rp5zyNcSyDJb6JkV8nc7m2ota9u4EkcRcvXqRLly65RHzWMpbp&#10;wqXropSQo34mEZfExl2+xUC6f18hALa7M+jR1YtiO8ixf/6gY/9O9RixNcreXjg4vAvUQoS345lI&#10;QbFNhEcsPUegSxPdf/CIclb5zC3FLx2laAOP8lDT0BJsU5ul2cUMfnN+ZtTjOfjrj2JFSmkM1kRF&#10;UBaxrT0/408qnrAF+BRPmajgeZN5nolVMrxeZz5g2j3AzqFfaDv8VW1QEE7kdU0b8ifNjmE+fH95&#10;yVHgv33E/1J7HOMJoYM+d+xaIUw8sr2x0zZV7Pg/54jOqeo0KgrjzVlLrOit2qQXOm9Ek15jhdio&#10;rkVJYSjVxRYV7Mr3BXw7JcCllCav8ugXPp5Ll6+L43yN1CguOM5jS4zyXuE+tWm73tXANtdQml/0&#10;4Pe+yW+O2h58eeNaCsyQTnR8pUEoCF/Tli7t6P4Z/Q7s2AK5j8KG89SGj+9Ue1Kn5nm7TYh8RXnJ&#10;UeC/Rb8rNo6BWmHYw4cRn+q6LAk/WrBfFrq5z7Ya64VL1+h9HlW85uCoAoQ44VsVZZp6jZwsEoh5&#10;K5avD9XimYo4PsUR4pu9Jn1Yorkwemxa9VYIhze311mHNwgRGve7tmZ06swles/F48SWws+VoyZV&#10;bD2YkAPLBLY5DBFflSYYPfjNS7WPkciUh3QOiK1RGYQ9BqRNSwsK5xc+p8sb14gVDZTjdhYvXz4X&#10;Ands2p8iPMA/TRrnAh5RBy59Wrq4RhfodZev8QN5uQL8ewX5vyg8vXuXnt2/H6d8eu8u3T99nM4u&#10;nkcrqlVy2L8XnD07zcufm+6dUid56zlishg1OePsxHsR/4NhOAyjQbfRNHnGItq0Y58oc3363BU6&#10;dfayx3n63GU6fPwcPbTIGWQJ7F8r3XSAUwUXQEwxYKS4PuSt6jjoR5oxd43IsHCUp7FxdX1IT3Ps&#10;1AUx7VahGSLUszrn8AbxxZK7Wucon1mbAeO14yjeGxfUYuWq0dxl+sUHtr0e0gyjB78xausHsL1/&#10;TyEIKoOIjljKx+eQPGth8SK0pn4t4bPaNfJLOvDz93T0zyl00n+WCHw08XRwEB2ZOpn2fj+Gdnze&#10;R6QpRSwVnIOubBMJzpqVFn9cTJeKlK9Pl4aB/5SC/6bz9sLpPC9/Phblj+OWH5cU14tI7kBcr4Mr&#10;QPjiWFLmExY39UwU37qxKRUNB6ZWELK6yFiAvVYf8BTh/ZLNPcoPSragN1k8itbtFRWtDJy/dF2X&#10;3EwUd+S2ORIFriKS6WHlCsQo8d1iTePm+vgcmOK0Y9FAxlFrYMXQ2ZQmoEkE4OgG1mzZLa4N1/k6&#10;P8tYk/sR+oTq3NERIRuF6vSgCIsIfLY9rIC/I83RPviNcExHlaLAiAejDmemTzry5+AYx7c/fFAO&#10;r2zw+/AZkbxddVwHKOq6264U9paXKsC/69I2Xtmyjq83TVQUdpwT1+vkvUZszfrmjeQVqDFswjRK&#10;kqlKrGuNwUiw0oPO6WkKwchaVeQcMmHH7kOUltswfc5q+RcNNToOE8bn7MjCmtr1qdvjTr7BRHVj&#10;jEYxzbKG5vDu7nRKExBfInDwY9oUEfGEKrccRG/kqUsfQgx5+hpbYgr8PxZvZ7Ncghi5T5mhj6hn&#10;GxwjzTF68BujNulgw+KaRnXZWNMrjcJbidieoGyZdbE9fF2PmRnkZZpEOGp55kXEI1pRg6dQiLpW&#10;HNNbCQFGYQUTkFj+xCm9X+j+/UeUr0ZXsaM+tsYbJ4QfiEXJMhod07k81bpQkrTlqWj93vT0qbmU&#10;0+FjZ0U9NUdTCcc3TVtEVNteAFcd3khoh8rEm3nKDeAeIRPB2fNX3MoTfExRDMJJ4cQ2IuRev2WR&#10;rYFtEAthUXZpF/wm3dfv5Q2rKQD7g3wlJQhPgVAXHtNQS/B1BcpLFODfdb3i4KSfaPaHHkom7yny&#10;6ApTPyxUmLDv8EnKVbEDXZCrMSYgtSzq6ceHA9RZogOnL91KFzU85hct4X7KIlrg3iSrgpxTUHWY&#10;/+/s1CeuKZbQs9cQ1VkiFVM4kXebr9HZ5ySc+jyFa9X/e3kkz2Le8s3ifE5NoXHt/IyGyQwHJrAt&#10;xry3lt/3Cr9Rt8Sz4/Pe2o5qD0a+uouIcZpfKB89vGAO6uLrAYrJS4Qo6WK24HSem1ebdqqO6a2E&#10;L2pZxbI82jPH5UwLXklJ/leKqrX7ip5ZjCqAP2YtEUbt6s7xuKAYTfBoCQGUJmBpHzmlTfmHsPkU&#10;U4oz/O1tia5f/SIiuK2P6U3EVA75xu1lc2je5zth8M6ObHFc+BIt8257EpgqVmg1SEwdVe2xR0wB&#10;3yvWhE6fvSyPJOzzObOgNE/74DdVlZ8RwB6uFdUqkn/atF4tTpjCISr89Nyo/cgCfD1B8tIgvAjq&#10;1O043tK5HQknvw8IryVn8ZfFkb8my6vQULvTcJG9Et9M/cb8Lv9qBvLx4H/eKE5iNOFXnWpZJXbT&#10;KsyajVULlqxONfla+eHKd3E/ffKM6ncdLa7P+tjeQpRMGmlV384EhD8k5dGUK6M+hAcM/u5veSQN&#10;3M+PMRHgvNwNXMbULaut3bKbkueo5VR7xTPmLx6UirIEH3uJNNHowe/VjbfunTpGi0oWIX8U9PNC&#10;A0Y8z+wP3repVMoXjAxomeVlQXR1eUXPL13AgpvadQd/fJDvP8qbr6heSbeNYd+hE2JbCXwN6Cww&#10;5qmzoyJAojBsAosTj5wwXXD2m9mTxLcpvvWxZG+CvQqzJj/NqIkz5Ts1oIglwhswcnIkUV5cEUv1&#10;SFpXsHYPevzYNvwB7cb/XHF4Y+qLoNjrN/S13Zh+stu7DXxM3U4I7C/E6qEzoQjYQIytMuH7j8uj&#10;aOBjV5CnsQ9+UyqmueYN4+7xwyI9B3w4XmPIbKRIzzLrw/dp90jb2mh8DZ3kJUFsC/HvUbs0MRLE&#10;FhdHY4a8gny9WDWckz0r3QjXR3u37D9OGLGpA0B4Xs9Tl9bxN5s14KN5jf+HSG/LThOfxLf+D39E&#10;JZIQq1Nw2tszVoz6MMLA9NUSz549p57DJ4nYHSSKwwhL9fm4JNqanO81RhkqfPdboLh+1WdjIgQa&#10;PjZLcD//XnZ7t4KPq4v7Q/EBZCtwdgSOfoovEEvwsUPlaaIHvzcXv1mXCwP74bZ07UhIQ4vEaUrj&#10;iUNixTAwc0Y6NMUmISUu9A95KQL8+2b5L4E9Y0eKxFyq43olWZSwaohI7wsr9SOhFRtCuePrk59h&#10;NJScO03qj1vQwaPmtCEmYJuAWK3jqY8YPVl0nLgkzgtfRclGfXWrbaN/mRmtseJzaHeK3HUoUJHo&#10;7t+glWJbBqYO8Tl1FdMXFo9uQ3+RLdPj1FnXI7Oxhw4pYJ5Y3Dfu53C+vSu7vdvBx9d9E4iKxjw6&#10;V7XPHtFPkaxv9aZd8iga+Ngt5GmiB7+xGPOa/FwUTgXPEqk5YNhixBHHIygEXaK6ycqaVURCN2tw&#10;m1H7OKo6A//eUfuPBiT+CvbLLDMQqM/hTUTQKhYgFpcuISrzWuLqtVuUrUJ7EfFrLS7CH8MdIE+1&#10;zuJ91kARAsQ5vSfTf8THkjtio/Ctu82ith02EiMEIKZ4GRg9DBorXT/9ZVtCG3FCbQf8QK/yvUEg&#10;pivBgbElMhtkLt+Op1rmasKWaN7X5PB2bmQnpus8jVrC011LcF/vJru9RyA1Icq5d/jYGUqJ+DYn&#10;723SHLVE5P5ziwo0fNgTzDfkqaIHvxE7/m22Pz+9f5uO/vWbcIxj2RrBkWKa4YnQglyacQak4/Ok&#10;TS2StWPXN/LlWIPbOptfLEUJ2Qyi1s9fvoykdc0a8LG82JnP1ytK+GTMKMQf2052j/rKJoPDo0eP&#10;qULLgWJobK9jC3FioyzXfAA9skrtYcLx0xeo39d/UNpSrcQUCIYOg7f27bidGE1krkr9req2CT8R&#10;tzkmHxiuDT4WOPx/tKjDb42toftFepN3CmujF0xhxQqZh69PiAeLTtAS2y9PYAUc3tx2V+4zRKn2&#10;Z/qFAu7nCGJyvVySg+Dz6FaYeo2cIkamzoy6tRXYajRz3hp5FA187AHyNDGD3/weU58rUwIF+S6u&#10;XUGhA/uxYHxKQTzV8E/zkVjpwtQDS/jwA0Gw4KQWoyvVCIv/hv1wWlZMPyFyKPqH9B+IQF9QpABt&#10;7tSWziwIpmd2avlzG0fLJkeB/6YrXH/4j0k0/a03hQPZ24h7hmmyiLjPnZNW161JB34ZL/KwW+PG&#10;zTtUBYm/HBlGy+lEw+5j6MVzfTI0S1y+coOm+i+j+l1HUYZP24hvexwfnQ7iB8ESZGNyCzNWouyV&#10;OtHdu+b80PNXbBHnikk0hODy9BWZHZGk3xFgU/L3fwSJyimIhsZUSAixFGO3XhuYtjw14HuuAspC&#10;IeAQ74k6tzVxz3H/WaR15Ok3/Gu79x2TR9PAfb2G7PYeBZ8nJzNqf8m5i9dECXU8T5u2Rsd05fk5&#10;tKArFqN5Pu4N5v/kqRwDf6AVU+9Ot8DzRw/o5p4wOv7fP7RzcH+RK3tZ+dI0v1B+MQIIyppJVIEI&#10;yJBWjLAQuSwS/qdDwv+0hAIASNWLYgiI0dnYtiXt+WYUnV+2MNq6/dym/cxqsplR4L+VlW8RQPt2&#10;fNGLNrZrIZKAbfYWdm5HW7t3orChA+nQb7/SuaUL6N5JdDp1Fpgtofsob/Wu4uGqjFZF8Q3FHbrz&#10;l7b+OBWuXb/N5zlAf85eSsN//k9kjWzH06Jmvb6h+l1GUYOuo2PJUVS9zZe0cqM5xQoi1xHhndyB&#10;fOUwWNTEC92jS9sVhaf37+r2SloDucPh48BCwKDv/6H2X0wQe9dQHgnCrG6z46zXZSTV7zxS+JBU&#10;WL5uB1Vv+2XUea3Z9vMfqPuwX8VoEqNZS3bjvyMuzRLc11fIbh8n4PPp0lPOWrBOxJJZtzV6TqXP&#10;hvxMO62eIR97vDyN4+APYcXuc6atR1WBZw/v0sNLF+j2wf10det6urBqCZ1btoBOzwmiU/7+gmcW&#10;zKVzyxfS5Y2rhf8H70eK2ZjAbUA+p0FMm3kp/xvBoqgEGgX+Xf7km0CFi35jfhNR3NhV75JfgsVp&#10;wDe2Ja+9AaNYAGOKQxKpcrNU4anpF+J+qPDw0jlaUaMyLS5Vgk7M/CdagUoI4H4NR00h2fXjBHzO&#10;dMyYjdQF8HHhc8gqT+Uc+MMQqLbMlcxH2iHjBny+Hcy+TLtDPv7fQPl2nwZyNYftPSrEJG1pzQcE&#10;h7GrMUhCnHhaN8Jqa0B8A/FL0WVCgP9CZDvgtncYOIEePzan2rXE3aMHaWm50iIgOChLZjEyX/Lp&#10;J7T3uzF0MzyMIp+pP+fL4L6uzMzqafB5v5FNcDv42P7yNK6Dj5OVD9SBOYN5mOnWp8/HQ8bLDczh&#10;zOLytHbB7ykgP+pTQG6eazzfPnz8LAUv2UiDx/1FnzTuJ1KAQJDctWqG5XMY+PcymZg3AFOfJH7q&#10;7RgYGSbPU1fEAn03RR/ZbwlUmVlYtACJjecWCxvwc8JlEOyXlVbySAq1+E4Fz6abe3fRo8vnHRqd&#10;R4eXkc7nHHMXuK+jJFla2fXjFHze/zHN+0vcDHka94CPl4wbm41ZhdmbiQoswcyN/PNuJkLlTzGv&#10;MZFSF86uS0wsFcJXtIU5l/kDswd/rgy/fiQP7xD4/YWZPZmd4okdmTi/eSeqRGTkSxo3eTZVavEF&#10;Ne4+hup1HklV2g6hCq0HUdGGfShT2baiSKNwfmarRklz1/ZIHA5GXfBRjf8Dj8Z9OHPuCvUd/ZtY&#10;LcSevZiIQgB4RToQew5v3As4qxessJ+C/dzieTQnlx+J0ld2VluxsIJQEywyYHUXQrWgaEFaXrEs&#10;ra5Tm9Y2bkgb2janDW2aOUZ+78raVejYdNvtPwA//zBmS5B/Rd77BlZsyH+vzK9lmeXsEH0Zqa+V&#10;5M87X0jSjeA2pLduk5sY8/45d4Jv5KtMpPLFSh8U93/8+zvM15nJ5NsSBPjaqjJttpEfPXmeUn/S&#10;UluR4VGAYK5alCx3HTEqghB5eikbFFMjFr8JU2MvToeOnaHeo6bQBywgYhXPdF2OkK9ddb2aP6kq&#10;FanbUxzfHrDSGpgxnVaowokQELEC7KetAEPQsIqMHFeOEO+dkSqV2BqEWozW4OeOXPbpZVcwYMC7&#10;wJ2zu+yrOuw/fIo+KtFcC4x00ontTmriVN0lccL2jzWbd1PLfuPobYgITzddiWC2JqZzCK6EKCFA&#10;EoGgKkQ+f8rTskEixEJUjo6ruDQ+D8I7llUoTY+v2c5k+Jk/YpaQXcCAAe8Ed9KogqKWQB19+I9S&#10;5KvnVHCauymmdSwqoyaqd75b4vnTZ7Rr3zEa8+ssKlqvNyXDiMfPfVHVEGlkeHw9b12a+M98eVZb&#10;RNy8RhvbthAR8SI+TiUgniCLEkZXiKu7e0y3ndQSTeSjN2DAu8HipAxNDly8QewbsrcaFVcUBQh4&#10;hDJ0vC4eNQqrN4ZRk55fsxj1ojekMx5TT3dOOVMiMpungTkqd6KN2/fKM9vi1v5wEcw7O7UDRUHd&#10;SRYlbXeDn6gKrQI/5y/kIzdgwPvBffZ17rTK3jx5+kJh6BAHlcHGFd/Cal3mKtRrxCQRpmAJFDbI&#10;j02/acoTUquoPu8qMUpCIjgIY5OeY5X7+kxA5P+8vDltVt7igiipFZglA11YvUy2Rg9+vhPl4zZg&#10;wHfAHRf79pS1ljCNgmHGdx4hUxBm6/7j6EmEPurj/r2HVKvDMPF/RJKrPu8KsbUEU9ofFRtxTUAM&#10;4d7vRovtOkFZs8a9KGXPLtJMnwrS54AygZ/rXPmYDRjwPXAHxj4j/W5cCaxqCaPnKY3KgOOKWiK2&#10;KlSz41C6Y1E+CUBSs2a9v3VLMjZ8HmJcsFZ3UdfNHhBrhOV5bGhGplKVcHiSIjtq6g/pyFSt5LY1&#10;+HluZjq2K96AAW8Fd+JPmLbR8i9fij1SMFZ3jkhcJfw9JRv2EdUxLIFpHlL34v+YgjkbhW4KmER8&#10;EvaD2Vt1A1BGDMVXEcGtEg1PEyEFSLGz/0d9DX4T+DlCUd+Xj9aAAd8Gd+i6TJuQYVSYbdjdS3JX&#10;IyuBX3Xyq9jBZic78Mu/C+jVPHUoWe7aQmyUx7CiiE3KWo3SlWljNx0IgGSj+38aR4FZMmo5v+J4&#10;6gYi2wVGSkg5owI/P8QqZZGP1ICBhAHu1O1kH9cBeaHrdBouplMq445LQnAQBPl+sSbK9CKrNoaJ&#10;UtsI1FR93kQcJ0XeekKU4ODG7n57uH/mJG1o1VSbuqEQaDyIEnJizfrgfQod3F+2Sg9+dkiyHacb&#10;Zw0YiDNwB9eVZjcBKUBEEjie1qkMPS5pmnql4JGRdU03ACJTo8NQMcpDPJP11M40SkKa378DlstP&#10;qXF6rr+IEUJFZqVgxAVZlBAftePznjxttc1fxc8Mu9/LyEdowEDCBHd0fSpCibt372vilJXFyUk/&#10;jrsZFY3Nbek7egpFWqREBeB3GvnTDCFeCJCEmIEoCIDI8obdxihLYpuAgMnt/XuI3FyIFYqXUZIk&#10;RGl73+72RAl10GrKR2fAQMIGd/bvZN/X4Q6LU7kWX0hxir+tKyaKlTQeGaGG3RWLarkmYGqHrJQY&#10;6YHYlGxZwFKFCyuXiNQkqMADv45KLOKKEKXNndqJ7S7W4GcUyWwmH5kBA4kD3OmnSBvQAUv25SFO&#10;XjCtMxFTs5xVPqMdu223ZSD7Zcs+34kVRqTrtYfH1y7xdKkXIWd8fDm4oyh8ShClNvQiQp1ejJ9P&#10;B/moDBhIXLArTjxyEuLkBdM60OQUT1mwgUi/6yxOBc2iRR8XE3mSsCSvFIu4InxKH31IIT07Kwtc&#10;APxcuspHZMBA4gQbgXLD2p27D6hCC+9wiIMQJ6RpwYpc5yE/0b175qIC9nD7QDhtbNtc5ENChsl4&#10;HSWBPHVEufXt/Xqw+NhN+NZFPhoDBhIv2BCSsjihDJUNMK0T1VG8aFpnStdbtG5P2r1fueOGIm5c&#10;ofCvh/PoKJtIe4tRilIo4pAiTukjFiWsvpmLNFvDECUDBkxgg4A4zdJsQ4+oOCdvCMI0EcGYOWrS&#10;24Ua0lSe2nHbRVsjnz2l4zP+5mlbUW3aFl9xSVbE9BGl5XeNGMKtVBepMKZvBgwowLYBcVLmbY2I&#10;wJ61b1icKrs19UhsKPxO2WtS9ood6KncABxx7RILQQ5CjUCVQMQHUUoMPqU93yijNAT4vnu0oq0B&#10;Az4Pe+KE7SudBv8oRk7xnZXARARiFq7TwyxM1y/TohJFKdgvm1Ik4pR5tIrO8G8dmKjM3SdgiJIB&#10;Aw6CjeVXaTc2+OKbqcLHI8o6KcQiLum1wsTTx+CsWUXB1WP//iHaZg2+x0BbecsNGDDgCNholEGY&#10;wLeT/cWGW+Tcdna3vzvplcLEooTqKMF+menMfHXJKk2TXraUt9qAAQPOgI3nS2lLNoDTGVtCsA0E&#10;/h6VcHiaXidMLEqoajIvXy66tEEdgc739AnTiOg2YCA2YCPqKW3KBgtXbhUVbZPmcr6EuDvoVcLE&#10;ooTQhMWlS4jilirwvURFk9ry1howYCA2YGNqxXwm7UsHZIPM+GkbkYgtrqd1NsJ04wotKlksXoQJ&#10;K2+ralWlBxfUNen4/iF1SXl5Sw0YMOAOsGFVZ8O6K6zMCidOX6Di9XvHeSCmtTA9vHSWFhYpyMLk&#10;pxQPTxDlnLTNuG3o6V11YQO+dxf5pai8lQYMGHAn2MCKSyOzwZ0796hulxEinMATZcZVtBam+6eO&#10;0vz8ubXASoWIuJVYeUM4QOqPROCkKm0JwPfrMDOHvIUGDBjwBNjIsjGVhdhevoikz79Gfm6tSq6n&#10;p3Y2wnT6GM0vkMfzwiRX3oIyZ6Sj/yjDvgT4PoXwS7zW+zdgINGADe495irN/GyB2nWv5a0rilR6&#10;0ikeL8KElbd06Wh+oXx0cY39DJl8f5B+M6W8ZQYMGIgLsNGlYOP7W1ihAqs27qT0pVuLeCeVqLiD&#10;cS5MSFmS+kNaUb0S3TlqvwQU3xekk0kqb5UBAwbiGmyEwzRztAUq6pZq3F84xZEVQCUusWGcCVOe&#10;XOKYyA4Q0vMzenoPC2xq8P0YJG+NAQMG4hNsjM2ZylSMjx5F0GdDfhLipPmd3De1ixNhkv6kwEzp&#10;6eAv48V5VODrf8hsKm+JAQMGvAFslB8zT0k7tcGkaQvoDSR6c2MwZlwIE4ImFxQrSBdX28+cietm&#10;lpS3woABA94ENs60TLtO8a07D4jc3UjZ647qv54UJlGq+8MPaF3T+nT/zAlxfBVwvbhueQsMGDDg&#10;jWBbTcaG+otmtra4duM2Nek1VpvauVDy25IeESY5dUPRgvAxwyjyWYQ4tgp8ncjCkExeugEDBrwd&#10;bLQdmA81E7bFhD+D6c389USRAVfFyRPC5J8mNS0sVojOL7MttmkCrovZUV6qAQMGfAlsvIgUPyDt&#10;2QYhYQeoUO3u2qqdC8nn3CZMMoob+902tmlGD86dFsdTga9nL7OYvEQDBgz4ItiW32FDnqmZtS3u&#10;339IXYdOFJuAk+dxLiDTPcKUmwLSp6fg7Fnp0JSJrDyR4lgq8HVMY6aSl2bAgAFfBxt0T6Zdh03w&#10;ko1aloKs1RzOKx4rYUJsEvJxf/gBraxVlW7s3iGOoQK3+x6zk7wUAwYMJCSwcZdk7pP2boOLl69T&#10;k55fi9pxjiSgc12YtIRuQVky0Z6xI+j5I/s16ri9m5h55CUYMGAgIYJtPSUb+lTN7NX4N2gFpS3V&#10;UoyeoosYd1qY8miZB+BLwraSqyGbxOdU4DZGMr/mH1+RTTdgwEBCBxs9osWvajJgi9PnLmslo/yq&#10;S99T7IUpIH06Cs6WmUdJI3mUdF98RgVuF7InlJFNNWDAQGICC0Am5iJNDtQIWLSOslXoIFburCuz&#10;OCRMWHHLllVsvl3TsDZdC90q3msP3J7xzLdkEw0YMJBYwULQnTVBmR0TuHHzDvUZPUWkUkGRS1PU&#10;eEzChAq4/qlTixQlR6ZOosjnT8X7VOA27GdWlE0yYMCAASFOuZnLpE4ogS0tFVoNEr4nTO+iEyaE&#10;AARmykDb+/WgB+fsbuGDIAETmMYoyYABA2qwQHRj3pC6YYvIl8I5nqNyJ0qSphzlqdaZnlkIU7Bf&#10;Fpr1wfu0tlEdurJ5vfi7PfB5djLLylMbMGDAgH2wWMD35C/1Q4nbt+/R0PH/Urmmn9Ojh1rGlbvH&#10;DtLKGhXppP8MFp0X4m8q8LGxpWQo//iqPKUBAwYMOAYWj3pM+6kiGbfv3KNnz7RCAM8fPaTnj+3H&#10;JAF8vEXMfPIUBgwYMOA8WEveZCEZzrS/vu8A+POoVmIkcjNgwID7wKKSg2l3z5098GduMlHq3CgM&#10;YMCAAc+ABaY8C43dZHQm8HueMSczM8mPGjBgwIBnwYJTm7lO6pAO/PelzCLyrQYMGDAQt2ABgoN8&#10;mxQk+JEay38ZMOAgkiT5fxSsVbAAn4OqAAAAAElFTkSuQmCC"/>
  <p:tag name="ISPRING_PRESENTERDATA_0" val="UXVlc3Rpb25zPyBQbGVhc2UgY2FsbCBvciBlbWFpbCB1cyE=|VVNDQ0EgRWR1Y2F0aW9uIGFuZCBUcmFpbmluZyBEZXBhcnRtZW50|c3VwcG9ydEB1c2NjYWluc3RydWN0b3JzLmNvbQ==||e0Y0QkRCQThGLTRBMDUtNDYxMS1BRDkyLThGMkFCRkRDMzU1Mn0=||SVNQUklOR19QUkVTRU5URVJfUEhPVE9fMA==|MQ==||SVNQUklOR19QUkVTRU5URVJfUEhPVE9fMA==|ODc3LTU3Ny00ODAw"/>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he &quot;Scrapbook&quot; (Hippocampus)"/>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B154915A-4469-4D92-B886-8CDC650E599B}"/>
  <p:tag name="GENSWF_ADVANCE_TIME" val="0.001"/>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he &quot;Engineer&quot; (Motor Cortex)"/>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C2FA1647-AFA7-49B9-A675-135B5C9DCCA7}"/>
  <p:tag name="GENSWF_ADVANCE_TIME" val="0.001"/>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he &quot;Pharmacy&quot;"/>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18572F87-F37D-41B9-B6B5-AC0C07848055}"/>
  <p:tag name="GENSWF_ADVANCE_TIME" val="0.001"/>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he Brain's Short Route"/>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C8AE9B36-95B9-419F-A0AB-581D9C4ACBFC}"/>
  <p:tag name="GENSWF_ADVANCE_TIME" val="0.001"/>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he Brain's Long Route"/>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1883A1D4-A433-4338-B10E-3AA29762990B}"/>
  <p:tag name="GENSWF_ADVANCE_TIME" val="0.001"/>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0&lt;/action&gt;&lt;/nextAction&gt;&lt;prevAction&gt;&lt;action&gt;2&lt;/action&gt;&lt;slide&gt;420&lt;/slide&gt;&lt;/prevAction&gt;&lt;lock&gt;0&lt;/lock&gt;&lt;/BranchingProperties&gt;&#10;"/>
  <p:tag name="ISPRING_SLIDE_INDENT_LEVEL" val="0"/>
  <p:tag name="ISPRING_PLAYER_LAYOUT_TYPE" val="Full"/>
  <p:tag name="ISPRING_SLIDE_ID" val="{C3BDCC97-F530-488C-A2E4-8249A87DB45A}"/>
  <p:tag name="GENSWF_ADVANCE_TIME" val="54.621"/>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39.94"/>
  <p:tag name="ISPRING_CUSTOM_TIMING_USED" val="1"/>
  <p:tag name="ISPRING_SLIDE_INDENT_LEVEL" val="0"/>
  <p:tag name="ISPRING_PLAYER_LAYOUT_TYPE" val="Full"/>
  <p:tag name="ISPRING_SLIDE_ID" val="{9301ADB4-3C7C-4208-B7BF-30A4DD1C4204}"/>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0CF09C45-6388-4CD1-BCC3-5A24864C25A9}"/>
  <p:tag name="GENSWF_ADVANCE_TIME" val="163"/>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2&lt;/action&gt;&lt;slide&gt;414&lt;/slide&gt;&lt;/nextAction&gt;&lt;prevAction&gt;&lt;action&gt;0&lt;/action&gt;&lt;/prevAction&gt;&lt;lock&gt;0&lt;/lock&gt;&lt;/BranchingProperties&gt;&#10;"/>
  <p:tag name="ISPRING_SLIDE_INDENT_LEVEL" val="0"/>
  <p:tag name="ISPRING_PLAYER_LAYOUT_TYPE" val="Full"/>
  <p:tag name="ISPRING_SLIDE_ID" val="{CC3F7FFE-220E-4702-80EB-E3D20A628EC9}"/>
  <p:tag name="GENSWF_ADVANCE_TIME" val="17.351"/>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unnel Vision and Heightened Visual Clarity"/>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AF6FB8CB-D70D-4648-B6CB-7A64972B5413}"/>
  <p:tag name="GENSWF_ADVANCE_TIME" val="0.001"/>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A9780C48-E6F1-44A8-8B19-3F81F496E512}"/>
  <p:tag name="GENSWF_ADVANCE_TIME" val="0.001"/>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unnel Vision and Heightened Visual Clarity"/>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D9793084-781F-4582-9D89-41DB0CF697D5}"/>
  <p:tag name="GENSWF_ADVANCE_TIME" val="0.001"/>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unnel Vision and Heightened Visual Clarity"/>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8A4F9DF6-3853-4B1E-A08F-25EE98C5B68F}"/>
  <p:tag name="GENSWF_ADVANCE_TIME" val="0.001"/>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unnel Vision and Heightened Visual Clarity"/>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B0D545F0-4197-4282-908B-7FF58C16BEA4}"/>
  <p:tag name="GENSWF_ADVANCE_TIME" val="0.001"/>
</p:tagLst>
</file>

<file path=ppt/tags/tag2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unnel Vision and Heightened Visual Clarity"/>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39B949AE-5408-4408-A679-0342A5B48DB0}"/>
  <p:tag name="GENSWF_ADVANCE_TIME" val="0.001"/>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unnel Vision and Heightened Visual Clarity"/>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504B9599-9EB4-4D98-AC66-389E6891BFA2}"/>
  <p:tag name="GENSWF_ADVANCE_TIME" val="0.001"/>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unnel Vision and Heightened Visual Clarity"/>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8BD30B89-CBDB-47E1-A025-7EE992FECEE3}"/>
  <p:tag name="GENSWF_ADVANCE_TIME" val="0.001"/>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0&lt;/action&gt;&lt;/nextAction&gt;&lt;prevAction&gt;&lt;action&gt;2&lt;/action&gt;&lt;slide&gt;416&lt;/slide&gt;&lt;/prevAction&gt;&lt;lock&gt;0&lt;/lock&gt;&lt;/BranchingProperties&gt;&#10;"/>
  <p:tag name="GENSWF_ADVANCE_TIME" val="155.19"/>
  <p:tag name="ISPRING_SLIDE_INDENT_LEVEL" val="0"/>
  <p:tag name="ISPRING_PLAYER_LAYOUT_TYPE" val="Full"/>
  <p:tag name="ISPRING_SLIDE_ID" val="{56C92633-6753-4437-BA0D-3C884C8756E2}"/>
</p:tagLst>
</file>

<file path=ppt/tags/tag27.xml><?xml version="1.0" encoding="utf-8"?>
<p:tagLst xmlns:a="http://schemas.openxmlformats.org/drawingml/2006/main" xmlns:r="http://schemas.openxmlformats.org/officeDocument/2006/relationships" xmlns:p="http://schemas.openxmlformats.org/presentationml/2006/main">
  <p:tag name="GENSWF_ADVANCE_TIME" val="140.24"/>
  <p:tag name="ISPRING_CUSTOM_TIMING_USED" val="1"/>
  <p:tag name="ISPRING_SLIDE_INDENT_LEVEL" val="0"/>
  <p:tag name="ISPRING_PLAYER_LAYOUT_TYPE" val="Full"/>
  <p:tag name="ISPRING_SLIDE_ID" val="{90E50890-2C93-4AE7-8F8E-E643A4E52B62}"/>
</p:tagLst>
</file>

<file path=ppt/tags/tag2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B32ACFBC-91B6-45D8-BFFB-E59C606F17DB}"/>
  <p:tag name="GENSWF_ADVANCE_TIME" val="28.762"/>
</p:tagLst>
</file>

<file path=ppt/tags/tag2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825CB9AE-51C7-4BC0-8C75-0196D8BDF887}"/>
  <p:tag name="GENSWF_ADVANCE_TIME" val="44.411"/>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8EC91443-D8C7-4AF6-B0FC-F4FC0442DCA0}"/>
  <p:tag name="GENSWF_ADVANCE_TIME" val="180"/>
</p:tagLst>
</file>

<file path=ppt/tags/tag30.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3.99"/>
  <p:tag name="ISPRING_SLIDE_INDENT_LEVEL" val="0"/>
  <p:tag name="ISPRING_PLAYER_LAYOUT_TYPE" val="Full"/>
  <p:tag name="ISPRING_SLIDE_ID" val="{4C5D4521-D806-4E7C-BF48-EBDDCCE6051F}"/>
</p:tagLst>
</file>

<file path=ppt/tags/tag3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8BEB2371-55ED-45DE-B5DD-424BC28D3312}"/>
  <p:tag name="GENSWF_ADVANCE_TIME" val="82.983"/>
</p:tagLst>
</file>

<file path=ppt/tags/tag3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E62414BE-D3D0-4488-97EF-F83ABACD7E20}"/>
  <p:tag name="GENSWF_ADVANCE_TIME" val="117.584"/>
</p:tagLst>
</file>

<file path=ppt/tags/tag3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5020232A-86AE-47D6-A712-F2398DBEDECE}"/>
  <p:tag name="GENSWF_ADVANCE_TIME" val="39.273"/>
</p:tagLst>
</file>

<file path=ppt/tags/tag34.xml><?xml version="1.0" encoding="utf-8"?>
<p:tagLst xmlns:a="http://schemas.openxmlformats.org/drawingml/2006/main" xmlns:r="http://schemas.openxmlformats.org/officeDocument/2006/relationships" xmlns:p="http://schemas.openxmlformats.org/presentationml/2006/main">
  <p:tag name="GENSWF_ADVANCE_TIME" val="63.23"/>
  <p:tag name="ISPRING_CUSTOM_TIMING_USED" val="1"/>
  <p:tag name="ISPRING_SLIDE_INDENT_LEVEL" val="0"/>
  <p:tag name="ISPRING_PLAYER_LAYOUT_TYPE" val="Full"/>
  <p:tag name="ISPRING_SLIDE_BRANCHING_PROPERTIES" val="&lt;BranchingProperties&gt;&lt;nextAction&gt;&lt;action&gt;2&lt;/action&gt;&lt;slide&gt;349&lt;/slide&gt;&lt;/nextAction&gt;&lt;prevAction&gt;&lt;action&gt;0&lt;/action&gt;&lt;/prevAction&gt;&lt;lock&gt;0&lt;/lock&gt;&lt;/BranchingProperties&gt;&#10;"/>
  <p:tag name="ISPRING_SLIDE_ID" val="{B342C38D-035B-40D8-8F74-7802EA5968EB}"/>
</p:tagLst>
</file>

<file path=ppt/tags/tag3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6.52"/>
  <p:tag name="GENSWF_SLIDE_TITLE" val="Evaluating Our Options: Escape"/>
  <p:tag name="ISPRING_PLAYER_LAYOUT_TYPE" val="Full"/>
  <p:tag name="ISPRING_SLIDE_BRANCHING_PROPERTIES" val="&lt;BranchingProperties&gt;&lt;nextAction&gt;&lt;action&gt;2&lt;/action&gt;&lt;slide&gt;349&lt;/slide&gt;&lt;/nextAction&gt;&lt;prevAction&gt;&lt;action&gt;2&lt;/action&gt;&lt;slide&gt;348&lt;/slide&gt;&lt;/prevAction&gt;&lt;lock&gt;0&lt;/lock&gt;&lt;/BranchingProperties&gt;&#10;"/>
  <p:tag name="ISPRING_SLIDE_INDENT_LEVEL" val="1"/>
  <p:tag name="ISPRING_SLIDE_ID" val="{E80C6F94-4CEF-4F4A-B6CF-93CD7FDE6CAE}"/>
</p:tagLst>
</file>

<file path=ppt/tags/tag3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5.13"/>
  <p:tag name="GENSWF_SLIDE_TITLE" val="Evaluating Our Options: Cover and Barriers"/>
  <p:tag name="ISPRING_PLAYER_LAYOUT_TYPE" val="Full"/>
  <p:tag name="ISPRING_SLIDE_BRANCHING_PROPERTIES" val="&lt;BranchingProperties&gt;&lt;nextAction&gt;&lt;action&gt;2&lt;/action&gt;&lt;slide&gt;349&lt;/slide&gt;&lt;/nextAction&gt;&lt;prevAction&gt;&lt;action&gt;2&lt;/action&gt;&lt;slide&gt;348&lt;/slide&gt;&lt;/prevAction&gt;&lt;lock&gt;0&lt;/lock&gt;&lt;/BranchingProperties&gt;&#10;"/>
  <p:tag name="ISPRING_SLIDE_INDENT_LEVEL" val="1"/>
  <p:tag name="ISPRING_SLIDE_ID" val="{7A9E81B6-1526-4F48-A709-2E9600863710}"/>
</p:tagLst>
</file>

<file path=ppt/tags/tag3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Evaluating Our Options: Exposing our Firearm"/>
  <p:tag name="ISPRING_PLAYER_LAYOUT_TYPE" val="Full"/>
  <p:tag name="ISPRING_SLIDE_BRANCHING_PROPERTIES" val="&lt;BranchingProperties&gt;&lt;nextAction&gt;&lt;action&gt;2&lt;/action&gt;&lt;slide&gt;349&lt;/slide&gt;&lt;/nextAction&gt;&lt;prevAction&gt;&lt;action&gt;2&lt;/action&gt;&lt;slide&gt;348&lt;/slide&gt;&lt;/prevAction&gt;&lt;lock&gt;0&lt;/lock&gt;&lt;/BranchingProperties&gt;&#10;"/>
  <p:tag name="ISPRING_SLIDE_INDENT_LEVEL" val="1"/>
  <p:tag name="ISPRING_SLIDE_ID" val="{762F9EA2-6907-4AF3-8CDB-4478C2A3EAAB}"/>
  <p:tag name="GENSWF_ADVANCE_TIME" val="31.365"/>
</p:tagLst>
</file>

<file path=ppt/tags/tag3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Evaluating Our Options: Drawing our Firearm"/>
  <p:tag name="ISPRING_PLAYER_LAYOUT_TYPE" val="Full"/>
  <p:tag name="ISPRING_SLIDE_BRANCHING_PROPERTIES" val="&lt;BranchingProperties&gt;&lt;nextAction&gt;&lt;action&gt;2&lt;/action&gt;&lt;slide&gt;349&lt;/slide&gt;&lt;/nextAction&gt;&lt;prevAction&gt;&lt;action&gt;2&lt;/action&gt;&lt;slide&gt;348&lt;/slide&gt;&lt;/prevAction&gt;&lt;lock&gt;0&lt;/lock&gt;&lt;/BranchingProperties&gt;&#10;"/>
  <p:tag name="ISPRING_SLIDE_INDENT_LEVEL" val="1"/>
  <p:tag name="ISPRING_SLIDE_ID" val="{0EDB8F14-9A78-4F34-B1D3-E6468478EEDD}"/>
  <p:tag name="GENSWF_ADVANCE_TIME" val="15.782"/>
</p:tagLst>
</file>

<file path=ppt/tags/tag39.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9.88"/>
  <p:tag name="GENSWF_SLIDE_TITLE" val="Evaluating Our Options: Using our Firearm"/>
  <p:tag name="ISPRING_PLAYER_LAYOUT_TYPE" val="Full"/>
  <p:tag name="ISPRING_SLIDE_BRANCHING_PROPERTIES" val="&lt;BranchingProperties&gt;&lt;nextAction&gt;&lt;action&gt;2&lt;/action&gt;&lt;slide&gt;349&lt;/slide&gt;&lt;/nextAction&gt;&lt;prevAction&gt;&lt;action&gt;2&lt;/action&gt;&lt;slide&gt;348&lt;/slide&gt;&lt;/prevAction&gt;&lt;lock&gt;0&lt;/lock&gt;&lt;/BranchingProperties&gt;&#10;"/>
  <p:tag name="ISPRING_SLIDE_INDENT_LEVEL" val="1"/>
  <p:tag name="ISPRING_SLIDE_ID" val="{0CC6E37E-8653-4892-8AE1-D895372078EF}"/>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153B5C2A-5726-485C-B955-481F43EB6958}"/>
  <p:tag name="GENSWF_ADVANCE_TIME" val="74.474"/>
</p:tagLst>
</file>

<file path=ppt/tags/tag4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0&lt;/action&gt;&lt;/nextAction&gt;&lt;prevAction&gt;&lt;action&gt;2&lt;/action&gt;&lt;slide&gt;348&lt;/slide&gt;&lt;/prevAction&gt;&lt;lock&gt;0&lt;/lock&gt;&lt;/BranchingProperties&gt;&#10;"/>
  <p:tag name="ISPRING_SLIDE_ID" val="{3734935A-2955-4AE5-B9B6-359A17E7ABCC}"/>
  <p:tag name="GENSWF_ADVANCE_TIME" val="158.025"/>
</p:tagLst>
</file>

<file path=ppt/tags/tag4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0&lt;/action&gt;&lt;/nextAction&gt;&lt;prevAction&gt;&lt;action&gt;2&lt;/action&gt;&lt;slide&gt;348&lt;/slide&gt;&lt;/prevAction&gt;&lt;lock&gt;0&lt;/lock&gt;&lt;/BranchingProperties&gt;&#10;"/>
  <p:tag name="ISPRING_SLIDE_ID" val="{3734935A-2955-4AE5-B9B6-359A17E7ABCC}"/>
  <p:tag name="GENSWF_ADVANCE_TIME" val="158.025"/>
</p:tagLst>
</file>

<file path=ppt/tags/tag4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02139165-D161-4260-877D-BC9138768FC4}"/>
  <p:tag name="GENSWF_ADVANCE_TIME" val="41.942"/>
</p:tagLst>
</file>

<file path=ppt/tags/tag4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0FDD7D91-F069-4A83-8F3A-103A66189EBD}"/>
  <p:tag name="GENSWF_ADVANCE_TIME" val="74.241"/>
</p:tagLst>
</file>

<file path=ppt/tags/tag4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EBE7877B-8374-4CBF-BA6F-55D219248603}"/>
  <p:tag name="GENSWF_ADVANCE_TIME" val="87.321"/>
</p:tagLst>
</file>

<file path=ppt/tags/tag4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01.27"/>
  <p:tag name="ISPRING_SLIDE_INDENT_LEVEL" val="0"/>
  <p:tag name="ISPRING_PLAYER_LAYOUT_TYPE" val="Full"/>
  <p:tag name="ISPRING_SLIDE_ID" val="{7950AEDC-79C8-4555-A2CA-05C92AA39301}"/>
</p:tagLst>
</file>

<file path=ppt/tags/tag4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01.74"/>
  <p:tag name="ISPRING_SLIDE_INDENT_LEVEL" val="0"/>
  <p:tag name="ISPRING_PLAYER_LAYOUT_TYPE" val="Full"/>
  <p:tag name="ISPRING_SLIDE_ID" val="{248DAB29-845A-4754-8EC1-DC8BE3BA3E44}"/>
</p:tagLst>
</file>

<file path=ppt/tags/tag4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22AE6329-4DA2-4ED6-A276-654999B6D6C7}"/>
  <p:tag name="GENSWF_ADVANCE_TIME" val="130.4"/>
</p:tagLst>
</file>

<file path=ppt/tags/tag4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2A8FEFB4-92AA-4224-8D46-DE5D623127EC}"/>
  <p:tag name="GENSWF_ADVANCE_TIME" val="158.992"/>
</p:tagLst>
</file>

<file path=ppt/tags/tag4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NoSidebar"/>
  <p:tag name="ISPRING_SLIDE_ID" val="{54D4DDB7-E7B4-44D2-8B72-57934BD9C694}"/>
  <p:tag name="GENSWF_ADVANCE_TIME" val="0.001"/>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2&lt;/action&gt;&lt;slide&gt;340&lt;/slide&gt;&lt;/nextAction&gt;&lt;prevAction&gt;&lt;action&gt;0&lt;/action&gt;&lt;/prevAction&gt;&lt;lock&gt;0&lt;/lock&gt;&lt;/BranchingProperties&gt;&#10;"/>
  <p:tag name="ISPRING_SLIDE_INDENT_LEVEL" val="0"/>
  <p:tag name="ISPRING_PLAYER_LAYOUT_TYPE" val="Full"/>
  <p:tag name="ISPRING_SLIDE_ID" val="{634628B8-D921-4E68-8C92-0E067A4BA89D}"/>
  <p:tag name="GENSWF_ADVANCE_TIME" val="28.862"/>
</p:tagLst>
</file>

<file path=ppt/tags/tag5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586F9C0F-AEAA-4ABB-BB9B-0F164C99347C}"/>
  <p:tag name="GENSWF_ADVANCE_TIME" val="32.232"/>
</p:tagLst>
</file>

<file path=ppt/tags/tag5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86.99"/>
  <p:tag name="ISPRING_SLIDE_INDENT_LEVEL" val="0"/>
  <p:tag name="ISPRING_PLAYER_LAYOUT_TYPE" val="Full"/>
  <p:tag name="ISPRING_SLIDE_ID" val="{01C718F4-8F18-4401-B22E-82590C3EC596}"/>
</p:tagLst>
</file>

<file path=ppt/tags/tag5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NoSidebar"/>
  <p:tag name="ISPRING_SLIDE_ID" val="{24EDC986-835B-4D97-A7EB-BBEBB6D95CE4}"/>
  <p:tag name="GENSWF_ADVANCE_TIME" val="0.001"/>
</p:tagLst>
</file>

<file path=ppt/tags/tag5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0C76AB01-83CF-475E-A029-E37B2DA458C0}"/>
  <p:tag name="GENSWF_ADVANCE_TIME" val="67.401"/>
</p:tagLst>
</file>

<file path=ppt/tags/tag54.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0&lt;/action&gt;&lt;/nextAction&gt;&lt;prevAction&gt;&lt;action&gt;2&lt;/action&gt;&lt;slide&gt;436&lt;/slide&gt;&lt;/prevAction&gt;&lt;lock&gt;0&lt;/lock&gt;&lt;/BranchingProperties&gt;&#10;"/>
  <p:tag name="ISPRING_CUSTOM_TIMING_USED" val="1"/>
  <p:tag name="GENSWF_ADVANCE_TIME" val="24.69"/>
  <p:tag name="ISPRING_SLIDE_INDENT_LEVEL" val="0"/>
  <p:tag name="ISPRING_PLAYER_LAYOUT_TYPE" val="Full"/>
  <p:tag name="ISPRING_SLIDE_ID" val="{D4FA79A4-5C73-4A6F-BC05-F0E9AA07FA31}"/>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he Brain's Long Route and Short Route"/>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6FEB4303-63CA-47CA-87EF-E3D0E763A13C}"/>
  <p:tag name="GENSWF_ADVANCE_TIME" val="0.001"/>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he &quot;Fire Alarm&quot; (Amygdala)"/>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E2EAC991-89F0-4E1B-8697-F560288D9C15}"/>
  <p:tag name="GENSWF_ADVANCE_TIME" val="0.001"/>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he &quot;Switchboard&quot; (Thalamus)"/>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60B14E66-6023-45E7-9C36-42CF807A316E}"/>
  <p:tag name="GENSWF_ADVANCE_TIME" val="0.001"/>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he &quot;Thinker&quot; (Sensory Cortex)"/>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2A26A339-D773-4E56-8EBA-15EA43FFE772}"/>
  <p:tag name="GENSWF_ADVANCE_TIME" val="0.001"/>
</p:tagLst>
</file>

<file path=ppt/theme/theme1.xml><?xml version="1.0" encoding="utf-8"?>
<a:theme xmlns:a="http://schemas.openxmlformats.org/drawingml/2006/main" name="Office Theme - No Graphics">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 No Graphics">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 No Graphic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18841</TotalTime>
  <Pages>0</Pages>
  <Words>6173</Words>
  <Characters>0</Characters>
  <Application>Microsoft Macintosh PowerPoint</Application>
  <PresentationFormat>On-screen Show (4:3)</PresentationFormat>
  <Lines>0</Lines>
  <Paragraphs>399</Paragraphs>
  <Slides>54</Slides>
  <Notes>53</Notes>
  <HiddenSlides>21</HiddenSlides>
  <MMClips>1</MMClips>
  <ScaleCrop>false</ScaleCrop>
  <HeadingPairs>
    <vt:vector size="6" baseType="variant">
      <vt:variant>
        <vt:lpstr>Fonts Used</vt:lpstr>
      </vt:variant>
      <vt:variant>
        <vt:i4>18</vt:i4>
      </vt:variant>
      <vt:variant>
        <vt:lpstr>Theme</vt:lpstr>
      </vt:variant>
      <vt:variant>
        <vt:i4>2</vt:i4>
      </vt:variant>
      <vt:variant>
        <vt:lpstr>Slide Titles</vt:lpstr>
      </vt:variant>
      <vt:variant>
        <vt:i4>54</vt:i4>
      </vt:variant>
    </vt:vector>
  </HeadingPairs>
  <TitlesOfParts>
    <vt:vector size="74" baseType="lpstr">
      <vt:lpstr>Arial</vt:lpstr>
      <vt:lpstr>Arial Bold</vt:lpstr>
      <vt:lpstr>Arial Bold Italic</vt:lpstr>
      <vt:lpstr>Arial Italic</vt:lpstr>
      <vt:lpstr>Arial Narrow</vt:lpstr>
      <vt:lpstr>Arial Narrow Bold</vt:lpstr>
      <vt:lpstr>Calibri</vt:lpstr>
      <vt:lpstr>Georgia</vt:lpstr>
      <vt:lpstr>Gill Sans</vt:lpstr>
      <vt:lpstr>Goudy Old Style</vt:lpstr>
      <vt:lpstr>Helvetica</vt:lpstr>
      <vt:lpstr>Helvetica Neue</vt:lpstr>
      <vt:lpstr>Helvetica Neue Bold Condensed</vt:lpstr>
      <vt:lpstr>ＭＳ Ｐゴシック</vt:lpstr>
      <vt:lpstr>Palatino Linotype</vt:lpstr>
      <vt:lpstr>Palatino-Roman</vt:lpstr>
      <vt:lpstr>Wingdings</vt:lpstr>
      <vt:lpstr>ヒラギノ角ゴ ProN W3</vt:lpstr>
      <vt:lpstr>Office Theme - No Graphics</vt:lpstr>
      <vt:lpstr>Office Theme</vt:lpstr>
      <vt:lpstr>Lesson Five: Violent Encounters and the Aftermath</vt:lpstr>
      <vt:lpstr>PowerPoint Presentation</vt:lpstr>
      <vt:lpstr>Understanding Fight or Flight</vt:lpstr>
      <vt:lpstr>Understanding Fight or Flight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Effects of Adrenaline and Endorphins</vt:lpstr>
      <vt:lpstr>Effects of Adrenaline and Endorphins</vt:lpstr>
      <vt:lpstr>Tunnel Vision and Heightened Visual Clarity </vt:lpstr>
      <vt:lpstr>Tunnel Vision and Heightened Visual Clarity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Auditory Exclusion (Diminished Sounds)</vt:lpstr>
      <vt:lpstr>Slow Motion Time</vt:lpstr>
      <vt:lpstr>Slow Motion Time</vt:lpstr>
      <vt:lpstr>Loss of Memory</vt:lpstr>
      <vt:lpstr>Loss of Memory</vt:lpstr>
      <vt:lpstr>Memory Distortions or False Memories</vt:lpstr>
      <vt:lpstr>Recognizing a Threat &amp; “Getting Off the Line”</vt:lpstr>
      <vt:lpstr>Issuing Commands &amp; Evaluating Our Options</vt:lpstr>
      <vt:lpstr>Issuing Commands &amp; Evaluating Our Options</vt:lpstr>
      <vt:lpstr>Issuing Commands &amp; Evaluating Our Options</vt:lpstr>
      <vt:lpstr>Issuing Commands &amp; Evaluating Our Options</vt:lpstr>
      <vt:lpstr>Issuing Commands &amp; Evaluating Our Options</vt:lpstr>
      <vt:lpstr>Issuing Commands &amp; Evaluating Our Options</vt:lpstr>
      <vt:lpstr>Issuing Commands &amp; Evaluating Our Options</vt:lpstr>
      <vt:lpstr>When We’re Left With No Other Choice</vt:lpstr>
      <vt:lpstr>When We’re Left With No Other Choice</vt:lpstr>
      <vt:lpstr>When We’re Left With No Other Choice</vt:lpstr>
      <vt:lpstr>When the Right to Use Deadly Force Ends</vt:lpstr>
      <vt:lpstr>The Immediate Aftermath</vt:lpstr>
      <vt:lpstr>Phone Calls to Make</vt:lpstr>
      <vt:lpstr>Phone Calls to Make</vt:lpstr>
      <vt:lpstr>When the Police Arrive at the Scene</vt:lpstr>
      <vt:lpstr>A Four Part Statement to the Police</vt:lpstr>
      <vt:lpstr>Preserving the Evidence</vt:lpstr>
      <vt:lpstr>When are Miranda Rights Read?</vt:lpstr>
      <vt:lpstr>During and After Your Arrest</vt:lpstr>
      <vt:lpstr>The Emotional and Financial Aftermath</vt:lpstr>
      <vt:lpstr>Advice for your Lawyer</vt:lpstr>
      <vt:lpstr>PowerPoint Presentation</vt:lpstr>
      <vt:lpstr>PowerPoint Presentation</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Violent Encounters and the Aftermath</dc:title>
  <dc:subject/>
  <dc:creator>Michael Martin</dc:creator>
  <cp:keywords/>
  <dc:description/>
  <cp:lastModifiedBy>Michael Martin</cp:lastModifiedBy>
  <cp:revision>500</cp:revision>
  <dcterms:modified xsi:type="dcterms:W3CDTF">2018-12-01T18:32:19Z</dcterms:modified>
</cp:coreProperties>
</file>