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26"/>
  </p:notesMasterIdLst>
  <p:sldIdLst>
    <p:sldId id="359" r:id="rId3"/>
    <p:sldId id="394" r:id="rId4"/>
    <p:sldId id="361" r:id="rId5"/>
    <p:sldId id="391" r:id="rId6"/>
    <p:sldId id="380" r:id="rId7"/>
    <p:sldId id="362" r:id="rId8"/>
    <p:sldId id="363" r:id="rId9"/>
    <p:sldId id="364" r:id="rId10"/>
    <p:sldId id="381" r:id="rId11"/>
    <p:sldId id="378" r:id="rId12"/>
    <p:sldId id="365" r:id="rId13"/>
    <p:sldId id="366" r:id="rId14"/>
    <p:sldId id="367" r:id="rId15"/>
    <p:sldId id="389" r:id="rId16"/>
    <p:sldId id="368" r:id="rId17"/>
    <p:sldId id="383" r:id="rId18"/>
    <p:sldId id="384" r:id="rId19"/>
    <p:sldId id="387" r:id="rId20"/>
    <p:sldId id="398" r:id="rId21"/>
    <p:sldId id="388" r:id="rId22"/>
    <p:sldId id="390" r:id="rId23"/>
    <p:sldId id="396" r:id="rId24"/>
    <p:sldId id="397" r:id="rId25"/>
  </p:sldIdLst>
  <p:sldSz cx="9144000" cy="6858000" type="screen4x3"/>
  <p:notesSz cx="6858000" cy="9144000"/>
  <p:custDataLst>
    <p:tags r:id="rId28"/>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493B"/>
    <a:srgbClr val="FF8C0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p:cViewPr varScale="1">
        <p:scale>
          <a:sx n="97" d="100"/>
          <a:sy n="97" d="100"/>
        </p:scale>
        <p:origin x="-624"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tags" Target="tags/tag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D518A9-5E06-4F6C-B8D8-934FCC37788C}" type="datetimeFigureOut">
              <a:rPr lang="en-US" smtClean="0"/>
              <a:t>12/6/16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482B9D-E283-4D00-A907-47F2F3B68650}" type="slidenum">
              <a:rPr lang="en-US" smtClean="0"/>
              <a:t>‹#›</a:t>
            </a:fld>
            <a:endParaRPr lang="en-US"/>
          </a:p>
        </p:txBody>
      </p:sp>
    </p:spTree>
    <p:extLst>
      <p:ext uri="{BB962C8B-B14F-4D97-AF65-F5344CB8AC3E}">
        <p14:creationId xmlns:p14="http://schemas.microsoft.com/office/powerpoint/2010/main" val="189370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a:t>
            </a:fld>
            <a:endParaRPr lang="en-US"/>
          </a:p>
        </p:txBody>
      </p:sp>
    </p:spTree>
    <p:extLst>
      <p:ext uri="{BB962C8B-B14F-4D97-AF65-F5344CB8AC3E}">
        <p14:creationId xmlns:p14="http://schemas.microsoft.com/office/powerpoint/2010/main" val="664229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10</a:t>
            </a:fld>
            <a:endParaRPr lang="en-US"/>
          </a:p>
        </p:txBody>
      </p:sp>
    </p:spTree>
    <p:extLst>
      <p:ext uri="{BB962C8B-B14F-4D97-AF65-F5344CB8AC3E}">
        <p14:creationId xmlns:p14="http://schemas.microsoft.com/office/powerpoint/2010/main" val="687805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482B9D-E283-4D00-A907-47F2F3B68650}" type="slidenum">
              <a:rPr lang="en-US" smtClean="0"/>
              <a:t>11</a:t>
            </a:fld>
            <a:endParaRPr lang="en-US"/>
          </a:p>
        </p:txBody>
      </p:sp>
    </p:spTree>
    <p:extLst>
      <p:ext uri="{BB962C8B-B14F-4D97-AF65-F5344CB8AC3E}">
        <p14:creationId xmlns:p14="http://schemas.microsoft.com/office/powerpoint/2010/main" val="2367908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12</a:t>
            </a:fld>
            <a:endParaRPr lang="en-US"/>
          </a:p>
        </p:txBody>
      </p:sp>
    </p:spTree>
    <p:extLst>
      <p:ext uri="{BB962C8B-B14F-4D97-AF65-F5344CB8AC3E}">
        <p14:creationId xmlns:p14="http://schemas.microsoft.com/office/powerpoint/2010/main" val="4100135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13</a:t>
            </a:fld>
            <a:endParaRPr lang="en-US"/>
          </a:p>
        </p:txBody>
      </p:sp>
    </p:spTree>
    <p:extLst>
      <p:ext uri="{BB962C8B-B14F-4D97-AF65-F5344CB8AC3E}">
        <p14:creationId xmlns:p14="http://schemas.microsoft.com/office/powerpoint/2010/main" val="2085982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14</a:t>
            </a:fld>
            <a:endParaRPr lang="en-US"/>
          </a:p>
        </p:txBody>
      </p:sp>
    </p:spTree>
    <p:extLst>
      <p:ext uri="{BB962C8B-B14F-4D97-AF65-F5344CB8AC3E}">
        <p14:creationId xmlns:p14="http://schemas.microsoft.com/office/powerpoint/2010/main" val="2838069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15</a:t>
            </a:fld>
            <a:endParaRPr lang="en-US"/>
          </a:p>
        </p:txBody>
      </p:sp>
    </p:spTree>
    <p:extLst>
      <p:ext uri="{BB962C8B-B14F-4D97-AF65-F5344CB8AC3E}">
        <p14:creationId xmlns:p14="http://schemas.microsoft.com/office/powerpoint/2010/main" val="2485252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16</a:t>
            </a:fld>
            <a:endParaRPr lang="en-US"/>
          </a:p>
        </p:txBody>
      </p:sp>
    </p:spTree>
    <p:extLst>
      <p:ext uri="{BB962C8B-B14F-4D97-AF65-F5344CB8AC3E}">
        <p14:creationId xmlns:p14="http://schemas.microsoft.com/office/powerpoint/2010/main" val="2600775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17</a:t>
            </a:fld>
            <a:endParaRPr lang="en-US"/>
          </a:p>
        </p:txBody>
      </p:sp>
    </p:spTree>
    <p:extLst>
      <p:ext uri="{BB962C8B-B14F-4D97-AF65-F5344CB8AC3E}">
        <p14:creationId xmlns:p14="http://schemas.microsoft.com/office/powerpoint/2010/main" val="640125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18</a:t>
            </a:fld>
            <a:endParaRPr lang="en-US"/>
          </a:p>
        </p:txBody>
      </p:sp>
    </p:spTree>
    <p:extLst>
      <p:ext uri="{BB962C8B-B14F-4D97-AF65-F5344CB8AC3E}">
        <p14:creationId xmlns:p14="http://schemas.microsoft.com/office/powerpoint/2010/main" val="632606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19</a:t>
            </a:fld>
            <a:endParaRPr lang="en-US"/>
          </a:p>
        </p:txBody>
      </p:sp>
    </p:spTree>
    <p:extLst>
      <p:ext uri="{BB962C8B-B14F-4D97-AF65-F5344CB8AC3E}">
        <p14:creationId xmlns:p14="http://schemas.microsoft.com/office/powerpoint/2010/main" val="632606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2</a:t>
            </a:fld>
            <a:endParaRPr lang="en-US"/>
          </a:p>
        </p:txBody>
      </p:sp>
    </p:spTree>
    <p:extLst>
      <p:ext uri="{BB962C8B-B14F-4D97-AF65-F5344CB8AC3E}">
        <p14:creationId xmlns:p14="http://schemas.microsoft.com/office/powerpoint/2010/main" val="3881676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20</a:t>
            </a:fld>
            <a:endParaRPr lang="en-US"/>
          </a:p>
        </p:txBody>
      </p:sp>
    </p:spTree>
    <p:extLst>
      <p:ext uri="{BB962C8B-B14F-4D97-AF65-F5344CB8AC3E}">
        <p14:creationId xmlns:p14="http://schemas.microsoft.com/office/powerpoint/2010/main" val="28022216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21</a:t>
            </a:fld>
            <a:endParaRPr lang="en-US"/>
          </a:p>
        </p:txBody>
      </p:sp>
    </p:spTree>
    <p:extLst>
      <p:ext uri="{BB962C8B-B14F-4D97-AF65-F5344CB8AC3E}">
        <p14:creationId xmlns:p14="http://schemas.microsoft.com/office/powerpoint/2010/main" val="2092963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22</a:t>
            </a:fld>
            <a:endParaRPr lang="en-US"/>
          </a:p>
        </p:txBody>
      </p:sp>
    </p:spTree>
    <p:extLst>
      <p:ext uri="{BB962C8B-B14F-4D97-AF65-F5344CB8AC3E}">
        <p14:creationId xmlns:p14="http://schemas.microsoft.com/office/powerpoint/2010/main" val="3039571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3</a:t>
            </a:fld>
            <a:endParaRPr lang="en-US"/>
          </a:p>
        </p:txBody>
      </p:sp>
    </p:spTree>
    <p:extLst>
      <p:ext uri="{BB962C8B-B14F-4D97-AF65-F5344CB8AC3E}">
        <p14:creationId xmlns:p14="http://schemas.microsoft.com/office/powerpoint/2010/main" val="3844821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4</a:t>
            </a:fld>
            <a:endParaRPr lang="en-US"/>
          </a:p>
        </p:txBody>
      </p:sp>
    </p:spTree>
    <p:extLst>
      <p:ext uri="{BB962C8B-B14F-4D97-AF65-F5344CB8AC3E}">
        <p14:creationId xmlns:p14="http://schemas.microsoft.com/office/powerpoint/2010/main" val="2941577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5</a:t>
            </a:fld>
            <a:endParaRPr lang="en-US"/>
          </a:p>
        </p:txBody>
      </p:sp>
    </p:spTree>
    <p:extLst>
      <p:ext uri="{BB962C8B-B14F-4D97-AF65-F5344CB8AC3E}">
        <p14:creationId xmlns:p14="http://schemas.microsoft.com/office/powerpoint/2010/main" val="2892354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6</a:t>
            </a:fld>
            <a:endParaRPr lang="en-US"/>
          </a:p>
        </p:txBody>
      </p:sp>
    </p:spTree>
    <p:extLst>
      <p:ext uri="{BB962C8B-B14F-4D97-AF65-F5344CB8AC3E}">
        <p14:creationId xmlns:p14="http://schemas.microsoft.com/office/powerpoint/2010/main" val="1454210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7</a:t>
            </a:fld>
            <a:endParaRPr lang="en-US"/>
          </a:p>
        </p:txBody>
      </p:sp>
    </p:spTree>
    <p:extLst>
      <p:ext uri="{BB962C8B-B14F-4D97-AF65-F5344CB8AC3E}">
        <p14:creationId xmlns:p14="http://schemas.microsoft.com/office/powerpoint/2010/main" val="2609541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8</a:t>
            </a:fld>
            <a:endParaRPr lang="en-US"/>
          </a:p>
        </p:txBody>
      </p:sp>
    </p:spTree>
    <p:extLst>
      <p:ext uri="{BB962C8B-B14F-4D97-AF65-F5344CB8AC3E}">
        <p14:creationId xmlns:p14="http://schemas.microsoft.com/office/powerpoint/2010/main" val="2151911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9</a:t>
            </a:fld>
            <a:endParaRPr lang="en-US"/>
          </a:p>
        </p:txBody>
      </p:sp>
    </p:spTree>
    <p:extLst>
      <p:ext uri="{BB962C8B-B14F-4D97-AF65-F5344CB8AC3E}">
        <p14:creationId xmlns:p14="http://schemas.microsoft.com/office/powerpoint/2010/main" val="1561908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2945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99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350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350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7629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89A9F04B-CCB0-B24D-903C-4F5E3E0FA90F}" type="slidenum">
              <a:rPr lang="en-US"/>
              <a:pPr>
                <a:defRPr/>
              </a:pPr>
              <a:t>‹#›</a:t>
            </a:fld>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5577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1147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219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809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4373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505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64980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9296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6032" y="256032"/>
            <a:ext cx="8613648" cy="713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1026" name="Rectangle 2"/>
          <p:cNvSpPr>
            <a:spLocks noGrp="1" noChangeArrowheads="1"/>
          </p:cNvSpPr>
          <p:nvPr>
            <p:ph type="body" idx="1"/>
          </p:nvPr>
        </p:nvSpPr>
        <p:spPr bwMode="auto">
          <a:xfrm>
            <a:off x="457200" y="1600200"/>
            <a:ext cx="8229600" cy="474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4" name="Straight Connector 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8585200"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10" name="Straight Connector 9"/>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0.jpeg"/><Relationship Id="rId1" Type="http://schemas.openxmlformats.org/officeDocument/2006/relationships/tags" Target="../tags/tag11.xml"/><Relationship Id="rId2"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1.png"/><Relationship Id="rId5" Type="http://schemas.openxmlformats.org/officeDocument/2006/relationships/image" Target="../media/image12.jpeg"/><Relationship Id="rId1" Type="http://schemas.openxmlformats.org/officeDocument/2006/relationships/tags" Target="../tags/tag12.xml"/><Relationship Id="rId2"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tags" Target="../tags/tag13.xml"/><Relationship Id="rId2"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tags" Target="../tags/tag14.xml"/><Relationship Id="rId2"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7.jpeg"/><Relationship Id="rId1" Type="http://schemas.openxmlformats.org/officeDocument/2006/relationships/tags" Target="../tags/tag15.x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8.png"/><Relationship Id="rId1" Type="http://schemas.openxmlformats.org/officeDocument/2006/relationships/tags" Target="../tags/tag16.xml"/><Relationship Id="rId2"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19.png"/><Relationship Id="rId1" Type="http://schemas.openxmlformats.org/officeDocument/2006/relationships/tags" Target="../tags/tag17.xml"/><Relationship Id="rId2"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20.png"/><Relationship Id="rId1" Type="http://schemas.openxmlformats.org/officeDocument/2006/relationships/tags" Target="../tags/tag18.xml"/><Relationship Id="rId2"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21.png"/><Relationship Id="rId1" Type="http://schemas.openxmlformats.org/officeDocument/2006/relationships/tags" Target="../tags/tag19.xml"/><Relationship Id="rId2"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21.png"/><Relationship Id="rId1" Type="http://schemas.openxmlformats.org/officeDocument/2006/relationships/tags" Target="../tags/tag20.xml"/><Relationship Id="rId2"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22.jpeg"/><Relationship Id="rId1" Type="http://schemas.openxmlformats.org/officeDocument/2006/relationships/tags" Target="../tags/tag21.xml"/><Relationship Id="rId2"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tags" Target="../tags/tag22.xml"/><Relationship Id="rId2"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Layout" Target="../slideLayouts/slideLayout13.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tags" Target="../tags/tag4.xml"/><Relationship Id="rId2"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tags" Target="../tags/tag5.xml"/><Relationship Id="rId2"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tags" Target="../tags/tag6.xml"/><Relationship Id="rId2"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6.jpeg"/><Relationship Id="rId1" Type="http://schemas.openxmlformats.org/officeDocument/2006/relationships/tags" Target="../tags/tag7.xml"/><Relationship Id="rId2"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7.png"/><Relationship Id="rId1" Type="http://schemas.openxmlformats.org/officeDocument/2006/relationships/tags" Target="../tags/tag8.x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8.png"/><Relationship Id="rId1" Type="http://schemas.openxmlformats.org/officeDocument/2006/relationships/tags" Target="../tags/tag9.xml"/><Relationship Id="rId2"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9.png"/><Relationship Id="rId1" Type="http://schemas.openxmlformats.org/officeDocument/2006/relationships/tags" Target="../tags/tag10.xml"/><Relationship Id="rId2"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Six: Gear and Gadgets</a:t>
            </a:r>
            <a:endParaRPr lang="en-US" dirty="0"/>
          </a:p>
        </p:txBody>
      </p:sp>
      <p:pic>
        <p:nvPicPr>
          <p:cNvPr id="168961" name="Picture 1" descr="Ultra CDP II_beauty 1.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10"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Six</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
        <p:nvSpPr>
          <p:cNvPr id="11" name="Rectangle 3"/>
          <p:cNvSpPr>
            <a:spLocks/>
          </p:cNvSpPr>
          <p:nvPr/>
        </p:nvSpPr>
        <p:spPr bwMode="auto">
          <a:xfrm>
            <a:off x="228600" y="1181100"/>
            <a:ext cx="4572000" cy="217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Gear and Gadgets</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8" name="Rectangle 8"/>
          <p:cNvSpPr>
            <a:spLocks/>
          </p:cNvSpPr>
          <p:nvPr/>
        </p:nvSpPr>
        <p:spPr bwMode="auto">
          <a:xfrm>
            <a:off x="365760" y="1051560"/>
            <a:ext cx="352044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Inside the Waistband</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Like they sound, inside the waistband holsters are tucked inside the pants, usually secured to the belt with a loop or hook system.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IWB holsters are appropriate when deeper concealment is desired, and it allows the holster to be concealed even when a golf shirt or t-shirt is worn, rather than a longer outer garment.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We recommend that if you decide on an IWB holster, you select one </a:t>
            </a:r>
            <a:r>
              <a:rPr lang="en-US" sz="1800" dirty="0" smtClean="0">
                <a:solidFill>
                  <a:schemeClr val="tx1"/>
                </a:solidFill>
                <a:ea typeface="ＭＳ Ｐゴシック" charset="0"/>
                <a:cs typeface="Arial" charset="0"/>
              </a:rPr>
              <a:t>that</a:t>
            </a:r>
            <a:r>
              <a:rPr lang="en-US" sz="1800" dirty="0" smtClean="0">
                <a:solidFill>
                  <a:schemeClr val="tx1"/>
                </a:solidFill>
                <a:latin typeface="Arial"/>
                <a:ea typeface="ＭＳ Ｐゴシック" charset="0"/>
                <a:cs typeface="Arial" charset="0"/>
              </a:rPr>
              <a:t>’</a:t>
            </a:r>
            <a:r>
              <a:rPr lang="en-US" sz="1800" dirty="0" smtClean="0">
                <a:solidFill>
                  <a:schemeClr val="tx1"/>
                </a:solidFill>
                <a:ea typeface="ＭＳ Ｐゴシック" charset="0"/>
                <a:cs typeface="Arial" charset="0"/>
              </a:rPr>
              <a:t>s </a:t>
            </a:r>
            <a:r>
              <a:rPr lang="en-US" sz="1800" dirty="0">
                <a:solidFill>
                  <a:schemeClr val="tx1"/>
                </a:solidFill>
                <a:ea typeface="ＭＳ Ｐゴシック" charset="0"/>
                <a:cs typeface="Arial" charset="0"/>
              </a:rPr>
              <a:t>rigid and molded for your specific firearm of choice.</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Deeper Concealment Holsters</a:t>
            </a:r>
            <a:endParaRPr lang="en-US" dirty="0" smtClean="0">
              <a:effectLst/>
            </a:endParaRPr>
          </a:p>
        </p:txBody>
      </p:sp>
      <p:pic>
        <p:nvPicPr>
          <p:cNvPr id="4" name="Picture 3" descr="Img8173-KW.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962400" y="1295399"/>
            <a:ext cx="4699000" cy="47388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81600" y="3457575"/>
            <a:ext cx="2932113"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6135" name="Picture 6"/>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915025" y="533400"/>
            <a:ext cx="2009775" cy="294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6136" name="Rectangle 7"/>
          <p:cNvSpPr>
            <a:spLocks/>
          </p:cNvSpPr>
          <p:nvPr/>
        </p:nvSpPr>
        <p:spPr bwMode="auto">
          <a:xfrm>
            <a:off x="365760" y="4452938"/>
            <a:ext cx="39751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Ankle Holsters</a:t>
            </a:r>
          </a:p>
          <a:p>
            <a:pPr marL="39688"/>
            <a:r>
              <a:rPr lang="en-US" sz="1800" dirty="0">
                <a:solidFill>
                  <a:schemeClr val="tx1"/>
                </a:solidFill>
                <a:ea typeface="ＭＳ Ｐゴシック" charset="0"/>
                <a:cs typeface="ＭＳ Ｐゴシック" charset="0"/>
              </a:rPr>
              <a:t>Great for deep concealment, but very difficult to draw from, and it will feel like you’</a:t>
            </a:r>
            <a:r>
              <a:rPr lang="en-US" altLang="ja-JP" sz="1800" dirty="0">
                <a:solidFill>
                  <a:schemeClr val="tx1"/>
                </a:solidFill>
                <a:cs typeface="Arial" charset="0"/>
              </a:rPr>
              <a:t>re wearing an ankle weight.</a:t>
            </a:r>
            <a:endParaRPr lang="en-US" sz="1800" dirty="0">
              <a:solidFill>
                <a:schemeClr val="tx1"/>
              </a:solidFill>
              <a:cs typeface="Arial" charset="0"/>
            </a:endParaRPr>
          </a:p>
        </p:txBody>
      </p:sp>
      <p:sp>
        <p:nvSpPr>
          <p:cNvPr id="176137" name="Rectangle 8"/>
          <p:cNvSpPr>
            <a:spLocks/>
          </p:cNvSpPr>
          <p:nvPr/>
        </p:nvSpPr>
        <p:spPr bwMode="auto">
          <a:xfrm>
            <a:off x="365760" y="1376362"/>
            <a:ext cx="35941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Holsters for the Car</a:t>
            </a:r>
          </a:p>
          <a:p>
            <a:pPr marL="39688"/>
            <a:r>
              <a:rPr lang="en-US" sz="1800" dirty="0">
                <a:solidFill>
                  <a:schemeClr val="tx1"/>
                </a:solidFill>
                <a:ea typeface="ＭＳ Ｐゴシック" charset="0"/>
                <a:cs typeface="ＭＳ Ｐゴシック" charset="0"/>
              </a:rPr>
              <a:t>This holster from </a:t>
            </a:r>
            <a:r>
              <a:rPr lang="en-US" sz="1800" dirty="0" err="1">
                <a:solidFill>
                  <a:schemeClr val="tx1"/>
                </a:solidFill>
                <a:ea typeface="ＭＳ Ｐゴシック" charset="0"/>
                <a:cs typeface="ＭＳ Ｐゴシック" charset="0"/>
              </a:rPr>
              <a:t>DeSantis</a:t>
            </a:r>
            <a:r>
              <a:rPr lang="en-US" sz="1800" dirty="0">
                <a:solidFill>
                  <a:schemeClr val="tx1"/>
                </a:solidFill>
                <a:ea typeface="ＭＳ Ｐゴシック" charset="0"/>
                <a:cs typeface="ＭＳ Ｐゴシック" charset="0"/>
              </a:rPr>
              <a:t> loops around your car seat and lets you holster the gun in an easily accessible position.</a:t>
            </a:r>
          </a:p>
        </p:txBody>
      </p:sp>
      <p:sp>
        <p:nvSpPr>
          <p:cNvPr id="176138" name="Rectangle 9"/>
          <p:cNvSpPr>
            <a:spLocks/>
          </p:cNvSpPr>
          <p:nvPr/>
        </p:nvSpPr>
        <p:spPr bwMode="auto">
          <a:xfrm>
            <a:off x="4646613" y="5154613"/>
            <a:ext cx="13335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a:solidFill>
                  <a:schemeClr val="tx1"/>
                </a:solidFill>
                <a:latin typeface="+mn-lt"/>
                <a:ea typeface="ＭＳ Ｐゴシック" charset="0"/>
                <a:cs typeface="ＭＳ Ｐゴシック" charset="0"/>
                <a:sym typeface="Arial Narrow Bold" charset="0"/>
              </a:rPr>
              <a:t>Galco Ankle Glove</a:t>
            </a:r>
          </a:p>
        </p:txBody>
      </p:sp>
      <p:sp>
        <p:nvSpPr>
          <p:cNvPr id="176139" name="Rectangle 10"/>
          <p:cNvSpPr>
            <a:spLocks/>
          </p:cNvSpPr>
          <p:nvPr/>
        </p:nvSpPr>
        <p:spPr bwMode="auto">
          <a:xfrm>
            <a:off x="4314825" y="1828800"/>
            <a:ext cx="1536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a:solidFill>
                  <a:schemeClr val="tx1"/>
                </a:solidFill>
                <a:latin typeface="+mn-lt"/>
                <a:ea typeface="ＭＳ Ｐゴシック" charset="0"/>
                <a:cs typeface="ＭＳ Ｐゴシック" charset="0"/>
                <a:sym typeface="Arial Narrow Bold" charset="0"/>
              </a:rPr>
              <a:t>DeSantis Kingston Car Seat Holster</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Non-Traditional Holster Styles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8" name="Picture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75300" y="685800"/>
            <a:ext cx="3141663"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7160" name="Rectangle 7"/>
          <p:cNvSpPr>
            <a:spLocks/>
          </p:cNvSpPr>
          <p:nvPr/>
        </p:nvSpPr>
        <p:spPr bwMode="auto">
          <a:xfrm>
            <a:off x="365760" y="1223963"/>
            <a:ext cx="45339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Fanny Pack Holster</a:t>
            </a:r>
          </a:p>
          <a:p>
            <a:pPr marL="39688"/>
            <a:r>
              <a:rPr lang="en-US" sz="1800" dirty="0">
                <a:solidFill>
                  <a:schemeClr val="tx1"/>
                </a:solidFill>
                <a:ea typeface="ＭＳ Ｐゴシック" charset="0"/>
                <a:cs typeface="ＭＳ Ｐゴシック" charset="0"/>
              </a:rPr>
              <a:t>A more discrete method of carry.  Not quite as accessible as a hip holster, but very close.</a:t>
            </a:r>
          </a:p>
        </p:txBody>
      </p:sp>
      <p:sp>
        <p:nvSpPr>
          <p:cNvPr id="177161" name="Rectangle 8"/>
          <p:cNvSpPr>
            <a:spLocks/>
          </p:cNvSpPr>
          <p:nvPr/>
        </p:nvSpPr>
        <p:spPr bwMode="auto">
          <a:xfrm>
            <a:off x="365760" y="3675063"/>
            <a:ext cx="4673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2000" dirty="0">
                <a:solidFill>
                  <a:srgbClr val="AD9F85"/>
                </a:solidFill>
                <a:ea typeface="ＭＳ Ｐゴシック" charset="0"/>
                <a:cs typeface="ＭＳ Ｐゴシック" charset="0"/>
              </a:rPr>
              <a:t>Purse Holster</a:t>
            </a:r>
          </a:p>
          <a:p>
            <a:pPr marL="39688"/>
            <a:r>
              <a:rPr lang="en-US" sz="1800" dirty="0">
                <a:solidFill>
                  <a:schemeClr val="tx1"/>
                </a:solidFill>
                <a:ea typeface="ＭＳ Ｐゴシック" charset="0"/>
                <a:cs typeface="ＭＳ Ｐゴシック" charset="0"/>
              </a:rPr>
              <a:t>Purses designed for carry will have a separate, hidden compartment that should contain NOTHING but the firearm.  When carrying, loop the purse around your neck to retain control over your firearm.</a:t>
            </a:r>
          </a:p>
        </p:txBody>
      </p:sp>
      <p:sp>
        <p:nvSpPr>
          <p:cNvPr id="177162" name="Rectangle 9"/>
          <p:cNvSpPr>
            <a:spLocks/>
          </p:cNvSpPr>
          <p:nvPr/>
        </p:nvSpPr>
        <p:spPr bwMode="auto">
          <a:xfrm>
            <a:off x="5486400" y="1600200"/>
            <a:ext cx="10033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a:solidFill>
                  <a:schemeClr val="tx1"/>
                </a:solidFill>
                <a:latin typeface="+mn-lt"/>
                <a:ea typeface="ＭＳ Ｐゴシック" charset="0"/>
                <a:cs typeface="ＭＳ Ｐゴシック" charset="0"/>
                <a:sym typeface="Arial Narrow Bold" charset="0"/>
              </a:rPr>
              <a:t>Galco Elite</a:t>
            </a:r>
          </a:p>
        </p:txBody>
      </p:sp>
      <p:sp>
        <p:nvSpPr>
          <p:cNvPr id="177163" name="Rectangle 10"/>
          <p:cNvSpPr>
            <a:spLocks/>
          </p:cNvSpPr>
          <p:nvPr/>
        </p:nvSpPr>
        <p:spPr bwMode="auto">
          <a:xfrm>
            <a:off x="3365500" y="5715000"/>
            <a:ext cx="21971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dirty="0">
                <a:solidFill>
                  <a:schemeClr val="tx1"/>
                </a:solidFill>
                <a:latin typeface="+mn-lt"/>
                <a:ea typeface="ＭＳ Ｐゴシック" charset="0"/>
                <a:cs typeface="ＭＳ Ｐゴシック" charset="0"/>
                <a:sym typeface="Arial Narrow Bold" charset="0"/>
              </a:rPr>
              <a:t>Gun </a:t>
            </a:r>
            <a:r>
              <a:rPr lang="en-US" sz="1200" dirty="0" err="1">
                <a:solidFill>
                  <a:schemeClr val="tx1"/>
                </a:solidFill>
                <a:latin typeface="+mn-lt"/>
                <a:ea typeface="ＭＳ Ｐゴシック" charset="0"/>
                <a:cs typeface="ＭＳ Ｐゴシック" charset="0"/>
                <a:sym typeface="Arial Narrow Bold" charset="0"/>
              </a:rPr>
              <a:t>Tote'n</a:t>
            </a:r>
            <a:r>
              <a:rPr lang="en-US" sz="1200" dirty="0">
                <a:solidFill>
                  <a:schemeClr val="tx1"/>
                </a:solidFill>
                <a:latin typeface="+mn-lt"/>
                <a:ea typeface="ＭＳ Ｐゴシック" charset="0"/>
                <a:cs typeface="ＭＳ Ｐゴシック" charset="0"/>
                <a:sym typeface="Arial Narrow Bold" charset="0"/>
              </a:rPr>
              <a:t> Mamas </a:t>
            </a:r>
            <a:r>
              <a:rPr lang="en-US" sz="1200" dirty="0" smtClean="0">
                <a:solidFill>
                  <a:schemeClr val="tx1"/>
                </a:solidFill>
                <a:latin typeface="+mn-lt"/>
                <a:ea typeface="ＭＳ Ｐゴシック" charset="0"/>
                <a:cs typeface="ＭＳ Ｐゴシック" charset="0"/>
                <a:sym typeface="Arial Narrow Bold" charset="0"/>
              </a:rPr>
              <a:t>Conceal </a:t>
            </a:r>
            <a:r>
              <a:rPr lang="en-US" sz="1200" dirty="0">
                <a:solidFill>
                  <a:schemeClr val="tx1"/>
                </a:solidFill>
                <a:latin typeface="+mn-lt"/>
                <a:ea typeface="ＭＳ Ｐゴシック" charset="0"/>
                <a:cs typeface="ＭＳ Ｐゴシック" charset="0"/>
                <a:sym typeface="Arial Narrow Bold" charset="0"/>
              </a:rPr>
              <a:t>Flat Sac Women's Gun Concealment </a:t>
            </a:r>
            <a:r>
              <a:rPr lang="en-US" sz="1200" dirty="0" smtClean="0">
                <a:solidFill>
                  <a:schemeClr val="tx1"/>
                </a:solidFill>
                <a:latin typeface="+mn-lt"/>
                <a:ea typeface="ＭＳ Ｐゴシック" charset="0"/>
                <a:cs typeface="ＭＳ Ｐゴシック" charset="0"/>
                <a:sym typeface="Arial Narrow Bold" charset="0"/>
              </a:rPr>
              <a:t>Purse</a:t>
            </a:r>
            <a:endParaRPr lang="en-US" sz="1200" dirty="0">
              <a:solidFill>
                <a:schemeClr val="tx1"/>
              </a:solidFill>
              <a:latin typeface="+mn-lt"/>
              <a:ea typeface="ＭＳ Ｐゴシック" charset="0"/>
              <a:cs typeface="ＭＳ Ｐゴシック" charset="0"/>
              <a:sym typeface="Arial Narrow Bold"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Non-Traditional Holster Styles</a:t>
            </a:r>
            <a:endParaRPr lang="en-US" dirty="0" smtClean="0">
              <a:effectLst/>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86400" y="3505200"/>
            <a:ext cx="2971800" cy="2831242"/>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3"/>
          <p:cNvSpPr>
            <a:spLocks/>
          </p:cNvSpPr>
          <p:nvPr/>
        </p:nvSpPr>
        <p:spPr bwMode="auto">
          <a:xfrm>
            <a:off x="365760" y="1051560"/>
            <a:ext cx="82550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Typical dress belts are not nearly stiff enough (and are rarely wide enough) to support the weight of a firearm.</a:t>
            </a:r>
          </a:p>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A number of manufacturers (including 5.11, Gould &amp; Goodrich, </a:t>
            </a:r>
            <a:r>
              <a:rPr lang="en-US" sz="1800" dirty="0" err="1">
                <a:solidFill>
                  <a:schemeClr val="tx1"/>
                </a:solidFill>
                <a:ea typeface="ＭＳ Ｐゴシック" charset="0"/>
                <a:cs typeface="ＭＳ Ｐゴシック" charset="0"/>
              </a:rPr>
              <a:t>Galco</a:t>
            </a:r>
            <a:r>
              <a:rPr lang="en-US" sz="1800" dirty="0">
                <a:solidFill>
                  <a:schemeClr val="tx1"/>
                </a:solidFill>
                <a:ea typeface="ＭＳ Ｐゴシック" charset="0"/>
                <a:cs typeface="ＭＳ Ｐゴシック" charset="0"/>
              </a:rPr>
              <a:t>, and Bianchi) offer dress, casual, and tactical versions of belts designed to carry the weight of a gun.</a:t>
            </a:r>
          </a:p>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If fitting to a belt holster, ensure that the width of the belt matches the belt loop slots in the holster. </a:t>
            </a:r>
          </a:p>
        </p:txBody>
      </p:sp>
      <p:pic>
        <p:nvPicPr>
          <p:cNvPr id="2" name="Picture 1" descr="Belt Casual Tan.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0800000">
            <a:off x="0" y="3124200"/>
            <a:ext cx="6120588" cy="1344213"/>
          </a:xfrm>
          <a:prstGeom prst="rect">
            <a:avLst/>
          </a:prstGeom>
        </p:spPr>
      </p:pic>
      <p:pic>
        <p:nvPicPr>
          <p:cNvPr id="3" name="Picture 2" descr="Belt Instructors.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24200" y="5105400"/>
            <a:ext cx="6026097" cy="1557580"/>
          </a:xfrm>
          <a:prstGeom prst="rect">
            <a:avLst/>
          </a:prstGeom>
        </p:spPr>
      </p:pic>
      <p:sp>
        <p:nvSpPr>
          <p:cNvPr id="4" name="Title 3"/>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Don’t Forget the Belt!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Chasing Away the Shadows</a:t>
            </a:r>
            <a:endParaRPr lang="en-US" dirty="0"/>
          </a:p>
        </p:txBody>
      </p:sp>
      <p:pic>
        <p:nvPicPr>
          <p:cNvPr id="4" name="Picture 3" descr="shutterstock_82330456.jpg"/>
          <p:cNvPicPr>
            <a:picLocks noChangeAspect="1"/>
          </p:cNvPicPr>
          <p:nvPr/>
        </p:nvPicPr>
        <p:blipFill rotWithShape="1">
          <a:blip r:embed="rId4" cstate="print">
            <a:extLst>
              <a:ext uri="{28A0092B-C50C-407E-A947-70E740481C1C}">
                <a14:useLocalDpi xmlns:a14="http://schemas.microsoft.com/office/drawing/2010/main"/>
              </a:ext>
            </a:extLst>
          </a:blip>
          <a:srcRect r="-2"/>
          <a:stretch/>
        </p:blipFill>
        <p:spPr>
          <a:xfrm>
            <a:off x="0" y="0"/>
            <a:ext cx="9144000" cy="6858000"/>
          </a:xfrm>
          <a:prstGeom prst="rect">
            <a:avLst/>
          </a:prstGeom>
        </p:spPr>
      </p:pic>
      <p:sp>
        <p:nvSpPr>
          <p:cNvPr id="5" name="Rectangle 9"/>
          <p:cNvSpPr>
            <a:spLocks/>
          </p:cNvSpPr>
          <p:nvPr/>
        </p:nvSpPr>
        <p:spPr bwMode="auto">
          <a:xfrm>
            <a:off x="381000" y="5486400"/>
            <a:ext cx="7315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rgbClr val="FF8C0E"/>
                </a:solidFill>
                <a:latin typeface="+mn-lt"/>
                <a:ea typeface="ＭＳ Ｐゴシック" charset="0"/>
                <a:cs typeface="ＭＳ Ｐゴシック" charset="0"/>
                <a:sym typeface="Arial Narrow Bold" charset="0"/>
              </a:rPr>
              <a:t>TACTICAL LIGHTS</a:t>
            </a:r>
          </a:p>
          <a:p>
            <a:pPr marL="39688"/>
            <a:r>
              <a:rPr lang="en-US" sz="1800" dirty="0" smtClean="0">
                <a:solidFill>
                  <a:srgbClr val="FF8C0E"/>
                </a:solidFill>
                <a:latin typeface="+mn-lt"/>
                <a:ea typeface="ＭＳ Ｐゴシック" charset="0"/>
                <a:cs typeface="ＭＳ Ｐゴシック" charset="0"/>
                <a:sym typeface="Arial Narrow Bold" charset="0"/>
              </a:rPr>
              <a:t>›› </a:t>
            </a:r>
            <a:r>
              <a:rPr lang="en-US" sz="1800" dirty="0">
                <a:solidFill>
                  <a:schemeClr val="bg1"/>
                </a:solidFill>
                <a:latin typeface="+mn-lt"/>
                <a:ea typeface="ＭＳ Ｐゴシック" charset="0"/>
                <a:cs typeface="ＭＳ Ｐゴシック" charset="0"/>
                <a:sym typeface="Arial Narrow Bold" charset="0"/>
              </a:rPr>
              <a:t>Whether operating with a handgun, a shotgun, an AR-15, or no firearm at all, a good tactical flashlight will not only chase away the shadows, it might also chase away the bad guy with no shots fired.</a:t>
            </a:r>
          </a:p>
        </p:txBody>
      </p:sp>
    </p:spTree>
    <p:custDataLst>
      <p:tags r:id="rId1"/>
    </p:custDataLst>
    <p:extLst>
      <p:ext uri="{BB962C8B-B14F-4D97-AF65-F5344CB8AC3E}">
        <p14:creationId xmlns:p14="http://schemas.microsoft.com/office/powerpoint/2010/main" val="4242967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4" name="Rectangle 8"/>
          <p:cNvSpPr>
            <a:spLocks/>
          </p:cNvSpPr>
          <p:nvPr/>
        </p:nvSpPr>
        <p:spPr bwMode="auto">
          <a:xfrm>
            <a:off x="355600" y="1054100"/>
            <a:ext cx="8102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buClr>
                <a:srgbClr val="000000"/>
              </a:buClr>
              <a:buSzPct val="100000"/>
              <a:defRPr/>
            </a:pPr>
            <a:r>
              <a:rPr lang="en-US" sz="1800" dirty="0" smtClean="0">
                <a:solidFill>
                  <a:schemeClr val="tx1"/>
                </a:solidFill>
                <a:latin typeface="+mn-lt"/>
                <a:ea typeface="ＭＳ Ｐゴシック" charset="0"/>
                <a:cs typeface="Georgia" charset="0"/>
                <a:sym typeface="Georgia" charset="0"/>
              </a:rPr>
              <a:t>Here’s </a:t>
            </a:r>
            <a:r>
              <a:rPr lang="en-US" sz="1800" dirty="0">
                <a:solidFill>
                  <a:schemeClr val="tx1"/>
                </a:solidFill>
                <a:latin typeface="+mn-lt"/>
                <a:ea typeface="ＭＳ Ｐゴシック" charset="0"/>
                <a:cs typeface="Georgia" charset="0"/>
                <a:sym typeface="Georgia" charset="0"/>
              </a:rPr>
              <a:t>what you should look for in a tactical flashlight</a:t>
            </a:r>
            <a:r>
              <a:rPr lang="en-US" sz="1800" dirty="0" smtClean="0">
                <a:solidFill>
                  <a:schemeClr val="tx1"/>
                </a:solidFill>
                <a:latin typeface="+mn-lt"/>
                <a:ea typeface="ＭＳ Ｐゴシック" charset="0"/>
                <a:cs typeface="Georgia" charset="0"/>
                <a:sym typeface="Georgia" charset="0"/>
              </a:rPr>
              <a:t>:</a:t>
            </a:r>
          </a:p>
          <a:p>
            <a:pPr marL="325438" indent="-285750">
              <a:buClr>
                <a:srgbClr val="000000"/>
              </a:buClr>
              <a:buSzPct val="100000"/>
              <a:buFont typeface="Wingdings" charset="2"/>
              <a:buChar char="§"/>
              <a:defRPr/>
            </a:pPr>
            <a:r>
              <a:rPr lang="en-US" sz="1800" b="1" dirty="0">
                <a:solidFill>
                  <a:schemeClr val="tx1"/>
                </a:solidFill>
                <a:latin typeface="+mn-lt"/>
                <a:ea typeface="ＭＳ Ｐゴシック" charset="0"/>
                <a:cs typeface="Georgia" charset="0"/>
                <a:sym typeface="Georgia" charset="0"/>
              </a:rPr>
              <a:t>High Output Beam.  </a:t>
            </a:r>
            <a:r>
              <a:rPr lang="en-US" sz="1800" dirty="0">
                <a:solidFill>
                  <a:schemeClr val="tx1"/>
                </a:solidFill>
                <a:latin typeface="+mn-lt"/>
                <a:ea typeface="ＭＳ Ｐゴシック" charset="0"/>
                <a:cs typeface="Georgia" charset="0"/>
                <a:sym typeface="Georgia" charset="0"/>
              </a:rPr>
              <a:t>A minimum brightness should be 60 lumens (the average 2-AA light is about 15 lumens).  60 lumens is bright enough to momentarily blind an attacker even in daylight, while 125 lumens is like staring into the sun.  </a:t>
            </a:r>
          </a:p>
          <a:p>
            <a:pPr marL="325438" indent="-285750">
              <a:buClr>
                <a:srgbClr val="000000"/>
              </a:buClr>
              <a:buSzPct val="100000"/>
              <a:buFont typeface="Wingdings" charset="2"/>
              <a:buChar char="§"/>
              <a:defRPr/>
            </a:pPr>
            <a:r>
              <a:rPr lang="en-US" sz="1800" b="1" dirty="0">
                <a:solidFill>
                  <a:schemeClr val="tx1"/>
                </a:solidFill>
                <a:latin typeface="+mn-lt"/>
                <a:ea typeface="ＭＳ Ｐゴシック" charset="0"/>
                <a:cs typeface="Georgia" charset="0"/>
                <a:sym typeface="Georgia" charset="0"/>
              </a:rPr>
              <a:t>Lithium Batteries</a:t>
            </a:r>
            <a:r>
              <a:rPr lang="en-US" sz="1800" dirty="0">
                <a:solidFill>
                  <a:schemeClr val="tx1"/>
                </a:solidFill>
                <a:latin typeface="+mn-lt"/>
                <a:ea typeface="ＭＳ Ｐゴシック" charset="0"/>
                <a:cs typeface="Georgia" charset="0"/>
                <a:sym typeface="Georgia" charset="0"/>
              </a:rPr>
              <a:t>, which have a shelf-life as long as ten years, and have a much higher energy output for their size, versus alkaline batteries.  In addition, they aren’t affected by cold, so feel free to leave the light in your car, even in the northern states</a:t>
            </a:r>
            <a:r>
              <a:rPr lang="en-US" sz="1800" dirty="0" smtClean="0">
                <a:solidFill>
                  <a:schemeClr val="tx1"/>
                </a:solidFill>
                <a:latin typeface="+mn-lt"/>
                <a:ea typeface="ＭＳ Ｐゴシック" charset="0"/>
                <a:cs typeface="Georgia" charset="0"/>
                <a:sym typeface="Georgia" charset="0"/>
              </a:rPr>
              <a:t>.</a:t>
            </a:r>
            <a:endParaRPr lang="en-US" sz="1800" dirty="0">
              <a:solidFill>
                <a:schemeClr val="tx1"/>
              </a:solidFill>
              <a:latin typeface="+mn-lt"/>
              <a:ea typeface="ＭＳ Ｐゴシック" charset="0"/>
              <a:cs typeface="Georgia" charset="0"/>
              <a:sym typeface="Georgia" charset="0"/>
            </a:endParaRPr>
          </a:p>
        </p:txBody>
      </p:sp>
      <p:pic>
        <p:nvPicPr>
          <p:cNvPr id="3" name="Picture 2" descr="6PX_Defender.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57600" y="3403600"/>
            <a:ext cx="5181600" cy="3454400"/>
          </a:xfrm>
          <a:prstGeom prst="rect">
            <a:avLst/>
          </a:prstGeom>
        </p:spPr>
      </p:pic>
      <p:sp>
        <p:nvSpPr>
          <p:cNvPr id="18" name="Rectangle 9"/>
          <p:cNvSpPr>
            <a:spLocks/>
          </p:cNvSpPr>
          <p:nvPr/>
        </p:nvSpPr>
        <p:spPr bwMode="auto">
          <a:xfrm>
            <a:off x="685800" y="4343400"/>
            <a:ext cx="2895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Surefire 6PX Defender</a:t>
            </a:r>
            <a:endParaRPr lang="en-US" sz="1200" b="1" dirty="0">
              <a:solidFill>
                <a:schemeClr val="tx1"/>
              </a:solidFill>
              <a:latin typeface="+mn-lt"/>
              <a:ea typeface="ＭＳ Ｐゴシック" charset="0"/>
              <a:cs typeface="ＭＳ Ｐゴシック" charset="0"/>
              <a:sym typeface="Arial Narrow Bold" charset="0"/>
            </a:endParaRPr>
          </a:p>
          <a:p>
            <a:pPr marL="39688"/>
            <a:r>
              <a:rPr lang="en-US" sz="1200" dirty="0">
                <a:solidFill>
                  <a:schemeClr val="tx1"/>
                </a:solidFill>
                <a:latin typeface="+mn-lt"/>
                <a:ea typeface="ＭＳ Ｐゴシック" charset="0"/>
                <a:cs typeface="ＭＳ Ｐゴシック" charset="0"/>
                <a:sym typeface="Arial Narrow Bold" charset="0"/>
              </a:rPr>
              <a:t>The new 6PX from Surefire puts out a blinding 200 lumens of power, with a runtime of about two hours. T</a:t>
            </a:r>
            <a:r>
              <a:rPr lang="en-US" sz="1200" dirty="0" smtClean="0">
                <a:solidFill>
                  <a:schemeClr val="tx1"/>
                </a:solidFill>
                <a:latin typeface="+mn-lt"/>
                <a:ea typeface="ＭＳ Ｐゴシック" charset="0"/>
                <a:cs typeface="ＭＳ Ｐゴシック" charset="0"/>
                <a:sym typeface="Arial Narrow Bold" charset="0"/>
              </a:rPr>
              <a:t>he </a:t>
            </a:r>
            <a:r>
              <a:rPr lang="en-US" sz="1200" dirty="0">
                <a:solidFill>
                  <a:schemeClr val="tx1"/>
                </a:solidFill>
                <a:latin typeface="+mn-lt"/>
                <a:ea typeface="ＭＳ Ｐゴシック" charset="0"/>
                <a:cs typeface="ＭＳ Ｐゴシック" charset="0"/>
                <a:sym typeface="Arial Narrow Bold" charset="0"/>
              </a:rPr>
              <a:t>6PX also </a:t>
            </a:r>
            <a:r>
              <a:rPr lang="en-US" sz="1200" dirty="0" smtClean="0">
                <a:solidFill>
                  <a:schemeClr val="tx1"/>
                </a:solidFill>
                <a:latin typeface="+mn-lt"/>
                <a:ea typeface="ＭＳ Ｐゴシック" charset="0"/>
                <a:cs typeface="ＭＳ Ｐゴシック" charset="0"/>
                <a:sym typeface="Arial Narrow Bold" charset="0"/>
              </a:rPr>
              <a:t>has a </a:t>
            </a:r>
            <a:r>
              <a:rPr lang="en-US" sz="1200" dirty="0">
                <a:solidFill>
                  <a:schemeClr val="tx1"/>
                </a:solidFill>
                <a:latin typeface="+mn-lt"/>
                <a:ea typeface="ＭＳ Ｐゴシック" charset="0"/>
                <a:cs typeface="ＭＳ Ｐゴシック" charset="0"/>
                <a:sym typeface="Arial Narrow Bold" charset="0"/>
              </a:rPr>
              <a:t>strike bezel, which can act as an impact weapon when required.</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Adding a Tactical Flashlight to your Gear</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4" name="Rectangle 8"/>
          <p:cNvSpPr>
            <a:spLocks/>
          </p:cNvSpPr>
          <p:nvPr/>
        </p:nvSpPr>
        <p:spPr bwMode="auto">
          <a:xfrm>
            <a:off x="355600" y="1054100"/>
            <a:ext cx="8102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b="1" dirty="0" smtClean="0">
                <a:solidFill>
                  <a:schemeClr val="tx1"/>
                </a:solidFill>
                <a:latin typeface="+mn-lt"/>
                <a:ea typeface="ＭＳ Ｐゴシック" charset="0"/>
                <a:cs typeface="Georgia" charset="0"/>
                <a:sym typeface="Georgia" charset="0"/>
              </a:rPr>
              <a:t>Tail</a:t>
            </a:r>
            <a:r>
              <a:rPr lang="en-US" sz="1800" b="1" dirty="0">
                <a:solidFill>
                  <a:schemeClr val="tx1"/>
                </a:solidFill>
                <a:latin typeface="+mn-lt"/>
                <a:ea typeface="ＭＳ Ｐゴシック" charset="0"/>
                <a:cs typeface="Georgia" charset="0"/>
                <a:sym typeface="Georgia" charset="0"/>
              </a:rPr>
              <a:t>-Cap On/Off Switch</a:t>
            </a:r>
            <a:r>
              <a:rPr lang="en-US" sz="1800" dirty="0">
                <a:solidFill>
                  <a:schemeClr val="tx1"/>
                </a:solidFill>
                <a:latin typeface="+mn-lt"/>
                <a:ea typeface="ＭＳ Ｐゴシック" charset="0"/>
                <a:cs typeface="Georgia" charset="0"/>
                <a:sym typeface="Georgia" charset="0"/>
              </a:rPr>
              <a:t>, rather than a switch on the side.  As you’ll see in our section on the various flashlight holds in </a:t>
            </a:r>
            <a:r>
              <a:rPr lang="en-US" sz="1800" dirty="0" smtClean="0">
                <a:solidFill>
                  <a:schemeClr val="tx1"/>
                </a:solidFill>
                <a:latin typeface="+mn-lt"/>
                <a:ea typeface="ＭＳ Ｐゴシック" charset="0"/>
                <a:cs typeface="Georgia" charset="0"/>
                <a:sym typeface="Georgia" charset="0"/>
              </a:rPr>
              <a:t>Lesson Seven</a:t>
            </a:r>
            <a:r>
              <a:rPr lang="en-US" sz="1800" dirty="0">
                <a:solidFill>
                  <a:schemeClr val="tx1"/>
                </a:solidFill>
                <a:latin typeface="+mn-lt"/>
                <a:ea typeface="ＭＳ Ｐゴシック" charset="0"/>
                <a:cs typeface="Georgia" charset="0"/>
                <a:sym typeface="Georgia" charset="0"/>
              </a:rPr>
              <a:t>, a tail-cap on/off switch is critical to getting these holds correct.</a:t>
            </a:r>
          </a:p>
          <a:p>
            <a:pPr marL="325438" indent="-285750">
              <a:buClr>
                <a:srgbClr val="000000"/>
              </a:buClr>
              <a:buSzPct val="100000"/>
              <a:buFont typeface="Wingdings" charset="2"/>
              <a:buChar char="§"/>
              <a:defRPr/>
            </a:pPr>
            <a:r>
              <a:rPr lang="en-US" sz="1800" b="1" dirty="0" smtClean="0">
                <a:solidFill>
                  <a:schemeClr val="tx1"/>
                </a:solidFill>
                <a:latin typeface="+mn-lt"/>
                <a:ea typeface="ＭＳ Ｐゴシック" charset="0"/>
                <a:cs typeface="Georgia" charset="0"/>
                <a:sym typeface="Georgia" charset="0"/>
              </a:rPr>
              <a:t>LED </a:t>
            </a:r>
            <a:r>
              <a:rPr lang="en-US" sz="1800" b="1" dirty="0">
                <a:solidFill>
                  <a:schemeClr val="tx1"/>
                </a:solidFill>
                <a:latin typeface="+mn-lt"/>
                <a:ea typeface="ＭＳ Ｐゴシック" charset="0"/>
                <a:cs typeface="Georgia" charset="0"/>
                <a:sym typeface="Georgia" charset="0"/>
              </a:rPr>
              <a:t>lights </a:t>
            </a:r>
            <a:r>
              <a:rPr lang="en-US" sz="1800" dirty="0">
                <a:solidFill>
                  <a:schemeClr val="tx1"/>
                </a:solidFill>
                <a:latin typeface="+mn-lt"/>
                <a:ea typeface="ＭＳ Ｐゴシック" charset="0"/>
                <a:cs typeface="Georgia" charset="0"/>
                <a:sym typeface="Georgia" charset="0"/>
              </a:rPr>
              <a:t>over traditional tungsten bulbs.  You can hammer nails with an LED light without it breaking, while tungsten bulbs can break if the flashlight is dropped or banged on a barrier. </a:t>
            </a:r>
          </a:p>
        </p:txBody>
      </p:sp>
      <p:pic>
        <p:nvPicPr>
          <p:cNvPr id="2" name="Picture 1" descr="Z2-S_1.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1000000">
            <a:off x="3515511" y="3543474"/>
            <a:ext cx="5058325" cy="2621242"/>
          </a:xfrm>
          <a:prstGeom prst="rect">
            <a:avLst/>
          </a:prstGeom>
        </p:spPr>
      </p:pic>
      <p:sp>
        <p:nvSpPr>
          <p:cNvPr id="14" name="Rectangle 9"/>
          <p:cNvSpPr>
            <a:spLocks/>
          </p:cNvSpPr>
          <p:nvPr/>
        </p:nvSpPr>
        <p:spPr bwMode="auto">
          <a:xfrm>
            <a:off x="685800" y="4343400"/>
            <a:ext cx="2895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Surefire Z2SCombat Light</a:t>
            </a:r>
            <a:endParaRPr lang="en-US" sz="1200" b="1" dirty="0">
              <a:solidFill>
                <a:schemeClr val="tx1"/>
              </a:solidFill>
              <a:latin typeface="+mn-lt"/>
              <a:ea typeface="ＭＳ Ｐゴシック" charset="0"/>
              <a:cs typeface="ＭＳ Ｐゴシック" charset="0"/>
              <a:sym typeface="Arial Narrow Bold" charset="0"/>
            </a:endParaRPr>
          </a:p>
          <a:p>
            <a:pPr marL="39688"/>
            <a:r>
              <a:rPr lang="en-US" sz="1200" dirty="0">
                <a:solidFill>
                  <a:schemeClr val="tx1"/>
                </a:solidFill>
                <a:latin typeface="+mn-lt"/>
                <a:ea typeface="ＭＳ Ｐゴシック" charset="0"/>
                <a:cs typeface="ＭＳ Ｐゴシック" charset="0"/>
                <a:sym typeface="Arial Narrow Bold" charset="0"/>
              </a:rPr>
              <a:t>The new Z2S from Surefire puts out 160 lumens, more than enough power to light up a scene or blind an attacker.  The Z2S also has rubber rings around the center, which allows you to use the Rogers/Surefire flashlight hold, which we’ll explain in </a:t>
            </a:r>
            <a:r>
              <a:rPr lang="en-US" sz="1200" dirty="0" smtClean="0">
                <a:solidFill>
                  <a:schemeClr val="tx1"/>
                </a:solidFill>
                <a:latin typeface="+mn-lt"/>
                <a:ea typeface="ＭＳ Ｐゴシック" charset="0"/>
                <a:cs typeface="ＭＳ Ｐゴシック" charset="0"/>
                <a:sym typeface="Arial Narrow Bold" charset="0"/>
              </a:rPr>
              <a:t>Lesson Seven</a:t>
            </a:r>
            <a:r>
              <a:rPr lang="en-US" sz="1200" dirty="0">
                <a:solidFill>
                  <a:schemeClr val="tx1"/>
                </a:solidFill>
                <a:latin typeface="+mn-lt"/>
                <a:ea typeface="ＭＳ Ｐゴシック" charset="0"/>
                <a:cs typeface="ＭＳ Ｐゴシック" charset="0"/>
                <a:sym typeface="Arial Narrow Bold" charset="0"/>
              </a:rPr>
              <a:t>.</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Adding a Tactical Flashlight to your Gear</a:t>
            </a:r>
            <a:endParaRPr lang="en-US" dirty="0" smtClean="0">
              <a:effectLst/>
            </a:endParaRPr>
          </a:p>
        </p:txBody>
      </p:sp>
    </p:spTree>
    <p:custDataLst>
      <p:tags r:id="rId1"/>
    </p:custDataLst>
    <p:extLst>
      <p:ext uri="{BB962C8B-B14F-4D97-AF65-F5344CB8AC3E}">
        <p14:creationId xmlns:p14="http://schemas.microsoft.com/office/powerpoint/2010/main" val="3466370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X400_Glock_ghost_2010.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38200" y="2459736"/>
            <a:ext cx="7696200" cy="4398264"/>
          </a:xfrm>
          <a:prstGeom prst="rect">
            <a:avLst/>
          </a:prstGeom>
        </p:spPr>
      </p:pic>
      <p:sp>
        <p:nvSpPr>
          <p:cNvPr id="121864" name="Rectangle 8"/>
          <p:cNvSpPr>
            <a:spLocks/>
          </p:cNvSpPr>
          <p:nvPr/>
        </p:nvSpPr>
        <p:spPr bwMode="auto">
          <a:xfrm>
            <a:off x="355600" y="838200"/>
            <a:ext cx="8102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a:solidFill>
                  <a:schemeClr val="tx1"/>
                </a:solidFill>
                <a:latin typeface="+mn-lt"/>
                <a:ea typeface="ＭＳ Ｐゴシック" charset="0"/>
                <a:cs typeface="Georgia" charset="0"/>
                <a:sym typeface="Georgia" charset="0"/>
              </a:rPr>
              <a:t>In addition to selecting a good handheld tactical flashlight, we’d also recommend that you consider a mounted light, whether that light is mounted to your handgun, your home defense shotgun, or your AR-15.  </a:t>
            </a:r>
            <a:endParaRPr lang="en-US" sz="1800" dirty="0" smtClean="0">
              <a:solidFill>
                <a:schemeClr val="tx1"/>
              </a:solidFill>
              <a:latin typeface="+mn-lt"/>
              <a:ea typeface="ＭＳ Ｐゴシック" charset="0"/>
              <a:cs typeface="Georgia" charset="0"/>
              <a:sym typeface="Georgia" charset="0"/>
            </a:endParaRPr>
          </a:p>
          <a:p>
            <a:pPr marL="325438" indent="-285750">
              <a:buClr>
                <a:srgbClr val="000000"/>
              </a:buClr>
              <a:buSzPct val="100000"/>
              <a:buFont typeface="Wingdings" charset="2"/>
              <a:buChar char="§"/>
              <a:defRPr/>
            </a:pPr>
            <a:r>
              <a:rPr lang="en-US" sz="1800" dirty="0" smtClean="0">
                <a:solidFill>
                  <a:schemeClr val="tx1"/>
                </a:solidFill>
                <a:latin typeface="+mn-lt"/>
                <a:ea typeface="ＭＳ Ｐゴシック" charset="0"/>
                <a:cs typeface="Georgia" charset="0"/>
                <a:sym typeface="Georgia" charset="0"/>
              </a:rPr>
              <a:t>When </a:t>
            </a:r>
            <a:r>
              <a:rPr lang="en-US" sz="1800" dirty="0">
                <a:solidFill>
                  <a:schemeClr val="tx1"/>
                </a:solidFill>
                <a:latin typeface="+mn-lt"/>
                <a:ea typeface="ＭＳ Ｐゴシック" charset="0"/>
                <a:cs typeface="Georgia" charset="0"/>
                <a:sym typeface="Georgia" charset="0"/>
              </a:rPr>
              <a:t>using a mounted light, it’s important to remember that when we point the light, we’re also pointing our muzzle, so we need to consider the light part of our firearm system, and not a separate light that should be used to peek into </a:t>
            </a:r>
            <a:r>
              <a:rPr lang="en-US" sz="1800" dirty="0" smtClean="0">
                <a:solidFill>
                  <a:schemeClr val="tx1"/>
                </a:solidFill>
                <a:latin typeface="+mn-lt"/>
                <a:ea typeface="ＭＳ Ｐゴシック" charset="0"/>
                <a:cs typeface="Georgia" charset="0"/>
                <a:sym typeface="Georgia" charset="0"/>
              </a:rPr>
              <a:t>corners.</a:t>
            </a:r>
            <a:endParaRPr lang="en-US" sz="1800" dirty="0">
              <a:solidFill>
                <a:schemeClr val="tx1"/>
              </a:solidFill>
              <a:latin typeface="+mn-lt"/>
              <a:ea typeface="ＭＳ Ｐゴシック" charset="0"/>
              <a:cs typeface="Georgia" charset="0"/>
              <a:sym typeface="Georgia" charset="0"/>
            </a:endParaRPr>
          </a:p>
        </p:txBody>
      </p:sp>
      <p:sp>
        <p:nvSpPr>
          <p:cNvPr id="14" name="Rectangle 9"/>
          <p:cNvSpPr>
            <a:spLocks/>
          </p:cNvSpPr>
          <p:nvPr/>
        </p:nvSpPr>
        <p:spPr bwMode="auto">
          <a:xfrm>
            <a:off x="228600" y="5638800"/>
            <a:ext cx="6096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Surefire X400 Light/Laser </a:t>
            </a:r>
            <a:r>
              <a:rPr lang="en-US" sz="1200" b="1" dirty="0" smtClean="0">
                <a:solidFill>
                  <a:schemeClr val="tx1"/>
                </a:solidFill>
                <a:latin typeface="+mn-lt"/>
                <a:ea typeface="ＭＳ Ｐゴシック" charset="0"/>
                <a:cs typeface="ＭＳ Ｐゴシック" charset="0"/>
                <a:sym typeface="Arial Narrow Bold" charset="0"/>
              </a:rPr>
              <a:t>for </a:t>
            </a:r>
            <a:r>
              <a:rPr lang="en-US" sz="1200" b="1" dirty="0">
                <a:solidFill>
                  <a:schemeClr val="tx1"/>
                </a:solidFill>
                <a:latin typeface="+mn-lt"/>
                <a:ea typeface="ＭＳ Ｐゴシック" charset="0"/>
                <a:cs typeface="ＭＳ Ｐゴシック" charset="0"/>
                <a:sym typeface="Arial Narrow Bold" charset="0"/>
              </a:rPr>
              <a:t>Semi-Automatic </a:t>
            </a:r>
            <a:r>
              <a:rPr lang="en-US" sz="1200" b="1" dirty="0" smtClean="0">
                <a:solidFill>
                  <a:schemeClr val="tx1"/>
                </a:solidFill>
                <a:latin typeface="+mn-lt"/>
                <a:ea typeface="ＭＳ Ｐゴシック" charset="0"/>
                <a:cs typeface="ＭＳ Ｐゴシック" charset="0"/>
                <a:sym typeface="Arial Narrow Bold" charset="0"/>
              </a:rPr>
              <a:t>Handguns</a:t>
            </a:r>
          </a:p>
          <a:p>
            <a:pPr marL="39688"/>
            <a:r>
              <a:rPr lang="en-US" sz="1200" dirty="0">
                <a:solidFill>
                  <a:schemeClr val="tx1"/>
                </a:solidFill>
                <a:latin typeface="+mn-lt"/>
                <a:ea typeface="ＭＳ Ｐゴシック" charset="0"/>
                <a:cs typeface="ＭＳ Ｐゴシック" charset="0"/>
                <a:sym typeface="Arial Narrow Bold" charset="0"/>
              </a:rPr>
              <a:t>The Surefire X400 combines an incredibly bright light at 170 lumens with a bright red laser into a single package.  With the switch shown at the back, the user can switch between momentary or constant operation for the light only, the laser only, or both simultaneously. </a:t>
            </a:r>
          </a:p>
        </p:txBody>
      </p:sp>
      <p:sp>
        <p:nvSpPr>
          <p:cNvPr id="2" name="Title 1"/>
          <p:cNvSpPr>
            <a:spLocks noGrp="1"/>
          </p:cNvSpPr>
          <p:nvPr>
            <p:ph type="title"/>
          </p:nvPr>
        </p:nvSpPr>
        <p:spPr/>
        <p:txBody>
          <a:bodyPr/>
          <a:lstStyle/>
          <a:p>
            <a:r>
              <a:rPr lang="en-US" dirty="0" smtClean="0"/>
              <a:t>Mounted Lights</a:t>
            </a:r>
            <a:endParaRPr lang="en-US" dirty="0"/>
          </a:p>
        </p:txBody>
      </p:sp>
    </p:spTree>
    <p:custDataLst>
      <p:tags r:id="rId1"/>
    </p:custDataLst>
    <p:extLst>
      <p:ext uri="{BB962C8B-B14F-4D97-AF65-F5344CB8AC3E}">
        <p14:creationId xmlns:p14="http://schemas.microsoft.com/office/powerpoint/2010/main" val="3546499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G-401_P1_CLASSIC - MM.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3657600"/>
            <a:ext cx="9144000" cy="2973374"/>
          </a:xfrm>
          <a:prstGeom prst="rect">
            <a:avLst/>
          </a:prstGeom>
        </p:spPr>
      </p:pic>
      <p:sp>
        <p:nvSpPr>
          <p:cNvPr id="179203" name="Rectangle 1"/>
          <p:cNvSpPr>
            <a:spLocks/>
          </p:cNvSpPr>
          <p:nvPr/>
        </p:nvSpPr>
        <p:spPr bwMode="auto">
          <a:xfrm>
            <a:off x="165100" y="152400"/>
            <a:ext cx="8636000" cy="6477000"/>
          </a:xfrm>
          <a:prstGeom prst="rect">
            <a:avLst/>
          </a:prstGeom>
          <a:noFill/>
          <a:ln w="9525"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1864" name="Rectangle 8"/>
          <p:cNvSpPr>
            <a:spLocks/>
          </p:cNvSpPr>
          <p:nvPr/>
        </p:nvSpPr>
        <p:spPr bwMode="auto">
          <a:xfrm>
            <a:off x="355600" y="1050925"/>
            <a:ext cx="8102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a:solidFill>
                  <a:schemeClr val="tx1"/>
                </a:solidFill>
                <a:latin typeface="+mn-lt"/>
                <a:ea typeface="ＭＳ Ｐゴシック" charset="0"/>
                <a:cs typeface="Georgia" charset="0"/>
                <a:sym typeface="Georgia" charset="0"/>
              </a:rPr>
              <a:t>A traditional sight plane requires that three objects be aligned—the rear sight, the front sight, and the target.  In addition, it fights the mind’s natural inclination to focus on the threat, and forces us to change our focus to the front sight. </a:t>
            </a:r>
          </a:p>
          <a:p>
            <a:pPr marL="325438" indent="-285750">
              <a:buClr>
                <a:srgbClr val="000000"/>
              </a:buClr>
              <a:buSzPct val="100000"/>
              <a:buFont typeface="Wingdings" charset="2"/>
              <a:buChar char="§"/>
              <a:defRPr/>
            </a:pPr>
            <a:r>
              <a:rPr lang="en-US" sz="1800" dirty="0">
                <a:solidFill>
                  <a:schemeClr val="tx1"/>
                </a:solidFill>
                <a:latin typeface="+mn-lt"/>
                <a:ea typeface="ＭＳ Ｐゴシック" charset="0"/>
                <a:cs typeface="Georgia" charset="0"/>
                <a:sym typeface="Georgia" charset="0"/>
              </a:rPr>
              <a:t>Point shooting takes a massive step in the right direction by reducing the indexes from three down to just one (the target) and it embraces our natural instinct to focus on the target, but the “margin of error” might be greater than we can allow</a:t>
            </a:r>
            <a:r>
              <a:rPr lang="en-US" sz="1800" dirty="0" smtClean="0">
                <a:solidFill>
                  <a:schemeClr val="tx1"/>
                </a:solidFill>
                <a:latin typeface="+mn-lt"/>
                <a:ea typeface="ＭＳ Ｐゴシック" charset="0"/>
                <a:cs typeface="Georgia" charset="0"/>
                <a:sym typeface="Georgia" charset="0"/>
              </a:rPr>
              <a:t>.</a:t>
            </a:r>
          </a:p>
        </p:txBody>
      </p:sp>
      <p:sp>
        <p:nvSpPr>
          <p:cNvPr id="16" name="Rectangle 9"/>
          <p:cNvSpPr>
            <a:spLocks/>
          </p:cNvSpPr>
          <p:nvPr/>
        </p:nvSpPr>
        <p:spPr bwMode="auto">
          <a:xfrm>
            <a:off x="2743200" y="5257800"/>
            <a:ext cx="5562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Crimson </a:t>
            </a:r>
            <a:r>
              <a:rPr lang="en-US" sz="1200" b="1" dirty="0">
                <a:solidFill>
                  <a:schemeClr val="tx1"/>
                </a:solidFill>
                <a:latin typeface="+mn-lt"/>
                <a:ea typeface="ＭＳ Ｐゴシック" charset="0"/>
                <a:cs typeface="ＭＳ Ｐゴシック" charset="0"/>
                <a:sym typeface="Arial Narrow Bold" charset="0"/>
              </a:rPr>
              <a:t>Trace</a:t>
            </a:r>
            <a:r>
              <a:rPr lang="en-US" sz="1200" dirty="0">
                <a:solidFill>
                  <a:schemeClr val="tx1"/>
                </a:solidFill>
                <a:latin typeface="+mn-lt"/>
                <a:ea typeface="ＭＳ Ｐゴシック" charset="0"/>
                <a:cs typeface="ＭＳ Ｐゴシック" charset="0"/>
                <a:sym typeface="Arial Narrow Bold" charset="0"/>
              </a:rPr>
              <a:t> is arguably the leader in laser sights, with grip and rail sights developed for nearly every make and model of handgun, rifle and shotgun.</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Considering a Laser Sight</a:t>
            </a:r>
            <a:endParaRPr lang="en-US" dirty="0" smtClean="0">
              <a:effectLst/>
            </a:endParaRPr>
          </a:p>
        </p:txBody>
      </p:sp>
    </p:spTree>
    <p:custDataLst>
      <p:tags r:id="rId1"/>
    </p:custDataLst>
    <p:extLst>
      <p:ext uri="{BB962C8B-B14F-4D97-AF65-F5344CB8AC3E}">
        <p14:creationId xmlns:p14="http://schemas.microsoft.com/office/powerpoint/2010/main" val="4057805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G-401_P1_CLASSIC - MM.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3657600"/>
            <a:ext cx="9144000" cy="2973374"/>
          </a:xfrm>
          <a:prstGeom prst="rect">
            <a:avLst/>
          </a:prstGeom>
        </p:spPr>
      </p:pic>
      <p:sp>
        <p:nvSpPr>
          <p:cNvPr id="179203" name="Rectangle 1"/>
          <p:cNvSpPr>
            <a:spLocks/>
          </p:cNvSpPr>
          <p:nvPr/>
        </p:nvSpPr>
        <p:spPr bwMode="auto">
          <a:xfrm>
            <a:off x="165100" y="152400"/>
            <a:ext cx="8636000" cy="6477000"/>
          </a:xfrm>
          <a:prstGeom prst="rect">
            <a:avLst/>
          </a:prstGeom>
          <a:noFill/>
          <a:ln w="9525"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1864" name="Rectangle 8"/>
          <p:cNvSpPr>
            <a:spLocks/>
          </p:cNvSpPr>
          <p:nvPr/>
        </p:nvSpPr>
        <p:spPr bwMode="auto">
          <a:xfrm>
            <a:off x="355600" y="1050925"/>
            <a:ext cx="8102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Georgia" charset="0"/>
                <a:sym typeface="Georgia" charset="0"/>
              </a:rPr>
              <a:t>Like </a:t>
            </a:r>
            <a:r>
              <a:rPr lang="en-US" sz="1800" dirty="0">
                <a:solidFill>
                  <a:schemeClr val="tx1"/>
                </a:solidFill>
                <a:ea typeface="ＭＳ Ｐゴシック" charset="0"/>
                <a:cs typeface="Georgia" charset="0"/>
                <a:sym typeface="Georgia" charset="0"/>
              </a:rPr>
              <a:t>point shooting, using a laser simplifies the traditional sight picture from three indexes down to one, and it allows us to embrace our body’s natural reaction to focus on the threat.  The edge that a laser provides is that it allows us to become indexed on the target much more rapidly, and with a much smaller margin of error</a:t>
            </a:r>
            <a:r>
              <a:rPr lang="en-US" sz="1800" dirty="0" smtClean="0">
                <a:solidFill>
                  <a:schemeClr val="tx1"/>
                </a:solidFill>
                <a:ea typeface="ＭＳ Ｐゴシック" charset="0"/>
                <a:cs typeface="Georgia" charset="0"/>
                <a:sym typeface="Georgia" charset="0"/>
              </a:rPr>
              <a:t>.</a:t>
            </a:r>
            <a:endParaRPr lang="en-US" sz="1800" dirty="0">
              <a:solidFill>
                <a:schemeClr val="tx1"/>
              </a:solidFill>
              <a:ea typeface="ＭＳ Ｐゴシック" charset="0"/>
              <a:cs typeface="Georgia" charset="0"/>
              <a:sym typeface="Georgia" charset="0"/>
            </a:endParaRPr>
          </a:p>
        </p:txBody>
      </p:sp>
      <p:sp>
        <p:nvSpPr>
          <p:cNvPr id="16" name="Rectangle 9"/>
          <p:cNvSpPr>
            <a:spLocks/>
          </p:cNvSpPr>
          <p:nvPr/>
        </p:nvSpPr>
        <p:spPr bwMode="auto">
          <a:xfrm>
            <a:off x="2743200" y="5257800"/>
            <a:ext cx="5562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Crimson </a:t>
            </a:r>
            <a:r>
              <a:rPr lang="en-US" sz="1200" b="1" dirty="0">
                <a:solidFill>
                  <a:schemeClr val="tx1"/>
                </a:solidFill>
                <a:latin typeface="+mn-lt"/>
                <a:ea typeface="ＭＳ Ｐゴシック" charset="0"/>
                <a:cs typeface="ＭＳ Ｐゴシック" charset="0"/>
                <a:sym typeface="Arial Narrow Bold" charset="0"/>
              </a:rPr>
              <a:t>Trace</a:t>
            </a:r>
            <a:r>
              <a:rPr lang="en-US" sz="1200" dirty="0">
                <a:solidFill>
                  <a:schemeClr val="tx1"/>
                </a:solidFill>
                <a:latin typeface="+mn-lt"/>
                <a:ea typeface="ＭＳ Ｐゴシック" charset="0"/>
                <a:cs typeface="ＭＳ Ｐゴシック" charset="0"/>
                <a:sym typeface="Arial Narrow Bold" charset="0"/>
              </a:rPr>
              <a:t> is arguably the leader in laser sights, with grip and rail sights developed for nearly every make and model of handgun, rifle and shotgun.</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Considering a Laser Sight</a:t>
            </a:r>
            <a:endParaRPr lang="en-US" dirty="0" smtClean="0">
              <a:effectLst/>
            </a:endParaRPr>
          </a:p>
        </p:txBody>
      </p:sp>
    </p:spTree>
    <p:custDataLst>
      <p:tags r:id="rId1"/>
    </p:custDataLst>
    <p:extLst>
      <p:ext uri="{BB962C8B-B14F-4D97-AF65-F5344CB8AC3E}">
        <p14:creationId xmlns:p14="http://schemas.microsoft.com/office/powerpoint/2010/main" val="1899125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051560"/>
            <a:ext cx="7772400" cy="1711238"/>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Holsters.</a:t>
            </a:r>
          </a:p>
          <a:p>
            <a:r>
              <a:rPr lang="en-US" dirty="0"/>
              <a:t>Tactical flashlights.</a:t>
            </a:r>
          </a:p>
          <a:p>
            <a:r>
              <a:rPr lang="en-US" dirty="0"/>
              <a:t>Laser sights.</a:t>
            </a:r>
          </a:p>
          <a:p>
            <a:r>
              <a:rPr lang="en-US" dirty="0"/>
              <a:t>Gun safes &amp; storage. </a:t>
            </a:r>
          </a:p>
        </p:txBody>
      </p:sp>
      <p:sp>
        <p:nvSpPr>
          <p:cNvPr id="10" name="TextBox 9"/>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Six</a:t>
            </a:r>
            <a:endParaRPr lang="en-US" sz="3200" b="1" dirty="0"/>
          </a:p>
        </p:txBody>
      </p:sp>
      <p:cxnSp>
        <p:nvCxnSpPr>
          <p:cNvPr id="11" name="Straight Connector 10"/>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3695753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 Lasers</a:t>
            </a:r>
            <a:endParaRPr lang="en-US" dirty="0"/>
          </a:p>
        </p:txBody>
      </p:sp>
      <p:pic>
        <p:nvPicPr>
          <p:cNvPr id="3" name="Picture 2" descr="G17_X5L_5154print.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9"/>
          <p:cNvSpPr>
            <a:spLocks/>
          </p:cNvSpPr>
          <p:nvPr/>
        </p:nvSpPr>
        <p:spPr bwMode="auto">
          <a:xfrm>
            <a:off x="5029200" y="381000"/>
            <a:ext cx="3505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rgbClr val="FF8C0E"/>
                </a:solidFill>
                <a:latin typeface="+mn-lt"/>
                <a:ea typeface="ＭＳ Ｐゴシック" charset="0"/>
                <a:cs typeface="ＭＳ Ｐゴシック" charset="0"/>
                <a:sym typeface="Arial Narrow Bold" charset="0"/>
              </a:rPr>
              <a:t>GREEN LASERS</a:t>
            </a:r>
          </a:p>
          <a:p>
            <a:pPr marL="39688"/>
            <a:r>
              <a:rPr lang="en-US" sz="1800" dirty="0" smtClean="0">
                <a:solidFill>
                  <a:srgbClr val="FF8C0E"/>
                </a:solidFill>
                <a:latin typeface="+mn-lt"/>
                <a:ea typeface="ＭＳ Ｐゴシック" charset="0"/>
                <a:cs typeface="ＭＳ Ｐゴシック" charset="0"/>
                <a:sym typeface="Arial Narrow Bold" charset="0"/>
              </a:rPr>
              <a:t>›› </a:t>
            </a:r>
            <a:r>
              <a:rPr lang="en-US" sz="1800" dirty="0" smtClean="0">
                <a:solidFill>
                  <a:schemeClr val="bg1"/>
                </a:solidFill>
                <a:latin typeface="+mn-lt"/>
                <a:ea typeface="ＭＳ Ｐゴシック" charset="0"/>
                <a:cs typeface="ＭＳ Ｐゴシック" charset="0"/>
                <a:sym typeface="Arial Narrow Bold" charset="0"/>
              </a:rPr>
              <a:t>Although </a:t>
            </a:r>
            <a:r>
              <a:rPr lang="en-US" sz="1800" dirty="0">
                <a:solidFill>
                  <a:schemeClr val="bg1"/>
                </a:solidFill>
                <a:latin typeface="+mn-lt"/>
                <a:ea typeface="ＭＳ Ｐゴシック" charset="0"/>
                <a:cs typeface="ＭＳ Ｐゴシック" charset="0"/>
                <a:sym typeface="Arial Narrow Bold" charset="0"/>
              </a:rPr>
              <a:t>most </a:t>
            </a:r>
            <a:r>
              <a:rPr lang="en-US" sz="1800" dirty="0" smtClean="0">
                <a:solidFill>
                  <a:schemeClr val="bg1"/>
                </a:solidFill>
                <a:latin typeface="+mn-lt"/>
                <a:ea typeface="ＭＳ Ｐゴシック" charset="0"/>
                <a:cs typeface="ＭＳ Ｐゴシック" charset="0"/>
                <a:sym typeface="Arial Narrow Bold" charset="0"/>
              </a:rPr>
              <a:t>laser </a:t>
            </a:r>
            <a:r>
              <a:rPr lang="en-US" sz="1800" dirty="0">
                <a:solidFill>
                  <a:schemeClr val="bg1"/>
                </a:solidFill>
                <a:latin typeface="+mn-lt"/>
                <a:ea typeface="ＭＳ Ｐゴシック" charset="0"/>
                <a:cs typeface="ＭＳ Ｐゴシック" charset="0"/>
                <a:sym typeface="Arial Narrow Bold" charset="0"/>
              </a:rPr>
              <a:t>sights on the market are traditional red lasers, Viridian has focused on green lasers, which are considerably more visible than red lasers under a variety of conditions, since the color green is closer to the central spectrum of color visible to the human eye.  In particular, in daylight conditions, green lasers can appear as much as fifty times brighter than a red laser.  Viridian lasers are rail mounted, and use a custom “draw detection” method to automatically illuminate the laser when the handgun is drawn from a Viridian </a:t>
            </a:r>
            <a:r>
              <a:rPr lang="en-US" sz="1800" dirty="0" err="1">
                <a:solidFill>
                  <a:schemeClr val="bg1"/>
                </a:solidFill>
                <a:latin typeface="+mn-lt"/>
                <a:ea typeface="ＭＳ Ｐゴシック" charset="0"/>
                <a:cs typeface="ＭＳ Ｐゴシック" charset="0"/>
                <a:sym typeface="Arial Narrow Bold" charset="0"/>
              </a:rPr>
              <a:t>TacLoc</a:t>
            </a:r>
            <a:r>
              <a:rPr lang="en-US" sz="1800" dirty="0">
                <a:solidFill>
                  <a:schemeClr val="bg1"/>
                </a:solidFill>
                <a:latin typeface="+mn-lt"/>
                <a:ea typeface="ＭＳ Ｐゴシック" charset="0"/>
                <a:cs typeface="ＭＳ Ｐゴシック" charset="0"/>
                <a:sym typeface="Arial Narrow Bold" charset="0"/>
              </a:rPr>
              <a:t> holster. </a:t>
            </a:r>
          </a:p>
        </p:txBody>
      </p:sp>
    </p:spTree>
    <p:custDataLst>
      <p:tags r:id="rId1"/>
    </p:custDataLst>
    <p:extLst>
      <p:ext uri="{BB962C8B-B14F-4D97-AF65-F5344CB8AC3E}">
        <p14:creationId xmlns:p14="http://schemas.microsoft.com/office/powerpoint/2010/main" val="3706050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4" name="Rectangle 8"/>
          <p:cNvSpPr>
            <a:spLocks/>
          </p:cNvSpPr>
          <p:nvPr/>
        </p:nvSpPr>
        <p:spPr bwMode="auto">
          <a:xfrm>
            <a:off x="355600" y="914400"/>
            <a:ext cx="81026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a:solidFill>
                  <a:schemeClr val="tx1"/>
                </a:solidFill>
                <a:latin typeface="+mn-lt"/>
                <a:ea typeface="ＭＳ Ｐゴシック" charset="0"/>
                <a:cs typeface="Georgia" charset="0"/>
                <a:sym typeface="Georgia" charset="0"/>
              </a:rPr>
              <a:t>Any gun shop or sporting goods store will have multiple options for firearms storage, including options for completely enclosing a loaded handgun, or completely enclosing the trigger and trigger guard on a loaded shotgun. </a:t>
            </a:r>
            <a:endParaRPr lang="en-US" sz="1800" dirty="0" smtClean="0">
              <a:solidFill>
                <a:schemeClr val="tx1"/>
              </a:solidFill>
              <a:latin typeface="+mn-lt"/>
              <a:ea typeface="ＭＳ Ｐゴシック" charset="0"/>
              <a:cs typeface="Georgia" charset="0"/>
              <a:sym typeface="Georgia" charset="0"/>
            </a:endParaRPr>
          </a:p>
          <a:p>
            <a:pPr marL="325438" indent="-285750">
              <a:buClr>
                <a:srgbClr val="000000"/>
              </a:buClr>
              <a:buSzPct val="100000"/>
              <a:buFont typeface="Wingdings" charset="2"/>
              <a:buChar char="§"/>
              <a:defRPr/>
            </a:pPr>
            <a:r>
              <a:rPr lang="en-US" sz="1800" dirty="0" smtClean="0">
                <a:solidFill>
                  <a:schemeClr val="tx1"/>
                </a:solidFill>
                <a:latin typeface="+mn-lt"/>
                <a:ea typeface="ＭＳ Ｐゴシック" charset="0"/>
                <a:cs typeface="Georgia" charset="0"/>
                <a:sym typeface="Georgia" charset="0"/>
              </a:rPr>
              <a:t>It is FEDERAL LAW that loaded firearms may not be accessible to minors (anyone under the age of 18 years old).  Even without this law, it’s the obligation of every responsibly armed American to keep loaded firearms out of the hands of minors, or individuals who are not legally allowed to possess firearms. Two great options are shown below.</a:t>
            </a:r>
            <a:endParaRPr lang="en-US" sz="1800" dirty="0">
              <a:solidFill>
                <a:schemeClr val="tx1"/>
              </a:solidFill>
              <a:latin typeface="+mn-lt"/>
              <a:ea typeface="ＭＳ Ｐゴシック" charset="0"/>
              <a:cs typeface="Georgia" charset="0"/>
              <a:sym typeface="Georgia" charset="0"/>
            </a:endParaRPr>
          </a:p>
        </p:txBody>
      </p:sp>
      <p:sp>
        <p:nvSpPr>
          <p:cNvPr id="16" name="Rectangle 9"/>
          <p:cNvSpPr>
            <a:spLocks/>
          </p:cNvSpPr>
          <p:nvPr/>
        </p:nvSpPr>
        <p:spPr bwMode="auto">
          <a:xfrm>
            <a:off x="4114800" y="3581400"/>
            <a:ext cx="1905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err="1" smtClean="0">
                <a:solidFill>
                  <a:schemeClr val="tx1"/>
                </a:solidFill>
                <a:latin typeface="+mn-lt"/>
                <a:ea typeface="ＭＳ Ｐゴシック" charset="0"/>
                <a:cs typeface="ＭＳ Ｐゴシック" charset="0"/>
                <a:sym typeface="Arial Narrow Bold" charset="0"/>
              </a:rPr>
              <a:t>Shotlock</a:t>
            </a:r>
            <a:r>
              <a:rPr lang="en-US" sz="1200" b="1" dirty="0" smtClean="0">
                <a:solidFill>
                  <a:schemeClr val="tx1"/>
                </a:solidFill>
                <a:latin typeface="+mn-lt"/>
                <a:ea typeface="ＭＳ Ｐゴシック" charset="0"/>
                <a:cs typeface="ＭＳ Ｐゴシック" charset="0"/>
                <a:sym typeface="Arial Narrow Bold" charset="0"/>
              </a:rPr>
              <a:t> </a:t>
            </a:r>
            <a:r>
              <a:rPr lang="en-US" sz="1200" dirty="0" smtClean="0">
                <a:solidFill>
                  <a:schemeClr val="tx1"/>
                </a:solidFill>
                <a:latin typeface="+mn-lt"/>
                <a:ea typeface="ＭＳ Ｐゴシック" charset="0"/>
                <a:cs typeface="ＭＳ Ｐゴシック" charset="0"/>
                <a:sym typeface="Arial Narrow Bold" charset="0"/>
              </a:rPr>
              <a:t>wall mounted shotgun vault, completely covers the trigger guard.</a:t>
            </a:r>
            <a:endParaRPr lang="en-US" sz="1200" dirty="0">
              <a:solidFill>
                <a:schemeClr val="tx1"/>
              </a:solidFill>
              <a:latin typeface="+mn-lt"/>
              <a:ea typeface="ＭＳ Ｐゴシック" charset="0"/>
              <a:cs typeface="ＭＳ Ｐゴシック" charset="0"/>
              <a:sym typeface="Arial Narrow Bold" charset="0"/>
            </a:endParaRPr>
          </a:p>
        </p:txBody>
      </p:sp>
      <p:pic>
        <p:nvPicPr>
          <p:cNvPr id="3" name="Picture 2" descr="ShotLock_OnWhite-KW.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424" y="3374542"/>
            <a:ext cx="4247776" cy="3483458"/>
          </a:xfrm>
          <a:prstGeom prst="rect">
            <a:avLst/>
          </a:prstGeom>
        </p:spPr>
      </p:pic>
      <p:pic>
        <p:nvPicPr>
          <p:cNvPr id="4" name="Picture 3" descr="speedvaultbio-2.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943600" y="3048000"/>
            <a:ext cx="3172968" cy="3810000"/>
          </a:xfrm>
          <a:prstGeom prst="rect">
            <a:avLst/>
          </a:prstGeom>
        </p:spPr>
      </p:pic>
      <p:sp>
        <p:nvSpPr>
          <p:cNvPr id="17" name="Rectangle 9"/>
          <p:cNvSpPr>
            <a:spLocks/>
          </p:cNvSpPr>
          <p:nvPr/>
        </p:nvSpPr>
        <p:spPr bwMode="auto">
          <a:xfrm>
            <a:off x="4800600" y="5334000"/>
            <a:ext cx="1752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err="1" smtClean="0">
                <a:solidFill>
                  <a:schemeClr val="tx1"/>
                </a:solidFill>
                <a:latin typeface="+mn-lt"/>
                <a:ea typeface="ＭＳ Ｐゴシック" charset="0"/>
                <a:cs typeface="ＭＳ Ｐゴシック" charset="0"/>
                <a:sym typeface="Arial Narrow Bold" charset="0"/>
              </a:rPr>
              <a:t>Gunvault</a:t>
            </a:r>
            <a:r>
              <a:rPr lang="en-US" sz="1200" b="1" dirty="0" smtClean="0">
                <a:solidFill>
                  <a:schemeClr val="tx1"/>
                </a:solidFill>
                <a:latin typeface="+mn-lt"/>
                <a:ea typeface="ＭＳ Ｐゴシック" charset="0"/>
                <a:cs typeface="ＭＳ Ｐゴシック" charset="0"/>
                <a:sym typeface="Arial Narrow Bold" charset="0"/>
              </a:rPr>
              <a:t> </a:t>
            </a:r>
            <a:r>
              <a:rPr lang="en-US" sz="1200" b="1" dirty="0" err="1" smtClean="0">
                <a:solidFill>
                  <a:schemeClr val="tx1"/>
                </a:solidFill>
                <a:latin typeface="+mn-lt"/>
                <a:ea typeface="ＭＳ Ｐゴシック" charset="0"/>
                <a:cs typeface="ＭＳ Ｐゴシック" charset="0"/>
                <a:sym typeface="Arial Narrow Bold" charset="0"/>
              </a:rPr>
              <a:t>Speedvault</a:t>
            </a:r>
            <a:r>
              <a:rPr lang="en-US" sz="1200" b="1" dirty="0" smtClean="0">
                <a:solidFill>
                  <a:schemeClr val="tx1"/>
                </a:solidFill>
                <a:latin typeface="+mn-lt"/>
                <a:ea typeface="ＭＳ Ｐゴシック" charset="0"/>
                <a:cs typeface="ＭＳ Ｐゴシック" charset="0"/>
                <a:sym typeface="Arial Narrow Bold" charset="0"/>
              </a:rPr>
              <a:t> </a:t>
            </a:r>
            <a:r>
              <a:rPr lang="en-US" sz="1200" dirty="0" smtClean="0">
                <a:solidFill>
                  <a:schemeClr val="tx1"/>
                </a:solidFill>
                <a:latin typeface="+mn-lt"/>
                <a:ea typeface="ＭＳ Ｐゴシック" charset="0"/>
                <a:cs typeface="ＭＳ Ｐゴシック" charset="0"/>
                <a:sym typeface="Arial Narrow Bold" charset="0"/>
              </a:rPr>
              <a:t>Drops open in a perfect position to get a solid grip on the handgun.</a:t>
            </a:r>
            <a:endParaRPr lang="en-US" sz="1200" dirty="0">
              <a:solidFill>
                <a:schemeClr val="tx1"/>
              </a:solidFill>
              <a:latin typeface="+mn-lt"/>
              <a:ea typeface="ＭＳ Ｐゴシック" charset="0"/>
              <a:cs typeface="ＭＳ Ｐゴシック" charset="0"/>
              <a:sym typeface="Arial Narrow Bold"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Gun Safes and Storage</a:t>
            </a:r>
            <a:endParaRPr lang="en-US" dirty="0" smtClean="0">
              <a:effectLst/>
            </a:endParaRPr>
          </a:p>
        </p:txBody>
      </p:sp>
    </p:spTree>
    <p:custDataLst>
      <p:tags r:id="rId1"/>
    </p:custDataLst>
    <p:extLst>
      <p:ext uri="{BB962C8B-B14F-4D97-AF65-F5344CB8AC3E}">
        <p14:creationId xmlns:p14="http://schemas.microsoft.com/office/powerpoint/2010/main" val="3122086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04800" y="1051560"/>
            <a:ext cx="7772400" cy="1711238"/>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Holsters.</a:t>
            </a:r>
          </a:p>
          <a:p>
            <a:r>
              <a:rPr lang="en-US" dirty="0"/>
              <a:t>Tactical flashlights.</a:t>
            </a:r>
          </a:p>
          <a:p>
            <a:r>
              <a:rPr lang="en-US" dirty="0"/>
              <a:t>Laser sights.</a:t>
            </a:r>
          </a:p>
          <a:p>
            <a:r>
              <a:rPr lang="en-US" dirty="0"/>
              <a:t>Gun safes &amp; storage. </a:t>
            </a:r>
          </a:p>
        </p:txBody>
      </p:sp>
      <p:sp>
        <p:nvSpPr>
          <p:cNvPr id="11" name="TextBox 10"/>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a:t>
            </a:r>
            <a:r>
              <a:rPr lang="en-US" sz="3200" b="1" dirty="0" smtClean="0"/>
              <a:t>Six</a:t>
            </a:r>
            <a:endParaRPr lang="en-US" sz="3200" b="1" dirty="0"/>
          </a:p>
        </p:txBody>
      </p:sp>
      <p:cxnSp>
        <p:nvCxnSpPr>
          <p:cNvPr id="12" name="Straight Connector 11"/>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3686098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6477507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8" name="Rectangle 9"/>
          <p:cNvSpPr>
            <a:spLocks/>
          </p:cNvSpPr>
          <p:nvPr/>
        </p:nvSpPr>
        <p:spPr bwMode="auto">
          <a:xfrm>
            <a:off x="365760" y="1051560"/>
            <a:ext cx="79502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Modern holsters come with a variety of methods and devices to ensure that your handgun remains in the holster until you’re ready to use it.  The most common retention method that holsters provide is nothing more than a snug fit. </a:t>
            </a:r>
            <a:endParaRPr lang="en-US" sz="1800" dirty="0" smtClean="0">
              <a:solidFill>
                <a:schemeClr val="tx1"/>
              </a:solidFill>
              <a:ea typeface="ＭＳ Ｐゴシック" charset="0"/>
              <a:cs typeface="ＭＳ Ｐゴシック" charset="0"/>
            </a:endParaRPr>
          </a:p>
        </p:txBody>
      </p:sp>
      <p:pic>
        <p:nvPicPr>
          <p:cNvPr id="2" name="Picture 1" descr="Img0214-KW.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2522" y="3072384"/>
            <a:ext cx="3706078" cy="3785616"/>
          </a:xfrm>
          <a:prstGeom prst="rect">
            <a:avLst/>
          </a:prstGeom>
        </p:spPr>
      </p:pic>
      <p:pic>
        <p:nvPicPr>
          <p:cNvPr id="3" name="Picture 2" descr="Img0232-KW.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029200" y="3043394"/>
            <a:ext cx="3810000" cy="3814605"/>
          </a:xfrm>
          <a:prstGeom prst="rect">
            <a:avLst/>
          </a:prstGeom>
        </p:spPr>
      </p:pic>
      <p:sp>
        <p:nvSpPr>
          <p:cNvPr id="17" name="Rectangle 9"/>
          <p:cNvSpPr>
            <a:spLocks/>
          </p:cNvSpPr>
          <p:nvPr/>
        </p:nvSpPr>
        <p:spPr bwMode="auto">
          <a:xfrm>
            <a:off x="4038600" y="39624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Tension Screws</a:t>
            </a:r>
          </a:p>
          <a:p>
            <a:pPr marL="39688"/>
            <a:r>
              <a:rPr lang="en-US" sz="1200" dirty="0">
                <a:solidFill>
                  <a:schemeClr val="tx1"/>
                </a:solidFill>
                <a:latin typeface="+mn-lt"/>
                <a:ea typeface="ＭＳ Ｐゴシック" charset="0"/>
                <a:cs typeface="ＭＳ Ｐゴシック" charset="0"/>
                <a:sym typeface="Arial Narrow Bold" charset="0"/>
              </a:rPr>
              <a:t>Some Level Zero holsters may add a tension screw or two that allows the holster’s retention to be tightened </a:t>
            </a:r>
          </a:p>
          <a:p>
            <a:pPr marL="39688"/>
            <a:r>
              <a:rPr lang="en-US" sz="1200" dirty="0">
                <a:solidFill>
                  <a:schemeClr val="tx1"/>
                </a:solidFill>
                <a:latin typeface="+mn-lt"/>
                <a:ea typeface="ＭＳ Ｐゴシック" charset="0"/>
                <a:cs typeface="ＭＳ Ｐゴシック" charset="0"/>
                <a:sym typeface="Arial Narrow Bold" charset="0"/>
              </a:rPr>
              <a:t>or loosened.</a:t>
            </a:r>
          </a:p>
        </p:txBody>
      </p:sp>
      <p:sp>
        <p:nvSpPr>
          <p:cNvPr id="20" name="Rectangle 9"/>
          <p:cNvSpPr>
            <a:spLocks/>
          </p:cNvSpPr>
          <p:nvPr/>
        </p:nvSpPr>
        <p:spPr bwMode="auto">
          <a:xfrm>
            <a:off x="304800" y="3276600"/>
            <a:ext cx="1600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Retention </a:t>
            </a:r>
            <a:r>
              <a:rPr lang="en-US" sz="1200" b="1" dirty="0">
                <a:solidFill>
                  <a:schemeClr val="tx1"/>
                </a:solidFill>
                <a:latin typeface="+mn-lt"/>
                <a:ea typeface="ＭＳ Ｐゴシック" charset="0"/>
                <a:cs typeface="ＭＳ Ｐゴシック" charset="0"/>
                <a:sym typeface="Arial Narrow Bold" charset="0"/>
              </a:rPr>
              <a:t>by Tension</a:t>
            </a:r>
          </a:p>
          <a:p>
            <a:pPr marL="39688"/>
            <a:r>
              <a:rPr lang="en-US" sz="1200" dirty="0">
                <a:solidFill>
                  <a:schemeClr val="tx1"/>
                </a:solidFill>
                <a:latin typeface="+mn-lt"/>
                <a:ea typeface="ＭＳ Ｐゴシック" charset="0"/>
                <a:cs typeface="ＭＳ Ｐゴシック" charset="0"/>
                <a:sym typeface="Arial Narrow Bold" charset="0"/>
              </a:rPr>
              <a:t>Both leather and plastic Level Zero holsters hold firearms in place by being specifically molded to a particular firearm.</a:t>
            </a:r>
          </a:p>
        </p:txBody>
      </p:sp>
      <p:sp>
        <p:nvSpPr>
          <p:cNvPr id="5" name="Freeform 4"/>
          <p:cNvSpPr/>
          <p:nvPr/>
        </p:nvSpPr>
        <p:spPr>
          <a:xfrm>
            <a:off x="5334000" y="4495800"/>
            <a:ext cx="985956" cy="6041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 name="Title 3"/>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Holster</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Retention</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8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Level Zero or Open Top</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8" name="Rectangle 9"/>
          <p:cNvSpPr>
            <a:spLocks/>
          </p:cNvSpPr>
          <p:nvPr/>
        </p:nvSpPr>
        <p:spPr bwMode="auto">
          <a:xfrm>
            <a:off x="365760" y="1051560"/>
            <a:ext cx="81026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Selecting </a:t>
            </a:r>
            <a:r>
              <a:rPr lang="en-US" sz="1800" dirty="0">
                <a:solidFill>
                  <a:schemeClr val="tx1"/>
                </a:solidFill>
                <a:ea typeface="ＭＳ Ｐゴシック" charset="0"/>
                <a:cs typeface="ＭＳ Ｐゴシック" charset="0"/>
              </a:rPr>
              <a:t>a holster that’s molded to your specific firearm make, model, and size usually means that the firearm will remain in place even when you’re running, jumping, or bending, but it allows your firearm to be quickly retrieved without an extra step, something you’ll appreciate during an attack when your manual dexterity can go to mush.   These holsters are typically referred to as “Level Zero” or “Open Top Holsters.</a:t>
            </a:r>
            <a:r>
              <a:rPr lang="en-US" sz="1800" dirty="0" smtClean="0">
                <a:solidFill>
                  <a:schemeClr val="tx1"/>
                </a:solidFill>
                <a:ea typeface="ＭＳ Ｐゴシック" charset="0"/>
                <a:cs typeface="ＭＳ Ｐゴシック" charset="0"/>
              </a:rPr>
              <a:t>”</a:t>
            </a:r>
            <a:endParaRPr lang="en-US" sz="1800" dirty="0">
              <a:solidFill>
                <a:schemeClr val="tx1"/>
              </a:solidFill>
              <a:cs typeface="Arial" charset="0"/>
            </a:endParaRPr>
          </a:p>
        </p:txBody>
      </p:sp>
      <p:pic>
        <p:nvPicPr>
          <p:cNvPr id="2" name="Picture 1" descr="Img0214-KW.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2522" y="3072384"/>
            <a:ext cx="3706078" cy="3785616"/>
          </a:xfrm>
          <a:prstGeom prst="rect">
            <a:avLst/>
          </a:prstGeom>
        </p:spPr>
      </p:pic>
      <p:pic>
        <p:nvPicPr>
          <p:cNvPr id="3" name="Picture 2" descr="Img0232-KW.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029200" y="3043394"/>
            <a:ext cx="3810000" cy="3814605"/>
          </a:xfrm>
          <a:prstGeom prst="rect">
            <a:avLst/>
          </a:prstGeom>
        </p:spPr>
      </p:pic>
      <p:sp>
        <p:nvSpPr>
          <p:cNvPr id="5" name="Freeform 4"/>
          <p:cNvSpPr/>
          <p:nvPr/>
        </p:nvSpPr>
        <p:spPr>
          <a:xfrm>
            <a:off x="5334000" y="4495800"/>
            <a:ext cx="985956" cy="6041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 name="Title 3"/>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Holster</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Retention</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8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Level Zero or Open Top</a:t>
            </a:r>
            <a:endParaRPr lang="en-US" dirty="0" smtClean="0">
              <a:effectLst/>
            </a:endParaRPr>
          </a:p>
        </p:txBody>
      </p:sp>
      <p:sp>
        <p:nvSpPr>
          <p:cNvPr id="9" name="Rectangle 9"/>
          <p:cNvSpPr>
            <a:spLocks/>
          </p:cNvSpPr>
          <p:nvPr/>
        </p:nvSpPr>
        <p:spPr bwMode="auto">
          <a:xfrm>
            <a:off x="4038600" y="39624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Tension Screws</a:t>
            </a:r>
          </a:p>
          <a:p>
            <a:pPr marL="39688"/>
            <a:r>
              <a:rPr lang="en-US" sz="1200" dirty="0">
                <a:solidFill>
                  <a:schemeClr val="tx1"/>
                </a:solidFill>
                <a:latin typeface="+mn-lt"/>
                <a:ea typeface="ＭＳ Ｐゴシック" charset="0"/>
                <a:cs typeface="ＭＳ Ｐゴシック" charset="0"/>
                <a:sym typeface="Arial Narrow Bold" charset="0"/>
              </a:rPr>
              <a:t>Some Level Zero holsters may add a tension screw or two that allows the holster’s retention to be tightened </a:t>
            </a:r>
          </a:p>
          <a:p>
            <a:pPr marL="39688"/>
            <a:r>
              <a:rPr lang="en-US" sz="1200" dirty="0">
                <a:solidFill>
                  <a:schemeClr val="tx1"/>
                </a:solidFill>
                <a:latin typeface="+mn-lt"/>
                <a:ea typeface="ＭＳ Ｐゴシック" charset="0"/>
                <a:cs typeface="ＭＳ Ｐゴシック" charset="0"/>
                <a:sym typeface="Arial Narrow Bold" charset="0"/>
              </a:rPr>
              <a:t>or loosened.</a:t>
            </a:r>
          </a:p>
        </p:txBody>
      </p:sp>
      <p:sp>
        <p:nvSpPr>
          <p:cNvPr id="10" name="Rectangle 9"/>
          <p:cNvSpPr>
            <a:spLocks/>
          </p:cNvSpPr>
          <p:nvPr/>
        </p:nvSpPr>
        <p:spPr bwMode="auto">
          <a:xfrm>
            <a:off x="304800" y="3276600"/>
            <a:ext cx="1600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Retention </a:t>
            </a:r>
            <a:r>
              <a:rPr lang="en-US" sz="1200" b="1" dirty="0">
                <a:solidFill>
                  <a:schemeClr val="tx1"/>
                </a:solidFill>
                <a:latin typeface="+mn-lt"/>
                <a:ea typeface="ＭＳ Ｐゴシック" charset="0"/>
                <a:cs typeface="ＭＳ Ｐゴシック" charset="0"/>
                <a:sym typeface="Arial Narrow Bold" charset="0"/>
              </a:rPr>
              <a:t>by Tension</a:t>
            </a:r>
          </a:p>
          <a:p>
            <a:pPr marL="39688"/>
            <a:r>
              <a:rPr lang="en-US" sz="1200" dirty="0">
                <a:solidFill>
                  <a:schemeClr val="tx1"/>
                </a:solidFill>
                <a:latin typeface="+mn-lt"/>
                <a:ea typeface="ＭＳ Ｐゴシック" charset="0"/>
                <a:cs typeface="ＭＳ Ｐゴシック" charset="0"/>
                <a:sym typeface="Arial Narrow Bold" charset="0"/>
              </a:rPr>
              <a:t>Both leather and plastic Level Zero holsters hold firearms in place by being specifically molded to a particular firearm.</a:t>
            </a:r>
          </a:p>
        </p:txBody>
      </p:sp>
    </p:spTree>
    <p:custDataLst>
      <p:tags r:id="rId1"/>
    </p:custDataLst>
    <p:extLst>
      <p:ext uri="{BB962C8B-B14F-4D97-AF65-F5344CB8AC3E}">
        <p14:creationId xmlns:p14="http://schemas.microsoft.com/office/powerpoint/2010/main" val="2909580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8" name="Rectangle 9"/>
          <p:cNvSpPr>
            <a:spLocks/>
          </p:cNvSpPr>
          <p:nvPr/>
        </p:nvSpPr>
        <p:spPr bwMode="auto">
          <a:xfrm>
            <a:off x="365760" y="1051560"/>
            <a:ext cx="81026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For </a:t>
            </a:r>
            <a:r>
              <a:rPr lang="en-US" sz="1800" dirty="0">
                <a:solidFill>
                  <a:schemeClr val="tx1"/>
                </a:solidFill>
                <a:ea typeface="ＭＳ Ｐゴシック" charset="0"/>
                <a:cs typeface="ＭＳ Ｐゴシック" charset="0"/>
              </a:rPr>
              <a:t>an extra level of retention, a variety of holsters are available with top straps, or some type of release lever, usually activated with either the index finger or with the thumb.  These holsters are typically referred to as “Level I” holsters, and can provide an extra level of confidence that your gun will remain in the holster until you need it.</a:t>
            </a:r>
            <a:endParaRPr lang="en-US" sz="1800" dirty="0">
              <a:solidFill>
                <a:schemeClr val="tx1"/>
              </a:solidFill>
              <a:cs typeface="Arial" charset="0"/>
            </a:endParaRPr>
          </a:p>
        </p:txBody>
      </p:sp>
      <p:pic>
        <p:nvPicPr>
          <p:cNvPr id="4" name="Picture 3" descr="Img0283-KW.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47800" y="3066656"/>
            <a:ext cx="3048000" cy="3791344"/>
          </a:xfrm>
          <a:prstGeom prst="rect">
            <a:avLst/>
          </a:prstGeom>
        </p:spPr>
      </p:pic>
      <p:pic>
        <p:nvPicPr>
          <p:cNvPr id="5" name="Picture 4" descr="Img0285-KW.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952999" y="2209801"/>
            <a:ext cx="3754795" cy="4615438"/>
          </a:xfrm>
          <a:prstGeom prst="rect">
            <a:avLst/>
          </a:prstGeom>
        </p:spPr>
      </p:pic>
      <p:sp>
        <p:nvSpPr>
          <p:cNvPr id="16" name="Rectangle 9"/>
          <p:cNvSpPr>
            <a:spLocks/>
          </p:cNvSpPr>
          <p:nvPr/>
        </p:nvSpPr>
        <p:spPr bwMode="auto">
          <a:xfrm>
            <a:off x="4648200" y="2971800"/>
            <a:ext cx="1600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Top Strap</a:t>
            </a:r>
            <a:endParaRPr lang="en-US" sz="1200" b="1" dirty="0">
              <a:solidFill>
                <a:schemeClr val="tx1"/>
              </a:solidFill>
              <a:latin typeface="+mn-lt"/>
              <a:ea typeface="ＭＳ Ｐゴシック" charset="0"/>
              <a:cs typeface="ＭＳ Ｐゴシック" charset="0"/>
              <a:sym typeface="Arial Narrow Bold" charset="0"/>
            </a:endParaRPr>
          </a:p>
          <a:p>
            <a:pPr marL="39688"/>
            <a:r>
              <a:rPr lang="en-US" sz="1200" dirty="0">
                <a:solidFill>
                  <a:schemeClr val="tx1"/>
                </a:solidFill>
                <a:latin typeface="+mn-lt"/>
                <a:ea typeface="ＭＳ Ｐゴシック" charset="0"/>
                <a:cs typeface="ＭＳ Ｐゴシック" charset="0"/>
                <a:sym typeface="Arial Narrow Bold" charset="0"/>
              </a:rPr>
              <a:t>Usually unsnapped by pushing the thumb toward the body while drawing. </a:t>
            </a:r>
          </a:p>
        </p:txBody>
      </p:sp>
      <p:sp>
        <p:nvSpPr>
          <p:cNvPr id="17" name="Rectangle 9"/>
          <p:cNvSpPr>
            <a:spLocks/>
          </p:cNvSpPr>
          <p:nvPr/>
        </p:nvSpPr>
        <p:spPr bwMode="auto">
          <a:xfrm>
            <a:off x="228600" y="31242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Release Lever</a:t>
            </a:r>
            <a:endParaRPr lang="en-US" sz="1200" b="1" dirty="0">
              <a:solidFill>
                <a:schemeClr val="tx1"/>
              </a:solidFill>
              <a:latin typeface="+mn-lt"/>
              <a:ea typeface="ＭＳ Ｐゴシック" charset="0"/>
              <a:cs typeface="ＭＳ Ｐゴシック" charset="0"/>
              <a:sym typeface="Arial Narrow Bold" charset="0"/>
            </a:endParaRPr>
          </a:p>
          <a:p>
            <a:pPr marL="39688"/>
            <a:r>
              <a:rPr lang="en-US" sz="1200" dirty="0">
                <a:solidFill>
                  <a:schemeClr val="tx1"/>
                </a:solidFill>
                <a:latin typeface="+mn-lt"/>
                <a:ea typeface="ＭＳ Ｐゴシック" charset="0"/>
                <a:cs typeface="ＭＳ Ｐゴシック" charset="0"/>
                <a:sym typeface="Arial Narrow Bold" charset="0"/>
              </a:rPr>
              <a:t>A release lever is embedded within the holster and is released with either the index or middle finger.  A solid “click” should be heard when </a:t>
            </a:r>
            <a:r>
              <a:rPr lang="en-US" sz="1200" dirty="0" err="1">
                <a:solidFill>
                  <a:schemeClr val="tx1"/>
                </a:solidFill>
                <a:latin typeface="+mn-lt"/>
                <a:ea typeface="ＭＳ Ｐゴシック" charset="0"/>
                <a:cs typeface="ＭＳ Ｐゴシック" charset="0"/>
                <a:sym typeface="Arial Narrow Bold" charset="0"/>
              </a:rPr>
              <a:t>reholstering</a:t>
            </a:r>
            <a:r>
              <a:rPr lang="en-US" sz="1200" dirty="0">
                <a:solidFill>
                  <a:schemeClr val="tx1"/>
                </a:solidFill>
                <a:latin typeface="+mn-lt"/>
                <a:ea typeface="ＭＳ Ｐゴシック" charset="0"/>
                <a:cs typeface="ＭＳ Ｐゴシック" charset="0"/>
                <a:sym typeface="Arial Narrow Bold" charset="0"/>
              </a:rPr>
              <a:t>.</a:t>
            </a:r>
          </a:p>
        </p:txBody>
      </p:sp>
      <p:sp>
        <p:nvSpPr>
          <p:cNvPr id="34" name="Freeform 33"/>
          <p:cNvSpPr/>
          <p:nvPr/>
        </p:nvSpPr>
        <p:spPr>
          <a:xfrm>
            <a:off x="1371600" y="3200400"/>
            <a:ext cx="1366956" cy="9089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35" name="Freeform 34"/>
          <p:cNvSpPr/>
          <p:nvPr/>
        </p:nvSpPr>
        <p:spPr>
          <a:xfrm flipV="1">
            <a:off x="5486400" y="2743199"/>
            <a:ext cx="1600200" cy="299321"/>
          </a:xfrm>
          <a:custGeom>
            <a:avLst/>
            <a:gdLst>
              <a:gd name="connsiteX0" fmla="*/ 0 w 1528881"/>
              <a:gd name="connsiteY0" fmla="*/ 12329 h 604121"/>
              <a:gd name="connsiteX1" fmla="*/ 1072683 w 1528881"/>
              <a:gd name="connsiteY1" fmla="*/ 0 h 604121"/>
              <a:gd name="connsiteX2" fmla="*/ 1528881 w 1528881"/>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7156"/>
              <a:gd name="connsiteY0" fmla="*/ 18679 h 604121"/>
              <a:gd name="connsiteX1" fmla="*/ 1240958 w 1697156"/>
              <a:gd name="connsiteY1" fmla="*/ 0 h 604121"/>
              <a:gd name="connsiteX2" fmla="*/ 1697156 w 169715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90806"/>
              <a:gd name="connsiteY0" fmla="*/ 85354 h 604121"/>
              <a:gd name="connsiteX1" fmla="*/ 1234608 w 1690806"/>
              <a:gd name="connsiteY1" fmla="*/ 0 h 604121"/>
              <a:gd name="connsiteX2" fmla="*/ 1690806 w 1690806"/>
              <a:gd name="connsiteY2" fmla="*/ 604121 h 604121"/>
              <a:gd name="connsiteX0" fmla="*/ 0 w 1671756"/>
              <a:gd name="connsiteY0" fmla="*/ 2804 h 604121"/>
              <a:gd name="connsiteX1" fmla="*/ 1215558 w 1671756"/>
              <a:gd name="connsiteY1" fmla="*/ 0 h 604121"/>
              <a:gd name="connsiteX2" fmla="*/ 1671756 w 1671756"/>
              <a:gd name="connsiteY2" fmla="*/ 604121 h 604121"/>
              <a:gd name="connsiteX0" fmla="*/ 0 w 1671756"/>
              <a:gd name="connsiteY0" fmla="*/ 2804 h 604121"/>
              <a:gd name="connsiteX1" fmla="*/ 1215558 w 1671756"/>
              <a:gd name="connsiteY1" fmla="*/ 0 h 604121"/>
              <a:gd name="connsiteX2" fmla="*/ 1671756 w 1671756"/>
              <a:gd name="connsiteY2" fmla="*/ 604121 h 604121"/>
            </a:gdLst>
            <a:ahLst/>
            <a:cxnLst>
              <a:cxn ang="0">
                <a:pos x="connsiteX0" y="connsiteY0"/>
              </a:cxn>
              <a:cxn ang="0">
                <a:pos x="connsiteX1" y="connsiteY1"/>
              </a:cxn>
              <a:cxn ang="0">
                <a:pos x="connsiteX2" y="connsiteY2"/>
              </a:cxn>
            </a:cxnLst>
            <a:rect l="l" t="t" r="r" b="b"/>
            <a:pathLst>
              <a:path w="1671756" h="604121">
                <a:moveTo>
                  <a:pt x="0" y="2804"/>
                </a:moveTo>
                <a:lnTo>
                  <a:pt x="1215558" y="0"/>
                </a:lnTo>
                <a:lnTo>
                  <a:pt x="1671756" y="604121"/>
                </a:lnTo>
              </a:path>
            </a:pathLst>
          </a:custGeom>
          <a:noFill/>
          <a:ln w="25400" cap="flat" cmpd="sng" algn="ctr">
            <a:solidFill>
              <a:srgbClr val="FF8C0E"/>
            </a:solidFill>
            <a:prstDash val="solid"/>
            <a:round/>
            <a:headEnd type="none" w="med" len="med"/>
            <a:tailEnd type="none" w="med" len="med"/>
          </a:ln>
          <a:effectLst>
            <a:glow rad="63500">
              <a:schemeClr val="bg1">
                <a:alpha val="75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Holster</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Retention</a:t>
            </a:r>
            <a:r>
              <a:rPr lang="en-US" sz="3200" kern="1200" dirty="0" smtClean="0">
                <a:solidFill>
                  <a:srgbClr val="0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 </a:t>
            </a:r>
            <a:r>
              <a:rPr lang="en-US" sz="3200" kern="1200" dirty="0" smtClean="0">
                <a:solidFill>
                  <a:srgbClr val="800000"/>
                </a:solidFill>
                <a:effectLst/>
                <a:latin typeface="Arial" panose="020B0604020202020204" pitchFamily="34" charset="0"/>
                <a:ea typeface="ＭＳ Ｐゴシック" panose="020B0600070205080204" pitchFamily="34" charset="-128"/>
                <a:cs typeface="ＭＳ Ｐゴシック" panose="020B0600070205080204" pitchFamily="34" charset="-128"/>
              </a:rPr>
              <a:t>Level One</a:t>
            </a:r>
            <a:endParaRPr lang="en-US" dirty="0" smtClean="0">
              <a:effectLst/>
            </a:endParaRPr>
          </a:p>
        </p:txBody>
      </p:sp>
    </p:spTree>
    <p:custDataLst>
      <p:tags r:id="rId1"/>
    </p:custDataLst>
    <p:extLst>
      <p:ext uri="{BB962C8B-B14F-4D97-AF65-F5344CB8AC3E}">
        <p14:creationId xmlns:p14="http://schemas.microsoft.com/office/powerpoint/2010/main" val="1296000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9" name="Rectangle 6"/>
          <p:cNvSpPr>
            <a:spLocks/>
          </p:cNvSpPr>
          <p:nvPr/>
        </p:nvSpPr>
        <p:spPr bwMode="auto">
          <a:xfrm>
            <a:off x="365760" y="1051560"/>
            <a:ext cx="329184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Hip holsters are designed to be worn on the belt, outside of the waistband. </a:t>
            </a:r>
          </a:p>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Belt loop holsters are usually attached by a single loop behind the holster.</a:t>
            </a:r>
          </a:p>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Pancake holsters typically have two widely-spaced slots, allowing them to be held very tightly to the body for extra concealment.</a:t>
            </a:r>
          </a:p>
        </p:txBody>
      </p:sp>
      <p:sp>
        <p:nvSpPr>
          <p:cNvPr id="2" name="Title 1"/>
          <p:cNvSpPr>
            <a:spLocks noGrp="1"/>
          </p:cNvSpPr>
          <p:nvPr>
            <p:ph type="title"/>
          </p:nvPr>
        </p:nvSpPr>
        <p:spPr/>
        <p:txBody>
          <a:bodyPr/>
          <a:lstStyle/>
          <a:p>
            <a:r>
              <a:rPr lang="en-US" dirty="0" smtClean="0"/>
              <a:t>Hip Holsters</a:t>
            </a:r>
            <a:endParaRPr lang="en-US" dirty="0"/>
          </a:p>
        </p:txBody>
      </p:sp>
      <p:pic>
        <p:nvPicPr>
          <p:cNvPr id="4" name="Picture 3" descr="Img6242-KW.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38600" y="838200"/>
            <a:ext cx="4549684" cy="5334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3" name="Rectangle 6"/>
          <p:cNvSpPr>
            <a:spLocks/>
          </p:cNvSpPr>
          <p:nvPr/>
        </p:nvSpPr>
        <p:spPr bwMode="auto">
          <a:xfrm>
            <a:off x="365760" y="1051560"/>
            <a:ext cx="383540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r>
              <a:rPr lang="en-US" sz="1800" dirty="0">
                <a:solidFill>
                  <a:schemeClr val="tx1"/>
                </a:solidFill>
                <a:ea typeface="ＭＳ Ｐゴシック" charset="0"/>
                <a:cs typeface="ＭＳ Ｐゴシック" charset="0"/>
              </a:rPr>
              <a:t>Paddle holsters are so easy to attach and remove that they can offer some incentive to carry when you might rather not take the time to remove your belt to attach a through-the-belt holster. Find one that has a secure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tooth</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that will bite into your pants, below your belt.</a:t>
            </a:r>
            <a:endParaRPr lang="en-US" sz="1800" dirty="0">
              <a:solidFill>
                <a:schemeClr val="tx1"/>
              </a:solidFill>
              <a:cs typeface="Arial" charset="0"/>
            </a:endParaRPr>
          </a:p>
        </p:txBody>
      </p:sp>
      <p:pic>
        <p:nvPicPr>
          <p:cNvPr id="3" name="Picture 2" descr="Hoster_UncleMikes_006.psd"/>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36836" y="152401"/>
            <a:ext cx="5907164" cy="6705600"/>
          </a:xfrm>
          <a:prstGeom prst="rect">
            <a:avLst/>
          </a:prstGeom>
        </p:spPr>
      </p:pic>
      <p:sp>
        <p:nvSpPr>
          <p:cNvPr id="14" name="Rectangle 9"/>
          <p:cNvSpPr>
            <a:spLocks/>
          </p:cNvSpPr>
          <p:nvPr/>
        </p:nvSpPr>
        <p:spPr bwMode="auto">
          <a:xfrm>
            <a:off x="304800" y="3810000"/>
            <a:ext cx="3505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Bold" charset="0"/>
              </a:rPr>
              <a:t>Uncle Mike’s Reflex Paddle Holster (Back View)</a:t>
            </a:r>
            <a:endParaRPr lang="en-US" sz="1200" b="1" dirty="0">
              <a:solidFill>
                <a:schemeClr val="tx1"/>
              </a:solidFill>
              <a:latin typeface="+mn-lt"/>
              <a:ea typeface="ＭＳ Ｐゴシック" charset="0"/>
              <a:cs typeface="ＭＳ Ｐゴシック" charset="0"/>
              <a:sym typeface="Arial Narrow Bold" charset="0"/>
            </a:endParaRPr>
          </a:p>
          <a:p>
            <a:pPr marL="39688"/>
            <a:r>
              <a:rPr lang="en-US" sz="1200" dirty="0">
                <a:solidFill>
                  <a:schemeClr val="tx1"/>
                </a:solidFill>
                <a:latin typeface="+mn-lt"/>
                <a:ea typeface="ＭＳ Ｐゴシック" charset="0"/>
                <a:cs typeface="ＭＳ Ｐゴシック" charset="0"/>
                <a:sym typeface="Arial Narrow Bold" charset="0"/>
              </a:rPr>
              <a:t>This model from Uncle Mike’s allows the user to adjust the “drop” of the firearm (how high or low it is on the belt) by changing the location of where the paddle is mounted to the holster pocket.  In addition, with the quick change of a few screws, the holster can also be converted into the pancake holster shown on the opposite page, using the pancake holster attachment, which is included.</a:t>
            </a:r>
          </a:p>
        </p:txBody>
      </p:sp>
      <p:sp>
        <p:nvSpPr>
          <p:cNvPr id="2" name="Title 1"/>
          <p:cNvSpPr>
            <a:spLocks noGrp="1"/>
          </p:cNvSpPr>
          <p:nvPr>
            <p:ph type="title"/>
          </p:nvPr>
        </p:nvSpPr>
        <p:spPr/>
        <p:txBody>
          <a:bodyPr/>
          <a:lstStyle/>
          <a:p>
            <a:r>
              <a:rPr lang="en-US" dirty="0" smtClean="0"/>
              <a:t>Paddle Holsters</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7" name="Rectangle 7"/>
          <p:cNvSpPr>
            <a:spLocks/>
          </p:cNvSpPr>
          <p:nvPr/>
        </p:nvSpPr>
        <p:spPr bwMode="auto">
          <a:xfrm>
            <a:off x="365760" y="1051560"/>
            <a:ext cx="3759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Front Pocket Holster</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Pocket Pistols are small enough for alternate carry options, including sliding them into the front or back pocket.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This pocket holster is designed to be carried in the front pocket – that additional piece of leather under the grips is designed to hook on your pocket while drawing, leaving the holster in your pocket and the gun in your hand.</a:t>
            </a:r>
          </a:p>
        </p:txBody>
      </p:sp>
      <p:pic>
        <p:nvPicPr>
          <p:cNvPr id="3" name="Picture 2" descr="Img0219-KW.png"/>
          <p:cNvPicPr>
            <a:picLocks noChangeAspect="1"/>
          </p:cNvPicPr>
          <p:nvPr/>
        </p:nvPicPr>
        <p:blipFill rotWithShape="1">
          <a:blip r:embed="rId4" cstate="print">
            <a:extLst>
              <a:ext uri="{28A0092B-C50C-407E-A947-70E740481C1C}">
                <a14:useLocalDpi xmlns:a14="http://schemas.microsoft.com/office/drawing/2010/main"/>
              </a:ext>
            </a:extLst>
          </a:blip>
          <a:srcRect l="-1" t="-1"/>
          <a:stretch/>
        </p:blipFill>
        <p:spPr>
          <a:xfrm>
            <a:off x="3264078" y="152400"/>
            <a:ext cx="5440680" cy="6327648"/>
          </a:xfrm>
          <a:prstGeom prst="rect">
            <a:avLst/>
          </a:prstGeom>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Deeper Concealment Holsters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7" name="Rectangle 7"/>
          <p:cNvSpPr>
            <a:spLocks/>
          </p:cNvSpPr>
          <p:nvPr/>
        </p:nvSpPr>
        <p:spPr bwMode="auto">
          <a:xfrm>
            <a:off x="365760" y="1051560"/>
            <a:ext cx="3759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smtClean="0">
                <a:solidFill>
                  <a:srgbClr val="AD9F85"/>
                </a:solidFill>
                <a:ea typeface="ＭＳ Ｐゴシック" charset="0"/>
                <a:cs typeface="Arial" charset="0"/>
              </a:rPr>
              <a:t>Back Pocket </a:t>
            </a:r>
            <a:r>
              <a:rPr lang="en-US" sz="2000" dirty="0">
                <a:solidFill>
                  <a:srgbClr val="AD9F85"/>
                </a:solidFill>
                <a:ea typeface="ＭＳ Ｐゴシック" charset="0"/>
                <a:cs typeface="Arial" charset="0"/>
              </a:rPr>
              <a:t>Holster</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This pocket holster is </a:t>
            </a:r>
            <a:r>
              <a:rPr lang="en-US" sz="1800" dirty="0">
                <a:solidFill>
                  <a:schemeClr val="tx1"/>
                </a:solidFill>
                <a:ea typeface="ＭＳ Ｐゴシック" charset="0"/>
                <a:cs typeface="Arial" charset="0"/>
              </a:rPr>
              <a:t>designed for the back pocket.  The solid piece of leather behind the gun faces the outside of the pants, breaking up the outline of the gun.</a:t>
            </a:r>
          </a:p>
        </p:txBody>
      </p:sp>
      <p:pic>
        <p:nvPicPr>
          <p:cNvPr id="4" name="Picture 3" descr="Img012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00400" y="533400"/>
            <a:ext cx="5715000" cy="5715000"/>
          </a:xfrm>
          <a:prstGeom prst="rect">
            <a:avLst/>
          </a:prstGeom>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Deeper Concealment Holsters</a:t>
            </a:r>
            <a:endParaRPr lang="en-US" dirty="0" smtClean="0">
              <a:effectLst/>
            </a:endParaRPr>
          </a:p>
        </p:txBody>
      </p:sp>
    </p:spTree>
    <p:custDataLst>
      <p:tags r:id="rId1"/>
    </p:custDataLst>
    <p:extLst>
      <p:ext uri="{BB962C8B-B14F-4D97-AF65-F5344CB8AC3E}">
        <p14:creationId xmlns:p14="http://schemas.microsoft.com/office/powerpoint/2010/main" val="345562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BB458AFF-AC1A-453C-88A8-9D4807BCC165}"/>
  <p:tag name="ISPRING_RESOURCE_FOLDER" val="W:\eLearning Projects\6. 2014 USCCA Classroom Presentation Lesson Six\"/>
  <p:tag name="ISPRING_PRESENTATION_PATH" val="W:\eLearning Projects\6. 2014 USCCA Classroom Presentation Lesson Six.pptx"/>
  <p:tag name="ISPRING_PROJECT_FOLDER_UPDATED" val="1"/>
  <p:tag name="ISPRING_ULTRA_SCORM_COURSE_ID" val="3BE95C9D-6529-4925-B84D-686E3DE224CE"/>
  <p:tag name="ISPRINGCLOUDFOLDERID" val="0"/>
  <p:tag name="ISPRINGCLOUDFOLDERPATH" val="Content List"/>
  <p:tag name="ISPRING_PRESENTATION_INFO" val="&lt;?xml version=&quot;1.0&quot; encoding=&quot;UTF-8&quot; standalone=&quot;no&quot; ?&gt;&#10;&lt;presentation&gt;&#10;&#10;  &lt;slides&gt;&#10;    &lt;slide duration=&quot;1&quot; id=&quot;{D54F0D3A-E24A-4E51-8B1B-89304F3CAFCE}&quot; pptId=&quot;359&quot; transitionDuration=&quot;0&quot;/&gt;&#10;    &lt;slide duration=&quot;150000&quot; id=&quot;{0A5915B0-8C8D-4C30-9945-0B129F12E3DD}&quot; pptId=&quot;394&quot; transitionDuration=&quot;0&quot;/&gt;&#10;    &lt;slide duration=&quot;24830&quot; id=&quot;{7780C50C-6925-4101-A36E-4083BE0591BE}&quot; pptId=&quot;361&quot; transitionDuration=&quot;0&quot;/&gt;&#10;    &lt;slide duration=&quot;26460&quot; id=&quot;{30ABF880-E426-4ACD-A470-A918D8DB07E8}&quot; pptId=&quot;391&quot; transitionDuration=&quot;0&quot;/&gt;&#10;    &lt;slide duration=&quot;57360&quot; id=&quot;{DA1DE1B5-5E5D-4397-9847-1353B6E0FF4E}&quot; pptId=&quot;380&quot; transitionDuration=&quot;0&quot;/&gt;&#10;    &lt;slide duration=&quot;24892&quot; id=&quot;{14D90EB2-BF28-48B9-8BD8-60384EA2D04F}&quot; pptId=&quot;362&quot; transitionDuration=&quot;0&quot;/&gt;&#10;    &lt;slide duration=&quot;42142&quot; id=&quot;{8C4E8F6D-BA4C-42D3-A1B3-D7209C85C905}&quot; pptId=&quot;363&quot; transitionDuration=&quot;0&quot;/&gt;&#10;    &lt;slide duration=&quot;29130&quot; id=&quot;{840EC443-0201-4BB2-AE2E-EB798633DCCF}&quot; pptId=&quot;364&quot; transitionDuration=&quot;0&quot;/&gt;&#10;    &lt;slide duration=&quot;25330&quot; id=&quot;{B403D3A3-9DE9-4E92-B9D8-662191ECFE82}&quot; pptId=&quot;381&quot; transitionDuration=&quot;0&quot;/&gt;&#10;    &lt;slide duration=&quot;74942&quot; id=&quot;{588ADCA2-142E-4938-B9B9-57E0D6FA108B}&quot; pptId=&quot;378&quot; transitionDuration=&quot;0&quot;/&gt;&#10;    &lt;slide duration=&quot;35335&quot; id=&quot;{EE6151A7-9665-4DB1-AFA4-62D07A0C1E94}&quot; pptId=&quot;365&quot; transitionDuration=&quot;0&quot;/&gt;&#10;    &lt;slide duration=&quot;42610&quot; id=&quot;{B1C8320F-7185-4304-A4BD-EA209CD3C9B5}&quot; pptId=&quot;366&quot; transitionDuration=&quot;0&quot;/&gt;&#10;    &lt;slide duration=&quot;41475&quot; id=&quot;{61879C50-0120-4B12-AB96-8EDBEB9AA656}&quot; pptId=&quot;367&quot; transitionDuration=&quot;0&quot;/&gt;&#10;    &lt;slide duration=&quot;1&quot; id=&quot;{40B801CF-8139-4D5B-AD75-D7DF5118496F}&quot; pptId=&quot;389&quot; transitionDuration=&quot;0&quot;/&gt;&#10;    &lt;slide duration=&quot;65365&quot; id=&quot;{AD497206-9BB3-4EB7-830B-968F75C08129}&quot; pptId=&quot;368&quot; transitionDuration=&quot;0&quot;/&gt;&#10;    &lt;slide duration=&quot;27194&quot; id=&quot;{FD857D10-A6E3-4BF2-85ED-C1A62A68E1FF}&quot; pptId=&quot;383&quot; transitionDuration=&quot;0&quot;/&gt;&#10;    &lt;slide duration=&quot;24992&quot; id=&quot;{EEF747E6-CE61-4EF6-B27A-4678400C2EF4}&quot; pptId=&quot;384&quot; transitionDuration=&quot;0&quot;/&gt;&#10;    &lt;slide duration=&quot;171340&quot; id=&quot;{ECFBE933-3ADD-4A78-B1AC-D2A98FFAE77F}&quot; pptId=&quot;387&quot; transitionDuration=&quot;0&quot;/&gt;&#10;    &lt;slide duration=&quot;1&quot; id=&quot;{13D9B2B1-C319-48BF-B3DE-99019636B7C4}&quot; pptId=&quot;388&quot; transitionDuration=&quot;0&quot;/&gt;&#10;    &lt;slide duration=&quot;87621&quot; id=&quot;{1AC224B2-A742-463A-8F3D-D3692F638288}&quot; pptId=&quot;390&quot; transitionDuration=&quot;0&quot;/&gt;&#10;    &lt;slide duration=&quot;24960&quot; id=&quot;{304A6906-9F63-4C79-A657-FB91F781E2CC}&quot; pptId=&quot;396&quot; transitionDuration=&quot;0&quot;/&gt;&#10;    &lt;slide duration=&quot;1&quot; id=&quot;{425F4693-9EC7-492C-9AA6-6FAE35D57702}&quot; pptId=&quot;395&quot; transitionDuration=&quot;0&quot;/&gt;&#10;  &lt;/slides&gt;&#10;&#10;  &lt;narration&gt;&#10;    &lt;videoTracks&gt;&#10;      &lt;videoTrack duration=&quot;24825&quot; muted=&quot;false&quot; slideId=&quot;{7780C50C-6925-4101-A36E-4083BE0591BE}&quot; startTime=&quot;0&quot; stepIndex=&quot;0&quot; volume=&quot;1&quot;&gt;&#10;        &lt;file modifyTime=&quot;2015-01-14T16:10:51&quot; size=&quot;5117525&quot;&gt;&#10;          &lt;path full=&quot;W:\eLearning Projects\6. 2014 USCCA Classroom Presentation Lesson Six\video\video18.mp4&quot; relative=&quot;6. 2014 USCCA Classroom Presentation Lesson Six\video\video18.mp4&quot; resource=&quot;video18.mp4&quot;/&gt;&#10;        &lt;/file&gt;&#10;        &lt;video height=&quot;480&quot; width=&quot;854&quot;/&gt;&#10;        &lt;audio channels=&quot;2&quot; sampleRate=&quot;48000&quot;/&gt;&#10;      &lt;/videoTrack&gt;&#10;      &lt;videoTrack duration=&quot;26460&quot; muted=&quot;false&quot; slideId=&quot;{30ABF880-E426-4ACD-A470-A918D8DB07E8}&quot; startTime=&quot;0&quot; stepIndex=&quot;0&quot; volume=&quot;1&quot;&gt;&#10;        &lt;file modifyTime=&quot;2015-01-14T16:10:51&quot; size=&quot;5547760&quot;&gt;&#10;          &lt;path full=&quot;W:\eLearning Projects\6. 2014 USCCA Classroom Presentation Lesson Six\video\video19.mp4&quot; relative=&quot;6. 2014 USCCA Classroom Presentation Lesson Six\video\video19.mp4&quot; resource=&quot;video19.mp4&quot;/&gt;&#10;        &lt;/file&gt;&#10;        &lt;video height=&quot;480&quot; width=&quot;854&quot;/&gt;&#10;        &lt;audio channels=&quot;2&quot; sampleRate=&quot;48000&quot;/&gt;&#10;      &lt;/videoTrack&gt;&#10;      &lt;videoTrack duration=&quot;57357&quot; muted=&quot;false&quot; slideId=&quot;{DA1DE1B5-5E5D-4397-9847-1353B6E0FF4E}&quot; startTime=&quot;0&quot; stepIndex=&quot;0&quot; volume=&quot;1&quot;&gt;&#10;        &lt;file modifyTime=&quot;2015-01-14T16:10:51&quot; size=&quot;11427851&quot;&gt;&#10;          &lt;path full=&quot;W:\eLearning Projects\6. 2014 USCCA Classroom Presentation Lesson Six\video\video20.mp4&quot; relative=&quot;6. 2014 USCCA Classroom Presentation Lesson Six\video\video20.mp4&quot; resource=&quot;video20.mp4&quot;/&gt;&#10;        &lt;/file&gt;&#10;        &lt;video height=&quot;480&quot; width=&quot;854&quot;/&gt;&#10;        &lt;audio channels=&quot;2&quot; sampleRate=&quot;48000&quot;/&gt;&#10;      &lt;/videoTrack&gt;&#10;      &lt;videoTrack duration=&quot;24892&quot; muted=&quot;false&quot; slideId=&quot;{14D90EB2-BF28-48B9-8BD8-60384EA2D04F}&quot; startTime=&quot;0&quot; stepIndex=&quot;0&quot; volume=&quot;1&quot;&gt;&#10;        &lt;file modifyTime=&quot;2015-01-14T16:10:51&quot; size=&quot;5125080&quot;&gt;&#10;          &lt;path full=&quot;W:\eLearning Projects\6. 2014 USCCA Classroom Presentation Lesson Six\video\video21.mp4&quot; relative=&quot;6. 2014 USCCA Classroom Presentation Lesson Six\video\video21.mp4&quot; resource=&quot;video21.mp4&quot;/&gt;&#10;        &lt;/file&gt;&#10;        &lt;video height=&quot;480&quot; width=&quot;854&quot;/&gt;&#10;        &lt;audio channels=&quot;2&quot; sampleRate=&quot;48000&quot;/&gt;&#10;      &lt;/videoTrack&gt;&#10;      &lt;videoTrack duration=&quot;42142&quot; muted=&quot;false&quot; slideId=&quot;{8C4E8F6D-BA4C-42D3-A1B3-D7209C85C905}&quot; startTime=&quot;0&quot; stepIndex=&quot;0&quot; volume=&quot;1&quot;&gt;&#10;        &lt;file modifyTime=&quot;2015-01-14T16:10:51&quot; size=&quot;8754632&quot;&gt;&#10;          &lt;path full=&quot;W:\eLearning Projects\6. 2014 USCCA Classroom Presentation Lesson Six\video\video22.mp4&quot; relative=&quot;6. 2014 USCCA Classroom Presentation Lesson Six\video\video22.mp4&quot; resource=&quot;video22.mp4&quot;/&gt;&#10;        &lt;/file&gt;&#10;        &lt;video height=&quot;480&quot; width=&quot;854&quot;/&gt;&#10;        &lt;audio channels=&quot;2&quot; sampleRate=&quot;48000&quot;/&gt;&#10;      &lt;/videoTrack&gt;&#10;      &lt;videoTrack duration=&quot;29129&quot; muted=&quot;false&quot; slideId=&quot;{840EC443-0201-4BB2-AE2E-EB798633DCCF}&quot; startTime=&quot;0&quot; stepIndex=&quot;0&quot; volume=&quot;1&quot;&gt;&#10;        &lt;file modifyTime=&quot;2015-01-14T16:10:51&quot; size=&quot;5908495&quot;&gt;&#10;          &lt;path full=&quot;W:\eLearning Projects\6. 2014 USCCA Classroom Presentation Lesson Six\video\video23.mp4&quot; relative=&quot;6. 2014 USCCA Classroom Presentation Lesson Six\video\video23.mp4&quot; resource=&quot;video23.mp4&quot;/&gt;&#10;        &lt;/file&gt;&#10;        &lt;video height=&quot;480&quot; width=&quot;854&quot;/&gt;&#10;        &lt;audio channels=&quot;2&quot; sampleRate=&quot;48000&quot;/&gt;&#10;      &lt;/videoTrack&gt;&#10;      &lt;videoTrack duration=&quot;25325&quot; muted=&quot;false&quot; slideId=&quot;{B403D3A3-9DE9-4E92-B9D8-662191ECFE82}&quot; startTime=&quot;0&quot; stepIndex=&quot;0&quot; volume=&quot;1&quot;&gt;&#10;        &lt;file modifyTime=&quot;2015-01-14T16:10:52&quot; size=&quot;5313680&quot;&gt;&#10;          &lt;path full=&quot;W:\eLearning Projects\6. 2014 USCCA Classroom Presentation Lesson Six\video\video24.mp4&quot; relative=&quot;6. 2014 USCCA Classroom Presentation Lesson Six\video\video24.mp4&quot; resource=&quot;video24.mp4&quot;/&gt;&#10;        &lt;/file&gt;&#10;        &lt;video height=&quot;480&quot; width=&quot;854&quot;/&gt;&#10;        &lt;audio channels=&quot;2&quot; sampleRate=&quot;48000&quot;/&gt;&#10;      &lt;/videoTrack&gt;&#10;      &lt;videoTrack duration=&quot;74942&quot; muted=&quot;false&quot; slideId=&quot;{588ADCA2-142E-4938-B9B9-57E0D6FA108B}&quot; startTime=&quot;0&quot; stepIndex=&quot;0&quot; volume=&quot;1&quot;&gt;&#10;        &lt;file modifyTime=&quot;2015-01-14T16:10:52&quot; size=&quot;14953926&quot;&gt;&#10;          &lt;path full=&quot;W:\eLearning Projects\6. 2014 USCCA Classroom Presentation Lesson Six\video\video25.mp4&quot; relative=&quot;6. 2014 USCCA Classroom Presentation Lesson Six\video\video25.mp4&quot; resource=&quot;video25.mp4&quot;/&gt;&#10;        &lt;/file&gt;&#10;        &lt;video height=&quot;480&quot; width=&quot;854&quot;/&gt;&#10;        &lt;audio channels=&quot;2&quot; sampleRate=&quot;48000&quot;/&gt;&#10;      &lt;/videoTrack&gt;&#10;      &lt;videoTrack duration=&quot;35335&quot; muted=&quot;false&quot; slideId=&quot;{EE6151A7-9665-4DB1-AFA4-62D07A0C1E94}&quot; startTime=&quot;0&quot; stepIndex=&quot;0&quot; volume=&quot;1&quot;&gt;&#10;        &lt;file modifyTime=&quot;2015-01-14T16:10:52&quot; size=&quot;7213494&quot;&gt;&#10;          &lt;path full=&quot;W:\eLearning Projects\6. 2014 USCCA Classroom Presentation Lesson Six\video\video26.mp4&quot; relative=&quot;6. 2014 USCCA Classroom Presentation Lesson Six\video\video26.mp4&quot; resource=&quot;video26.mp4&quot;/&gt;&#10;        &lt;/file&gt;&#10;        &lt;video height=&quot;480&quot; width=&quot;854&quot;/&gt;&#10;        &lt;audio channels=&quot;2&quot; sampleRate=&quot;48000&quot;/&gt;&#10;      &lt;/videoTrack&gt;&#10;      &lt;videoTrack duration=&quot;42609&quot; muted=&quot;false&quot; slideId=&quot;{B1C8320F-7185-4304-A4BD-EA209CD3C9B5}&quot; startTime=&quot;0&quot; stepIndex=&quot;0&quot; volume=&quot;1&quot;&gt;&#10;        &lt;file modifyTime=&quot;2015-01-14T16:10:52&quot; size=&quot;8402237&quot;&gt;&#10;          &lt;path full=&quot;W:\eLearning Projects\6. 2014 USCCA Classroom Presentation Lesson Six\video\video27.mp4&quot; relative=&quot;6. 2014 USCCA Classroom Presentation Lesson Six\video\video27.mp4&quot; resource=&quot;video27.mp4&quot;/&gt;&#10;        &lt;/file&gt;&#10;        &lt;video height=&quot;480&quot; width=&quot;854&quot;/&gt;&#10;        &lt;audio channels=&quot;2&quot; sampleRate=&quot;48000&quot;/&gt;&#10;      &lt;/videoTrack&gt;&#10;      &lt;videoTrack duration=&quot;41475&quot; muted=&quot;false&quot; slideId=&quot;{61879C50-0120-4B12-AB96-8EDBEB9AA656}&quot; startTime=&quot;0&quot; stepIndex=&quot;0&quot; volume=&quot;1&quot;&gt;&#10;        &lt;file modifyTime=&quot;2015-01-14T16:10:52&quot; size=&quot;8629159&quot;&gt;&#10;          &lt;path full=&quot;W:\eLearning Projects\6. 2014 USCCA Classroom Presentation Lesson Six\video\video28.mp4&quot; relative=&quot;6. 2014 USCCA Classroom Presentation Lesson Six\video\video28.mp4&quot; resource=&quot;video28.mp4&quot;/&gt;&#10;        &lt;/file&gt;&#10;        &lt;video height=&quot;480&quot; width=&quot;854&quot;/&gt;&#10;        &lt;audio channels=&quot;2&quot; sampleRate=&quot;48000&quot;/&gt;&#10;      &lt;/videoTrack&gt;&#10;      &lt;videoTrack duration=&quot;65365&quot; muted=&quot;false&quot; slideId=&quot;{AD497206-9BB3-4EB7-830B-968F75C08129}&quot; startTime=&quot;0&quot; stepIndex=&quot;0&quot; volume=&quot;1&quot;&gt;&#10;        &lt;file modifyTime=&quot;2015-01-14T16:11:09&quot; size=&quot;13130152&quot;&gt;&#10;          &lt;path full=&quot;W:\eLearning Projects\6. 2014 USCCA Classroom Presentation Lesson Six\video\video29.mp4&quot; relative=&quot;6. 2014 USCCA Classroom Presentation Lesson Six\video\video29.mp4&quot; resource=&quot;video29.mp4&quot;/&gt;&#10;        &lt;/file&gt;&#10;        &lt;video height=&quot;480&quot; width=&quot;854&quot;/&gt;&#10;        &lt;audio channels=&quot;2&quot; sampleRate=&quot;48000&quot;/&gt;&#10;      &lt;/videoTrack&gt;&#10;      &lt;videoTrack duration=&quot;27194&quot; muted=&quot;false&quot; slideId=&quot;{FD857D10-A6E3-4BF2-85ED-C1A62A68E1FF}&quot; startTime=&quot;0&quot; stepIndex=&quot;0&quot; volume=&quot;1&quot;&gt;&#10;        &lt;file modifyTime=&quot;2015-01-14T16:11:10&quot; size=&quot;5498428&quot;&gt;&#10;          &lt;path full=&quot;W:\eLearning Projects\6. 2014 USCCA Classroom Presentation Lesson Six\video\video30.mp4&quot; relative=&quot;6. 2014 USCCA Classroom Presentation Lesson Six\video\video30.mp4&quot; resource=&quot;video30.mp4&quot;/&gt;&#10;        &lt;/file&gt;&#10;        &lt;video height=&quot;480&quot; width=&quot;854&quot;/&gt;&#10;        &lt;audio channels=&quot;2&quot; sampleRate=&quot;48000&quot;/&gt;&#10;      &lt;/videoTrack&gt;&#10;      &lt;videoTrack duration=&quot;24992&quot; muted=&quot;false&quot; slideId=&quot;{EEF747E6-CE61-4EF6-B27A-4678400C2EF4}&quot; startTime=&quot;0&quot; stepIndex=&quot;0&quot; volume=&quot;1&quot;&gt;&#10;        &lt;file modifyTime=&quot;2015-01-14T16:11:10&quot; size=&quot;4996827&quot;&gt;&#10;          &lt;path full=&quot;W:\eLearning Projects\6. 2014 USCCA Classroom Presentation Lesson Six\video\video31.mp4&quot; relative=&quot;6. 2014 USCCA Classroom Presentation Lesson Six\video\video31.mp4&quot; resource=&quot;video31.mp4&quot;/&gt;&#10;        &lt;/file&gt;&#10;        &lt;video height=&quot;480&quot; width=&quot;854&quot;/&gt;&#10;        &lt;audio channels=&quot;2&quot; sampleRate=&quot;48000&quot;/&gt;&#10;      &lt;/videoTrack&gt;&#10;      &lt;videoTrack duration=&quot;171338&quot; muted=&quot;false&quot; slideId=&quot;{ECFBE933-3ADD-4A78-B1AC-D2A98FFAE77F}&quot; startTime=&quot;0&quot; stepIndex=&quot;0&quot; volume=&quot;1&quot;&gt;&#10;        &lt;file modifyTime=&quot;2015-01-14T16:11:10&quot; size=&quot;33841365&quot;&gt;&#10;          &lt;path full=&quot;W:\eLearning Projects\6. 2014 USCCA Classroom Presentation Lesson Six\video\video32.mp4&quot; relative=&quot;6. 2014 USCCA Classroom Presentation Lesson Six\video\video32.mp4&quot; resource=&quot;video32.mp4&quot;/&gt;&#10;        &lt;/file&gt;&#10;        &lt;video height=&quot;480&quot; width=&quot;854&quot;/&gt;&#10;        &lt;audio channels=&quot;2&quot; sampleRate=&quot;48000&quot;/&gt;&#10;      &lt;/videoTrack&gt;&#10;      &lt;videoTrack duration=&quot;87621&quot; muted=&quot;false&quot; slideId=&quot;{1AC224B2-A742-463A-8F3D-D3692F638288}&quot; startTime=&quot;0&quot; stepIndex=&quot;0&quot; volume=&quot;1&quot;&gt;&#10;        &lt;file modifyTime=&quot;2015-01-14T16:11:24&quot; size=&quot;17740269&quot;&gt;&#10;          &lt;path full=&quot;W:\eLearning Projects\6. 2014 USCCA Classroom Presentation Lesson Six\video\video33.mp4&quot; relative=&quot;6. 2014 USCCA Classroom Presentation Lesson Six\video\video33.mp4&quot; resource=&quot;video33.mp4&quot;/&gt;&#10;        &lt;/file&gt;&#10;        &lt;video height=&quot;480&quot; width=&quot;854&quot;/&gt;&#10;        &lt;audio channels=&quot;2&quot; sampleRate=&quot;48000&quot;/&gt;&#10;      &lt;/videoTrack&gt;&#10;      &lt;videoTrack duration=&quot;24958&quot; muted=&quot;false&quot; slideId=&quot;{304A6906-9F63-4C79-A657-FB91F781E2CC}&quot; startTime=&quot;0&quot; stepIndex=&quot;0&quot; volume=&quot;1&quot;&gt;&#10;        &lt;file modifyTime=&quot;2015-01-14T16:11:24&quot; size=&quot;5101157&quot;&gt;&#10;          &lt;path full=&quot;W:\eLearning Projects\6. 2014 USCCA Classroom Presentation Lesson Six\video\video34.mp4&quot; relative=&quot;6. 2014 USCCA Classroom Presentation Lesson Six\video\video34.mp4&quot; resource=&quot;video34.mp4&quot;/&gt;&#10;        &lt;/file&gt;&#10;        &lt;video height=&quot;480&quot; width=&quot;854&quot;/&gt;&#10;        &lt;audio channels=&quot;2&quot; sampleRate=&quot;48000&quot;/&gt;&#10;      &lt;/videoTrack&gt;&#10;    &lt;/videoTracks&gt;&#10;  &lt;/narration&gt;&#10;&#10;&lt;/presentation&gt;&#10;"/>
  <p:tag name="ISPRING_RESOURCE_PATHS_HASH_PRESENTER" val="1760a76535f6f244078e86f95f7feb35c9d4e1"/>
  <p:tag name="ISPRINGONLINEFOLDERID" val="4"/>
  <p:tag name="ISPRINGONLINEFOLDERPATH" val="Content List/Concealed Carry and Home Defense Fundamentals"/>
  <p:tag name="ISPRINGONLINEFOLDERDOMAIN" val="https://uscca.ispringlearn.com"/>
  <p:tag name="ISPRING_PRESENTATION_TITLE" val="6. Gear and Gadgets"/>
  <p:tag name="ISPRING_SCORM_RATE_SLIDES" val="0"/>
  <p:tag name="ISPRING_SCORM_SLIDES_WEIGHT" val="0.0000000000"/>
  <p:tag name="ISPRING_SCORM_PASSING_SCORE" val="80.0000000000"/>
  <p:tag name="ISPRING_OUTPUT_FOLDER" val="\\psf\Dropbox\eLearning Projects\SCORM 1.2"/>
  <p:tag name="ISPRING_PLAYERS_CUSTOMIZATION" val="UEsDBBQAAgAIABuE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AbhFBGJmaZcXkEAACHFAAAJwAAAHVuaXZlcnNhbC9mbGFzaF9wdWJsaXNoaW5nX3NldHRpbmdzLnhtbNVY3XLaOBS+5yk03ullY8hPm2QMGZKYCVMCFLvbdnZ2MsIWWBtZci2ZlF7t0+yD7ZPskZUYCCERu0MnO1yA5fN95+jo/CHv7HvK0IzkkgredBp7dQcRHomY8mnT+RR23h47SCrMY8wEJ02HCwedtWpeVowZlUlAlAJRiYCGy9NMNZ1EqezUde/u7vaozHL9VrBCAb/ci0TqZjmRhCuSuxnDc/hS84xIp1WrIeSZpWsRF4wgGoMJnGrrMOswLBPHNWJjHN1Oc1Hw+EIwkaN8Om46vxy39edBxlBd0pRwvTnZgkW9rE5xHFNtD2YB/UFQQug0AcMb9UMH3dFYJU3noL6veUDeXecp2c0usOa5ELAdru4VpEThGCtsHo1GRb4r+bBgluI5xymNQniDtAeazmV4E/S6l/5NfxD6wc1VeN0zNmwBCv0v4RagsBv2/G3kbemHIz/w+6E/ujnvDrZE2Bu1wPjX7W5vS8xn/zzohttq6revt4UMrwZ9O8zV16E/6nX7H27CwaAXdocLFATiShx57mqgeRCQosgjUsWZp5IiHXNMGWTpo+iTREGeM5xPSSg6FKJ/gpkkDvojI9OPBWZUzXVGQDm4JSRry4xEaqSjvemovCDOgs4QgmGQAlUuHZ1UqfT+eGXrrtG+2NaTVnpVlRgmQomfbH2jflSZf3L4vPkbDPVmNCaij/O8LBHrG3jRhP1FNWocvHv3vBUbtHlYKRwlULrAtaWPPHd56UFsIvhKhOhnNBYsrjxL0jGJ+zglSyU5uKW8A5INB00glhn4vJ1TzBxEFZxBVIFlMZaKqrIJdJYlEXBBsyHoOlg7kyjBuVwJ3Mp7uuxGrd/6QhH5u3GGWdok+rEgsnTMmY20n0I02gh+JmNJFbERPafCilEULEZzUSBGbwlSAkF4FSn8Sgha7jlokou0XIW+qJBkEABoRskdia32+BVUpAUgoSVnjCij4VtBf6AxmYgceAmeQfOGdSoN/95WxBmWckGKH2x8YzpJt3/pf3mjN4jjGebRluQQxCTN1C74MeydC1DBmABvLlGAZyJcSFKeT0zjUsxmm9a6EzwrD10fZEkKx03BHsMJLyJIN8oLYksYYY4EZ3OEI+gMUofQjIpCwooJFkMt/5WBBoooL02dQlUAZXlMchu2emP/4PDo3fvjk9M99+8//3r7LOi+Ww4Z1tpMu7zYOMXYoR7NMi+ANk401rhtzXxmurFGPjHjWGMfTzrWwLV55wXkM1PPGrYj8lQnf7x2nk8PwPfNcr2ZeK5uck/3vHJGeI0tL/Dbo4srBJ7+1AuDU5s86wsEDosSSNSJ/sNkiSkHChvZsH3e89Gggy4GcPj9MLBSoM/KRhCC6lcrQjh2qxrmW9pnIzX4YCM1Mg18uNS8rUyA7js1rR76L6MpDBrx/6KwbkrEXdbkndWqn1Jv/tOMbYrVjuoNwXmUQBDtLPBefT3fpXtfk8fMU3W5sHKbUP3LXb3u0m9SymkKftSjYHVH1jo6rHvu069qNWBbvTxs1f4BUEsDBBQAAgAIABuEUEZiT9ynswIAAFEKAAAhAAAAdW5pdmVyc2FsL2ZsYXNoX3NraW5fc2V0dGluZ3MueG1slVbbbtswDH3fVwTZe91d0wFqgDbNgALdWqxF32WbsYXIkiHJ6fL3E22plpI49kIUiMhzxItIpkRvmVh+mM1IJrlUz2AME4VGjdfNWH49TxtjpLjIpDAgzIWQqqJ8vvz4s/2QpEWOseQO1FTOhmbQu1m0nykU5+PbAmWIkMmqpmL/IAt5kdJsWyjZiHw0tHJfg+JMbC3y8sditR50wJk29waqKKb1Fco0Sq1Aa8CQvq9RRlmcpsC9p8v2M5HTuzqf/QFtxzQzLe3mE8oQraYFxEW+ukEZxgt7e/wqC5TzBAN/jYV++YwyCOV0Dyq+/O4ryiBD1k39Pz1SK1lgQWPO+Ud853BJczt+GNUlyigBE0JHo6/gytPmeheA3Ndw7gmOq5L8Cet6sBDw0VMOS6MaIIk/dTZdyrfHxtj5gOWGcm0BoaoHPdmgn2ij/TWxrsf9gTcm8gDkFD3iVfKmglUXbwCM9T1+tbptV0UY37suCFDBzimDCHtlj/xty3qEDJQ98pmzHB4F3x/BDy0dxz/xLXWPeb761gqC2qOvlz95K3p6wMHVYfJO40GVzGGpMZ4XVgE+G0laXRdTchQUEXTHCmqYFL8Ql+7bbDRJDgyu1U43FjHMcDjVb22MdktHMeN5vB27H4U+t+48M3aHX8+pMTQrK/ujpOczx7uet07myWkKrkmLB3UvNjIgoe8hTkXVFtSLlHyyGyENTAbLbraG4CQJikCS01Um7pJT5RdNlYJa21djoF2VY12HK1lRcvtnXhm8QR4TBowd05T2OkEZ9+hA4VoAqMpKPy/dobNUDTeMww786AeKNuGhzIi2PTrUbjfmATYmmE+nmNSQblH0jRLiYsMJwqsNS8YrJzSM97yhqW7zisbeb+D+4mgn+1WGjReG2ylcI0U3W/txAa0S/5X8B1BLAwQUAAIACAAbhFBGaMdFL0wEAACYEwAAJgAAAHVuaXZlcnNhbC9odG1sX3B1Ymxpc2hpbmdfc2V0dGluZ3MueG1s1Vjdcto4FL7PU2i808tiyF8TxpAhiRmYEqDgbtvZ2WGELbA2suS1ZCi92qfpg/VJ9shKIIRAxE6T3Z1cEORzvvOdo/NnvIuvCUMzkkkqeM2plMoOIjwUEeXTmvMxaL49c5BUmEeYCU5qDhcOuqgfeGk+ZlTGQ6IUiEoEMFxWU1VzYqXSquvO5/MSlWmmnwqWK8CXpVAkbpoRSbgimZsyvIAPtUiJdOoHBwh55uhGRDkjiEZAgVPNDrOWSpjjGqkxDm+nmch5dCWYyFA2HdecX84a+u9exiBd04Rw7Zusw6E+VlUcRVTTwWxIvxEUEzqNgXelfOygOY1UXHOOyocaB+TdTZwC3TiBNc6VAG+4ujOQEIUjrLD5aiwq8lXJ+wNzFC04TmgYwBOkA1BzroPRsNO+9kfdXuAPR63gpmM47KEU+J+DPZSCdtDx95G3he8P/KHfDfzB6LLd21PDntRKx79ptDt76nzyL4ftYF9L3cbNvir9Vq9rp9P60vcHnXb3/Sjo9TpBu7/SgkRcyyPPXU80DxJS5FlIlnnmqThPxhxTBkX6KPskUVDmDGdTEogmheyfYCaJg/5IyfRDjhlVC10R0A1uCUkbMiWhGuhsrzkqy4mzgjOAQAxKYFlLJ+fLUnp3tua6a6yv3HqSpbdsEv1YKPHK7CvlkyX98+Pd9LcQ9WY0IqKLs6xoEZsOPEvhcNWNKkenp7tZbLHmYaVwGEPrgtAWMfLch0f3YhPB1zJEf0djwaJlZCeQrAyC2sgoZg6iCoIcLp8qfRWqSRmksdatlCZcbUQ5jHEm11JxGQ/dSMP6b12hiPzduGeOtol+yIksXL2wkfYTyC8bwU9kLKkiNqKXVFghipxFaCFyxOgtQUogSJg8gf9igh5OETTJRFKcMiwVkgyuFM0omZPIyscvYCLJQRNmbMqIMhb+zOk3NCYTkQEuwTOYxnBOpcEv7QWcYilXoPie4xszG9rda//zG+0gjmaYh3uCQ1qSJFUvgY/Bdy7ABGMCovkAAiIT4lyS4n4iGhViNm5a247xrLh0fZEFKFw3BT4GEx6EUC6U58QWMMQcCc4WCIfQ66VOoRkVuYQTkywGWv4jgkYVUV5QncLmBcayiGQ2aOXK4dHxyem7s/Nqyf3x1/e3O5Xu5l+fYW3NDMCrrXuJndaj7eQZpa07irXevjR37CvWmk9sLda6j3cXa8WNDeYZzR17zIZuU2SJLv5o4z6fXmnvxt/mMPFcPXqenmLF1H+dITb0G4OrFoLYfewEw6pN5XQFghCEMZTeRL/UWOoUQ99GNmhcdnzUa6KrHlxnNxhaGdDRtxGENPnVChAu0qor+Zb8bKR6722kBmYk9x+MYysKME+nZnjDRGU0gdUh+l+0ym2l9ZJd9sW6z6t0kN17sOkvP6uDEJyFMaTFi6XSv99zf2rA/ksxMN+WL+lrb+XLt8X1n40O4Hz917T6wd9QSwMEFAACAAgAG4RQRlfvtFeQAQAADgYAAB8AAAB1bml2ZXJzYWwvaHRtbF9za2luX3NldHRpbmdzLmpzjZTLbsIwEEX3fAVytxWiz7TdoUIlJBaV2l3VhQlDiHBsy3ZSUsS/N+PwiB2n4NnENyd3PBONt71+tUhM+i/9rX22+3d3bzVAzagcrl2dob6kTPsvMnxBNEsX8JlmwFIOxEOKg+dR3p2I2tnNSLg1nZcfaKsbfkQEzkFkwEIFNB3QioD2E9A2ocS/TmX7quqKGn2e58YIPogFN8DNgAuVUcuQqze7mgV6sChAnUGXNAbHNLKrizw5PkQYTS4WmaS8nIlEDOY0XidK5HzRlX9VSlDVD1/XwPA5ep04dizVZmog8xNPnjC6SalAa9jnfZxgBGFG58AavkO7/kEd43ZBHl2kOjUHenSD0aQlTaDVpacRhovxyqvVzQijzRnYmJq4u8VwCEZLUC2r8T2GAwqZywt+oFQiwY600HbPjygTdJHyZJ96iBHk8LBo29W9U6H2+GPijJDwRmgVmMis6+K4YOpNcHC1l3UW+DJ0EdZpfVEEvpYhsAgexvi3CO6/sMOgq5sB1JQvqxTf587mufd2f1BLAwQUAAIACAAbhFB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G4R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AbhFBGn/amu74HAADxHQAAKQAAAHVuaXZlcnNhbC9za2luX2N1c3RvbWl6YXRpb25fc2V0dGluZ3MueG1srVnrcuI4Fv6/T6Fiamp3/oSLuWWLZssXkbgaDIOdpHu3tigBSnDFthhb0J0pfuzT7IPNk8yRbAfbEGJ3Bleo+Oh8n450LrowiJ7dQN9FnPnu74S7LLAp527wFA3/htBgxTwWzkIaUR7Vj5IHN1izb2bwyIQMpBEnwZqEa120RsMGGskP6vfUvtGHt7bWbqFeG7dwHxm4o0PbtWJcKzq0Ga2mPqgXKGLekK5owM+zDuq51lOAGUQ05Gawpt+HSl4725QfwU1I1i7oRcNuWzyHtNeD0RYPajc7vQ4+tFRFUbpI7xhNo3Ho9a57ahPhRrvTUA5av6W0FNTsdJrX3UOz1+oo8Da67gJLG193UbvXbreMQwu3AI1UVTNa+qGnXDebKvSG+9f6YTTSeo0GajabSts4dLrKSGsg0FaAQ1X6YgIVQ9GU7kHV1GZfQSN9pI3aB2zgrt5B/RbuNhqHtqYpjcZxco+jy07XUVp6OOl0vkN41gVnW0Vs1c8E12C1C0NQdqi/9QinaEkiahGffqpN3NWGUO/vEUoba0mMynhOhalpeWksBHEAXMNTqkFdNqRa0rJsamTlyF1/qi13nLPgasUCDuZeBSz0iVcb/hRHTzK2Mki2p2EV3CNZ0WN3PfkpC0v6goiG5xJoxfwtCV7G7IldLcnq+Slku2BdyszNy5aGnhs8g3bjuqfjix15bsRNTv2cfbgvnvKwLVSsiArzulg8pZAeWVIv7bEhPxVwxy7fn5ECdO9GLpdQtSmeS9AteaJ5B/RV8VzGBNBL3ms98bwP4vQ7B3VFFIDWRXWPvNAw30lcMC+i2Ha3rRpP25A9icnO49539CvOY1B/gidhYUM8pUBigKLDUl5Kpk2O3ygoJq/FWjLwoRdwbra4JCJJOdMW+nQyU62vi/H0ZrrQzJvaUI+zEom0/Eer2//e7HR/GdQTXEkme6KOx3kuJMk6jXJcljOfjhdAiMcLC39xakPxXRk6vXPGpoVrw+SfygSzOb6vDcV3GejdfI4tZ2GPTQMvTHthTR05L2PsYKM2/Mp2aEP2FHGG9i79hviGIijPbkhR5Llr2SBKthvsaIn+jLn6YFo3C2c6HdsLbBmppDbEwRoZIfkG4VCdaK7aeA4cISyL4Y/BF9L/kgGpnleZ5Na8uR3DnyMMuXWfNh788R+wZoYt8B8NSgAn2LbVG7zQpl/AcxBx04qg6WcItM8VQV+xDZGB7RIwS703b1THnFoiuObYduam/hpZKxIgFngviKxWgEOweuxdtotAIoKNruMYiyp3ZONf7yCsTXV8JoRjTuQGMpif3D0FK8J1KU9BWunYEL769c7892KkmmNsLMB5xvRh4cisF/0RSI+AcUQ8j4lhQNdkvSfBCjZudEV2EGIvoLZ211JtS2Dwwpjfdu7viPAktX5OstIy8Jefrz5snemMoaw8kDAol2IFtlxlOB2yD/tKMB3W8y1/byyZ+bj6qwz5C0Y3U237zaGV8dHHx1Uw4QcGZUPc4zksjFAONJdVAuEJRAzUQJ+4XiWgaY2gO3lCht17iMSxpRKBNU04LIY+QHMPvsgZcg8+qkbxgDXbdMSs06XYkJYAS+/FcXA+dsSxwaNwanuNnyV9ZFAjPEr24FmQu1EcUFc/1l/VQEkrsaiX2dKeEFlg1pO8B0FgmOf6YmdejvZugtPZjMtxbkoe2M5by9rnuc+yJIOrdn48M9vYbXG/jyHzpdQjUZps8aLwrw8aEg9xHvc7y/RZgtfG6ly/XeiqpWOxWxSp7pXHQZgLy8aOvRirmmCAePcJX21gQXoUe/jyXPFuz8AjFfiS6bUpCVebP/73//I0BXtiKUqk/6zKA1ks6hh+5fuPxTiN/luCx1G1PFS+lAQmm+UUWn7vLKMhmUvVcVT9dgIBY8v4YLtwVWrzkSWZqPPPUEbkVq42nJDwGcqQw5hXlUgOXwQIr2zD8Qyx454b0IrwD9d1MXjHnC1Uw5CHK0gUz109x8vjGhGU3KMgD05ZFfj0W9WCQlWgpGuXV+eUS0VaEyAv4/djVu7PrhyvguOJFU7EbMdzB+CAh8ybiauD07syUBA3HUuPDnkozkzpW1Yj2rBvie+Gj8SLQC0rKqrOwIaZ2FUmlHlZUXtO4Yy1zqgmgqLePfOgQurxaDLqeXkRpeuavFnL2v0qOzEcNvxJU8byo7Cob9Hv/EQ/Iyzq22LZmMIJ4wRUbMki09sOjYRZeRnPgQ4NCAjT+U3f8jrCgrG49YoyJiWCvKbP1nSYXRgd16dJToumrN31NwwfBK/L+URgli92cqwqNBxjuH45iAfc5R59O8LlcCAPs6MTr9WyIL6iLc5ILEX8ZUs/1eDAQVYbX1yj11DC8akmKONL8Ldw27SkiYpWCenLii4LeiVcIOp4BiHT4zKExel+GTSon0zToH7JPYOE9m3vBTt/SUMMAeDSNEDzsqz2Jr3quJe7szzsjcYsnm+AOoATR4rJCHIxJfc2aUTFL9l2f+dx16N7mtaqjCAzNZdHP4ggMS7HtcrH9JFny1siOZsAGbWTDEiK3TEQs9r5hjdh8oCTL57ZhmoJx8kykoM/U67StefY1ZnVKC3TItazFZrxgtPrZ7oC3bcmf1DPrrJQnU5+xCrKAAp8b/6q+ydQSwMEFAACAAgAG4RQRmOC4epHJwAA90QAABcAAAB1bml2ZXJzYWwvdW5pdmVyc2FsLnBuZ+18f1jS5/q/+9F21mqtpbnOUs8qNX/FqVZm/mBrLUNTC38QmrKlaGpowkRRgc7ZaTXXZIpgJshKzeUvBopGKrRTjhTDpfkLVFaChIIkCgQIfMFaufPpe13f7+dzvtf1vc7VH1zwPO/7fd/387rv577v53neb745HB68euWfV9rZ2a0GHdwPtrN7HW1n9+rEn96w9vQ1kf2sX6+gwMH77JoEG+XWxuspn4R9YmfHILy9+MUKa/utUwehKDs7p7O2zysE6Rzczm7/edD+T6JyE5Tj4vqTsnjgo8Wv2Hff/ip3M3tdN/Xrc4931qwvrVrhcWW9T2nUvcupP4PPHzh8sfBM2tbGwVsJLTWMK1d3pQpv3dPjxO0yEK2hIFnZ2ZdXiRrq7Zh4dLyvUoNySwkanQ9K12Ie/io9C1y8f7+xbWJvh36qAsKxmFSvWdV6ZMeqdKOGXa8IUtn7Q48iVln7buCqb6ayPdETOKMS+Zm1w07rHi+IZszjLTq81AaBnQKyl3q24PW3rT9/W6gewDx8E/j4E/a71uZpU0jt/GGW3dLPSIXtm7K16x0b22/AS801t2x8XMyTQPPko9E+nLbnbUDHqWwYa9bbL1lwKXb3Puc+GdCizwn8Ja0zv2bkFes9s+32zi6Wx7w1NH1vyoRHINK4jvb41v0ZmCWPfWeri+lhsNgDVZk/y74PDwUQ5DddzI8Gs4RKvGkY7zPc6VjoZFOUE3qVyEzE4Aup9gC+MdhgEltMVyHyj8SGobamokHHYI+f1O8bNa2Hl9TURTfd7iZ5DfKaYjeUZIM5EjQ3oOagFxwpDdUSsy8D/sH0FrfBG491a5Uchbu49mQ3kxLBDdOONzn37IWS99X5ZBp7/XQ6WQ9lDNaNC9JcjSDxZ88cf9PK+xodfK4hnlWyz3XmGERRfUIOHCpF1pA+gg4VltnvHo0QNXHHHf09kpgETm+qrFw02uQE4Pq6y0ZbZ/gUc0Cecu784o/lT1kZ/lnd30NmHXeXHvQ6cbGgpZ7k44EWXjdpsxpGuk2m6P2N7/YwyLIxshRdJHIEkY4NElEf6I3Z+xg2BxiDeHwc+0pk6oqDPWUxlR81NqTy1SbwUGhxPw6aNcRXxgglxsSucI5WeD16wyCdJvXIQcKG+HPG7EhzFDfyhNeSbU/Baj4H3e/vId0OrgA/lqSvLGkYaOqRt93hUZjxcUM9F28rW/u0rPGySbiYTSftYluHB60FJDERQ3ew6V3hghpEmSm501wFLeaRNQbjgac2iG9Pc4dFfr0AGW7pdzW8unVGy4+006wIwXlktXu6iTSQ2wsupB5maYBHhuG4uzEk617P5QJxD8WKBu+7mNmkdumgnzJLq/vuhyU3cj5n7+QBBn+/P6P23dQzEUOp8PCWB1fi9SV0kxZbXgJXVh256/hxY3U3r5MZ5h+zkrqxCjFQFgBNgQ61XHY/E54BEe0yZR144sftJeDkXwZ9ZAeXcDx12d7f1use8j9oTl8C4Oa+tZnVLpywZN7f9nugl5ql/4bm+PURzFyX4xo6xzB9XzMMA547l7Q+yS1pd9ROqxqnMRnRigJ5KGwpQuSIBd+cW9xTvrp87aBtuJ8XxTn4i02zOSrOmXVrMZk7NteNWiG9sbHNE71/f1PoLtsILnzK2Lzp08g7NpeYOqw4d/vXqGYbZz97/007PnrC552uonOrwl6S/z8kp3yRkK9k3dzZF4DKffCNe1OA+vbms2ddcLkQZLhyEdnkl+JHeMYvhWy/hRCoPQq9ooAKoGyU89Vkm7egtqIF3jmzYx7fEiO/R5UNRPwuCJU8OslryvCU4QAY7WiKaqIksPqiLb72Xhrxa4460+3BRoCnx/joHYDf9RSUw6GllIuiatLetvHwqSvPyRdcQQCL+p4tAeQ0vllWlpAnnz5WhzpfcQWQndFM7V0mVc4vmpgAUxPHtvDBsiuibhPo+TXoeuc7tmvHyurusbvRSAv4GRTQuv7NWvL0xkQfXgj1e9NyVWuCFT6Dfr8wGkh7PzQu43Y1hDASZ1XCc/h/cwGeAZ7+h8L9+fBqPAOPZ14VbDeMtdx7azTi6cwopO4Mjc67ZVOsZezKiy9safPJ3qclptkm6l/PHpf1gknOjLYo2fu6F4vIevsFXCbXM2nL7Fm3cK6zZi/PJwm4zJTR8rX5odlFcbdx/xWbthfiQvXP6THSN78IAElCj9OLh9k6VvwCXgdoolL/F+l4dOqKtOhFSNaNVb+Q0y+MY5DZF40h0Sf9xZya+Axk8IsQ9gVF/5ET+UzwfO/OvrH4yZ9loyk0n77tGRfh7D8AYHXCyC8rFv5FEgAUfhcx8EdI+FWEIEMlUxIlGVO5euT8wRYRgZoo6EXK3yntFNyyO9LpnegSiFJCQc0iDc/J/+pxsLJA3c38eLSKUg+WFYD/0yLamq0A7qL6/hnHhFxC6G0bCpqj86yQuMqxLwOXQfpmaS0NZ3j06OYaLs8Kbl6uvKZstolFl1CCt5zp3UwIQOZOlafMTszPSvZEBMzdGlQGuPN6KsZoUiZ9mazGETnxn5vPHAghBCYnfYOUCag3EwmBaF17jrt0qLkvKD87X1no1CUIeqZrwA9RXeHqxfk+2DitHq3OarTfyAbMtHlB1LvEvlC6q+vB1lQ+ueYg1xvSu8AXcYTqjW2uYlmHcG+3ECPZg1mFGN0BJZs0oi2jKbCTPjqRqjkQ4oPxxhxCYLzOxhp465X6UsYzgzsfBntbBfacG6P1f4jUhEhCKu03NL6Lmb5a26S9S277uxvk5wC9hAjhCweBCGgIoYAGHw1qa84I1X4wChvqVsfMtszfGbbfMkwNLqKq5lnAAzRKequS6IVh9pE3Vjn81a+sNcw/mdwm2YPAaIlw5WSCHx1dBJ1wxjufPf/MXPOnS5CXHFw7S1crN4d4fMQMx3eFFJa0dtSQHEBDmdKQEmMzbawMq6sBaSs0cVn9glrXmalcH+gEchyThOkhsapv9ez2UW408kQ0GOwjVw+E0I8lq4NVmlIqFDn6oyWUGXXQaOWzifmKa82+wnP2b3eOiQvLY2IWUkVJnW4rQmdD1bvgB5oSQAzGGGRlEU7UUEEHkdvec+02Ibgg/DZfP0KrODH1s/D2NDeZyAWQKrsX8iNciPWLydDJiDxhK11Qm4eD5y/zo5j9DTWezmps0z/kb58/6NHfby1XK7yOM2mtdCm6GG7lLgKRNZ+F4rcNU3lhhdRqy8PoVrlLcL/gKtWyQ8nZWB+/vaUUfJCBep5oAn6oTrrWFPVj4dlSR756swuw0P59vnrTmQNNE6mQjgUXVIg66wq66xBZ3DIC9SdIrnSFF403CbuH4UI/6XSlVN/GK5UcMxCyXUfdZN/TPQhkl9X1rcXKZW4xyxrpRpt4ZWoWAMhsiH+FKJk80vg5aLRE1ZxQcnzzTJtKhItljjNHQGvvrSQmyorHWkZAwuBrhvkMua78uBty8TYaWikxUiJgE9W/pslo2CSMCBJyycwuzlrufXULNSBSqevgXo/N4BP7ewrNPeUnifWHhWrOtYP6YmaVDz+v8QII2WA2KtoAceCLSVR0tECISWo3G1lJ+FGVOu1yNbBWqgfQbjYM91TeZp4cKJmUBDR7Ezo9S5KeGcJp7YaLvxs/eP/Xz6qCtcWXnmmzP+nES/L/MPKxuhGMSTOs4mT/6zoioWCu66Yok4vV+VDO3SYQR7/fcOTJ/LoWzVgH0/dA3snsmPtlvA25adPZ+vLvRw/fse1XTLGzl5ZRN4K2/vvWSk+b9xq/pTrCCuYeTdfTnRPwJs1X5w4mf5K8L/nTXTttYVIW0yUo4yzU3KzI5GB0yv+q9vy4CqebjduztljntvPyEzSy6q3QSK7/j9Nr0dUuQSig88tca+4sylOyhmeb9FUdi2o+RCeb2QHNYWNZGXEAXhCZNR8raorg3tmRboQFTcENCLp/GcvknO9M1umMP25JJ9QqZSP4dqnJ1Eoit8ajxlHP6t7ENMb8rXURG51xj+9XGXzVoDggrKz7Ol9ZUVuZNz0bC0ygC4P5Qkwjoox5Sai9G+yChcz91GqRJmaA7iNPirHMBGcVsjPYGSN5ZE2h4viZ8T4IrNWbRmsVbO8WTqYaMQZ5LZ0Dq8xsB8KIOFFICe+xhBjBSRm1FqBNZD7nKQYXYhUBRkUzJPPh5szHoop5NAy2R4K2uHFg5JZ9m4ypotrfThjvMAya2PuHaxwcTOyPEEB+9ckTvBD5r0OZK27ZkjwrnGnVbDKt+/qo24owURNeEGuYZGFbL7uLtJAHEs5D2rfS+QHtWoTJzJG49UEydKK2FqMIqxcuzPiC8rdZibON6hBt+RMP52GNTv6NGw8yDteQ1iE6zZ4UydEviL4Gk6nNA11EDSWhcR5R5G4sdCikSDTLJcV6JMf6lVoZJqYSds34vH0ZjWt8Pa3v04GVxSxZbWN7b5hzBIyzIBuezawJo7WadyjNZvZtrR8hsavi94KzaNze3+O1WEaxBtke4bUFfFmCHmj6nA3KutsvkJanVGKGOZcB6wySAmZYtLeE481nb+Fp8Yo0akOZxuiFqmvhxTYOl30KKipTiaKBeqEYFghkA8ns7vnBlRRp9AEdWNEyKWVU/9SDFyX2URVPF3FF8fb+je+nQuQtr1YBjjDjZ+tb9rmmzkR3fRbqXxaSjesWqqXbCUqup28JS10VIVIxNMKsEjNFOBgwmqHUy9tUKMXc/vwgA+/Xps97mGYzXBhEBkHvmVctNHlxklyexgbF5ZFUPliShPHaZFBfcniPvWmL6ycDIf+wljSaugeXa5xUuyGKJNPtvXwJx3wBYfHYZEA1toYxvWdkM7FCHKGxDF68ICvllcp8IDda3mukptNwxiDlNV/2cXfYfD4O6W9BDDnHzRISu3HIXvRiorEYW/NkUs7d+JaqXXs5URh8ihnPga1/z6RlY092BvEEcJ/Gj+sKz8QktHiFZLRbpMFsQxINWvlqjWdHrHAySFtcrzVihME1dViJ+eiUGyEF+lsLCsGrr2wbc8GqxX+d2TacCT+SX8AUP53CzrmMgTIH5Wpsi6Y5ALrewUe5Gl+9uKc1gZYoY5JjOJK6Mi0gwpU9jrOEi8QIHW0+w/hQN+6yc2bBNYbMShpl5tZVnkUn8I1xQiY8Q52LHGsYKBIDr5jNQQgo7aTVf7i+HqkWanPEaM7T8LqmY+Tqyu+S9Ac4Dg68lnp4UxxA/nZRD0PyPrQS1RN0mYr3xyGJm5LKYx7sF+UYOYDP6jTC6O0eOeDzW5SY22qy/afKAqNVIK5M3ldT4v0ttTretaWDWyPmRHgZ62RsB+yz8c3GMYi+EsxXE457PFyQMM3a6i26FMwQH60MM4NDSDEnGhodQf5liUMlx2tIqxoLHtIrQXW8PGKSKaZ/fwbkzG1k59H1zkrM0QkxLuWO2iwZmeR2z5Nkf2kr6/vMLIrSuZu0fEmWrg/lnCmI19J+n41e6P2SHeD/2A2foi+6BHGZndmPBTkcVK5mELLGoqdZ3qKUd7TO/7kvHevznMy28e3E0XWqnCYK5u+0687d9nOlKzt+mY+FPd2pSzzKIHLvOhbP92XTNc8TdoaDbT/3Bs6a0yUxR2z8FP9n3du2Ah//vOYdQMejf96PpBnu+QfNl/dt5KhJdOt62rCUmLWJOV0CX87cdzkBtyWPMeu8kdus+utpN10scy4u1mxytd/WFMejAm0b9qdNI58xiK9Km2kmxWAFv2Ou94PegjukFWs2YV6joLohxaiDCYmYeGmfZum0gETWoyrr0UwFW1bZnq+aeyrSsSt8JaWDoSD60jBV+r80jemnIdy8aO9vKKHCGfnRrAFH4HDn1NL+q5Hx7XF3rmwzROFNNBrFpmJfCuarP/PFb5XUvyNkPhRTkqFDmaI2OGZnBTiVzS2gJXLVPV5S8/5wnwigaSEaOgq72nzIfF4sqXN6gotiqpDacal3ODEzIHJRcifVK5aJKywjH0O8Cx0aQnTj5pN3ZZ6MHKl+2F0xUkAziszImvCSbCYd3VHgsqn24qKe0027X9FQa9u8HiGML6ol5hyF99uV9tugQxZBRYM4iEOqR5BdpCEeA01MEIaoEmlHc4oGCilbjCcgq+HQdmqL14b94buW8JxvqTjunuryXchbRK9koYOfaXBn2ESBNvPjSM4Cf/4NloP/KMfyY3SGjOPpgWci8LsOa3NOYosjD5oXp/o0wmBG7N+EZRejn2BlC5elbibSHh9lIhg0cbKVcEhj8EKqf9mlk95JtUov8WXyfVuglpGK4ZO0965GrKyemVAUKvwwiJbhI6SOoFj9wB+YdRQfWtt8aCKp1fcSnxAmDTsx8eOVd+sKL3inQ+arF7u1WGuQb0kCsunKHP2Ur2zEBSaxHyis0KZ0un4WnvApdD2UDuOct1VvnwOtAZb4nmtXaJAz6T03oYOvspCyaKZok3ca+t1nko1o0iecZFHM2IJrRGgTJxV+2CtbaCbXRIhglgO+slhls3jbTAp1pgn3LhvWTevuIMf+rTm5ceyJ3/NeA6DVUwySv6miR+qw1/RBP+djEBMbR/67KzyifeXWGS0X5p5aEypyM2ZkHke1O4SABFWkIJ9RmZqjoANlikSo+ZziQz3qIrAizOwt29XPfWPyKLvqiY3jTeqktZhT3YNwLHsA9tZwsK2y/cnFWlZj3BvH/GKmtzyZGrYQ0Xh56Z411igy5vnf6X4/RtFhmK4/q8Kq8nO464pRhxImMY30pwlxe8MIZqax7Z2l4zHzbpc9EZjvZCwO+Wm0/ck6/7f8/7i+WOWDnsid/O6mePGOeKP50RrLo0cirkl0FmaWwt4IP5bAx4TJWNThx9m/03uhEzBS0s1JAhCXq2DwTu8kDecmzKQ/vxykZRBIma//bb5k2BD7VJGbhU6QmRvw28vDbrjmjXf3RKQ/U/t0XNzv0TaPMb8OOLeOwp7m+ssQv99iBCsKjCLx1CGsmkjztrSjJoaepa+fvjku29FY8/v4vljXJYDHPjtmuelWSOW3kH9H4myYvX9Zqs/vaeWdiq3obQOxzzDbfURx7ArrWUY5eXmEfei5miP7Gajyl4L/swUnhTLmGQSsIoR1Ui42K8UTk9Y8mZ8yijTNFDz6ysVbBXTjGW68GXQq2zgylzGfe5Hngl+kmrQii5BuEpKkpnzGMk1mWSP6W+5BWRrZFN08Te+RhoJ6LiR47c+I698PHscf6qGgKYk8fiJbPplqQBh21AInOhU5rcvUQwK6BNxFPncjR8uix2M7U79gaFMaAAeQcL7tSYV6cHX86oHC4gKahhkOdvKfScKQ4UClGX63f7ZvOwqPp7R66+BQ/zI0nohoFreqJrzoHcjHY7KgHJYAyTXlmcyztX8UF97enww92gAy7NscCy2RpM+GfvieRyi4sECVL27feyAohCRiA3gRTBz+/MHy/pW1pREmXqfQAOJMPW48/U11YOWx4tJJuLGVrr1WcVLcqnybMiYwjAYPpepSKihxRaOzfGXdRxcRywx0Uu/kj/0iy1opj/e3XN7SPWwPAHntBZ+v/lOq8ceeH2pKtyO4ja/3KOtGutk6rtG6JM0P8DhG5l/Gihf6PsG3AxPagTKiJF2Ew1CM8GWMx/qO114HCpn2H3rsF5qUhRdKd7G5gI+Fu0P1j6ObyKmQBy3v1XiiDcbL+IBoA6q+VZ6pM2boZEZPRIVxuQsp2CNyOHRlhXV9hSgCXSJ64cCPJMa6EdDcgMW50jzXkt00kDkgDopRbMwv0ImWedsGqKL6kJyrajRtSOeTu4ILy0r9lMYCby94WIZ7455UYTA1FkokfCFNo401FVK1R+jo6IiQH9BmpW6hhYCTBghVM3I4FQ0/nNGmRHVM5ygkBUI9HNpfFqrjL5MzClZIpsvNk0c8wEXxxUx0TUgcWWlUb+kKXkkiNwwXku0BJl2YoNbVNcSfq2izYP0RpjHxUNgnA0N9ONR5ct29b0p3jMJCKGb9wWKisbmDC5T96hyJx/1hNFYpp66/jEQvBf8/F3wN0PWObKYWN13bY5mltP1+09cO/gSgOVdvLSAAfyjB9CO8oBjOW68LQv9QklgrFgeI8kY5Pz2ArlnGpHvYGk9vvmldi6lXf3hKqBYK0hd/32j8er3/pk3/44WqrZTJwetyKH7FQS8qYzqMsFhJ8PLBb+YvR6YYvhy22zuWY5pUvhxw5qFl1nCCXllmqiLvyGV2DCa/FPdvEtfdae+/dBo7mkILDDAtDEAS8uQ17aFFMr2MBrQdO551r8x90BMZEZid0/1VqMC4W3aXTqPznHOcxR61z7gS8z3QztiFu/XHZWccE655ojPASQHakUQI/GDrN2Phd+f/Qpy/FvbWAJ0GlrGGE9qvd/beXAMs0A2lPteMKFrv7+E7O8ZG6dpdpNc3bYY8TqIWKAfKPD1AsfLmjvfcRE5xQ7MqHZV5FTGQ0bbA+yaxK7xooOlg2opwLq6wEcdF4KFt+CADSjUsRi2L9gZ/NPjUmKSu7BiDqFEXN8DBX0s8f/COKO6H3Rkg1xzqYdr2q6lItzaRCSorT6lkC926QorKjM007/Tu7cywomJlPSriFSJceQzZ7vARwlRwRwcaSufxGbEMInJrm8gvuQJdlB/+HPO4Qqq9o8cOMuRuFGjDwMrvS51Gmxw2e5w1qK2Za6h7+CRR6uPxNbKj1NVkanwIYiKKhvsLyQ1EZWwRCewBMxC+gbfHuEV3hWfPgopYAQnc2YTlVlvv31h9DXQ10hXyz2o7kF+J2q2tLLa4f2Vp0KBp9IpF2M/py7pco8SXl+7xSBI6BDZ+PD2cyaNr71oHhcpPVT13MUmCVVMn5STIFzRExx1BGh/3M0/JB1aWkscEZiTewmgq3W5y8McKdez33M+AQ6N7vInZyEq/ZC7Onx7wJnSi1ikTM1tb8tz5MuIULYQ/12wBpd5tgUd/MhBShpaGloCvkD7lE77U8IW8y0h/ELQk0VvV57C7scUvRtEy2YJgYqMVSTAslKgRTsav9wcJWKRDmPPY4nu0REEm9FXl9mXlUOsICFoMTvQAZfVnAIjIzTUHQggH79/Fn68n+UFbF89BCsmt8fiuMDxeO4yjC9QbDarIjiQLAmYyxzJp5mPN2Fm+H0szz6Imclqx2/iXSw/zTYrA5ZWctBtZ+d+Zhyd90ELuKlYvwwi3/BFkMwy7F+1vWVlKSX5+M7vsuOxo6oCYPuI3vqx6FR2XXa2tvO6JEA76Nd7wQ+PVvTv7jo27RATpqwmpyoBl8jqPy66LAJ0L/YPKmCmJ0ebI062Knc8perehK3EG+U3bMxQalvxb51HYMvkuXeFBfx909J9T8wEwnzLT8wRJHO0S2J6PuIaSCQaVEuusjVQolkkeS2dEmkok02Z7P0KgdmQQEBZ+iSjF3t1sXJZVddZyzvEvshxJdYscDxEwjMRF/lEPNHIFQeG/jFUoY7OM+jI4/yeLy4IVOgmGgaYB4LgJ4KOuesr7iqP/JiT05SH6S/KX5C/JX5K/JH9J/pL8307OayykDsPwptk43395MkvW5QgL6DBpRTnif/7XN2DmSPQC6aNfPsgcw3q5b0Jeu/hW+erBXtvVyjjHpZd4FF/9+1/cCVwwqfAWW9cN+ZEXvVP3f9f8Md8TzZmnqjYGmeQRLkELl9Y4TVjMOhdn/OLceDdGumhdzomns2y3OGtU7fW6jtpNMhf8nCM+q143BfUVtSjrsbRCiqU348FQl8CXq79z03YMQHZvh/iJKTmaXBsgERzDIH1Wu6nQRz0RQGjM6+1sQKV13gyTcOVhzhbE+PUR/WMeMKHytwlpRz3vtTEXk3jP+ce0e50JJFmAnd1I87HSvz6Q3ew0VAENVeosHTOcpfS7jRfddawcuz7iNzjkLYsPdP6cMwoxwMW+G4oEr9mdDuTDfh1no2oXN6goUYROCAIVrhbnSmC/TFwfuRo+HRVFePOCCndMnkOsV1Os2OaT6+n1NKUgTDOSP7hb5mZprOfhAPb+N77cSQ9PRZ6fHgmUvWJ3I0GaQ48CDlOrpud0dQhBGC7BRWNE28gGZ7K+nh7pTKvYUJdovZT8Y9FquxtmSaKfbDE/m1wn+8GqQpG6uGF6Tkw+ntLFtRi5S0863Mw0DWV2hs7ymWkf/NZZNzy5apBh1WBnFG82WrSRTzPLaeQZ8f7sk3Z2WhkFDz1Vk/dOnlVDT0t1vmbj2NfHa7/vd1shsD3U9th2avO4U2zszMGIjRM5j9k0I7s+2z7gVOe05trCXQJu4VEXADf3qD8UMI4qP+LUDkHs/DRbkcAKI/nUhEfx3rD7HFaJN+vVKWxUTOAa62BQ2jOAgksFzhnTf3Pw5499Obp+cBJq0LZxsY/PwB6fqVe7ZX5E0N8ODkKywofu7B7knHa5mkC4ozLPqpw5c99ZJwfLstX2DEp8Uz51CZ6Zjf5l1deBSyCR2cNWXJw+sDttumCi18xGa44tWFGFmled1EMQDv5vszfJynDysp4dtSXZzWEswG/BdcOJSac7DdP1OTD52XrRoIM/bVHiTidLzSzLXPQSZsRJybGSND3DWLUXTRcml/tO5E7WLdQNdV6dHrEd25PxwgD82muluh8RmKAv+gH8vnv4R2/iH1XSthuz8/Sj7cqq6yUBxh5mQfy29vAllZqIqO5EhSpddoFXrJrfo8a68ucXpWhLwAFthXHe+ZI4WZ5Q+W0yXyU6ovgyIff+mXrCUVb/1BXcVApu6lEZXl92Fm+W4aduLY7STKODwbN7tn3FzescO6DJOx9D2bLhH4N7iwknNPpFGRBGdrY6AF9D6P44nNHfD0gXt9FJS8iRA1rJlJuxxdnUpXF8imsL0ewcC3MK9fJV71QyJLKZGS2RNtjcYTrWschuic8WhxBFP1YSElh3smMNSFfVdoPRoHPhJ2EmEreY+u5j+mgtskSfdFVqxoMEvLjoeC0RVkgRX232zlC7yFzM912aJFqkPtM8lemMs5qw0/udEW5d72/jdcN8RBSd1yL18dhZl30xEfqOwKogbryG5T08w41ZMm2J1vdDE4po+WIinR1ps/CbKj7MjNTPixBbGk+es99rwjaOyPHJ4W8NNF3IPHOoX5Vy1dSViN91qDVM3ZzGnQ2L7gPRhVN7fTAFSk6ANgmqaJGSWsOcc3DvZHYNMW+k9amEqByAOqUqL3xoK3ov0DIPxGtcagEI9dkc6OsSDo66Bvvw07O2CYTry6N8XXf7meZoh/A3VLFZxcNHaauGVommM9+w6kye0Q31kyEwr6X5x+fHzbetwDQciad+uW6Q8Ypd7qMDi15Hu5lRJyB3JehoxS2xxSSGjYt7ipIaKScgjAXXcK9iMvDmRJSGYvOYgdrAqXwP9OVAAsIkRb3fXEhdHP2xkrirkCqwvRDU9E+3uk1/Ic+YJBHmJLazEeKwoSNOk8f+blozUmJhRPErzFWgbqF45VIc+Cg9lV//1A1CzO559Cez9bef63Ho9sYtwA9qPz8XMyIBvNHcAXAGH7qFpLbSPLHld5vUqcCK1geJQyTp4O5hkPooKgNToP/2t8QuwQ4+8goJCsKvOJwZw1g3iGIeYAzYDi+WwUSuM83CMQmJiK3ug3lL0WKgocaHznli4Yy662D5BZsrBuQO9mW0ZXvrR/34cXO/hpRvORPcRFHhr5zU1f7wUAOZbNm3FdaMQI7TI49GBrrbgsAWP5X22vwegoO/afK8FLZb5/JzjxoHrRrRW8hsOdOnjjdQH1RIAv6Jv+mHzrsnC+xnWqI/e0MV05mQUZUX2Op99uF2Jd4NxApYUuUiq0U6OBxii2R3wiT4Sr1Lr9qzMhGieQJSvsUohpkX0R+A8F3hXoCLMQESUzon05Wnlqkk15GX438uoX0m4v2kTrgWq3Ork1VbQzW1OrAIPYjnRAhRAxxVW/0Cd/cmOZ57eKBSfLcr3Hwyqq/7z13h7paTGA2faNFmWrTU9/7SVsaf5xPn+yp18Fdqqzx35LZNa5AfDM4wVg8mlu3exuIHzrNinZf8604seUbz1NeGUy2TBw1Id9i8CWlayhtf6cZQfSQgd/wAM8bT+1vqCWAkwBLdUFG6zkQC+po2mC9M+8mjRcfcUwlV3Adu7DDGgPlDYoPIMZbPPUSNVkj6DmgoDdZYFKRj98V3fhO/3ndYbws9N2mL3bTSmleMWoLlMUHlsT23DbbYBfOGAdqOdDob8fqrFlqYK72ZXOeTuQStpzJzZ6wBrjRqWWCbB6DWmVBkC1ti1AIb0kxPAlGQ/ohpVU5kd+zVww7+ysQokJd/yeKhcqwPS3k5/ipxbKHOmFgnq1pCFSgzB95ijshdEokP3PoiKr894QJJJ+TrHXt3WmdIuTVczWxFr8dJITjpI9tji/Fddy42VCDqsK8AwZ3OVZkmAskfQ2WpN8GGcZ/ELVl8+4Z7ymuD6kRd8BMH0EjDaWnjS6rdzLFWN/lm6c3ifV80fg46Upytnk/E4wsLx8Q4s0CZaFCCv2wxxsmz6E/1owyrrdmMicS3C934osSjPXsx4ch8fVk3AojJ7J9N71MNldR3084805Rj1tBhpiaq+PF34lzI35oXigkFkjTqc5U33/yJ5A6KfbRq4Aq2leVK70wDhi3peXHV8KqZNCh43GXJCdqKZcnlaZ1PUlQZd1Gqll1DQQIdbUlYt5SEt2U8sCbhNfs0uZ4eaWojWr22tCCevJc7789FadaSvCOnb2is6ZHYysUO6Y6CzS189+Gl6NF7eMlykfwdDTWxbXt329kZ1fII/PVF6Cwluu9Ta5SlYBcnXQC0sxVgRcNtgE9PhWBx58POsRwA99c/bYvW5CmkPReOzY7gP/Lq1rFb5q6U5cUsY7yOF0KtjuUuMUbJBFS1jI2KDnzTpjkJv2ImAfj3wa3o0/J/qW2sN9sSv37Kl8uW65SUi9N+D6NFlHo6TlMvRZ36oNDp8+vGOeDVjdY03oexs/sJonfyGuzLlv2Yt2hjvbA431dGsLTaii997wnNxY1yN1potrMVv1HTY7+sNXW8ifpWP9/N+ARuNgMFNF/BvIHPX71GoAgNbVY945rjYvj1bA9tTvAZrvaQ5lo+tFaoPSbhZmmuqQYbv6VGIt41KXcFHNUrHp63gOC0Nv2xunlrTduXbHH97Ss0UTclK5D2n+f+o9MqoxB/e1G5y1ry1m7CH8kpkgrCxBW0dDaJ99Ek4IvMeMWtBm5q5c/ihNfs7E6lhcuxurAxbae+BmgWXatdKvBPvxnx4r8FcDb8vAZ3eJut73NuvzxgYSguk/S27Z8MRuhf7l1jenQW6O34qrX5E0z+pfPeRcu1tKUFw5fVfFBTIVVi+6MNvsMSPeHLPT4qe/9u2+s1ufN3fPnf2bjmnuofrW7XZ71z1vJm8CtRrQFRD7xs/aDPwvc37fv87/8LUEsDBBQAAgAIABuEUEZcBTKxTwAAAGsAAAAbAAAAdW5pdmVyc2FsL3VuaXZlcnNhbC5wbmcueG1ss7GvyM1RKEstKs7Mz7NVMtQzULK34+WyKShKLctMLVeosFUysrDUM4AAJYVKWyUTIwS3PDOlJMNWycLEACGWkZqZnlFiq2RmjBDUB5oJAFBLAQIAABQAAgAIABuEUEaCBSrZYQQAABEQAAAdAAAAAAAAAAEAAAAAAAAAAAB1bml2ZXJzYWwvY29tbW9uX21lc3NhZ2VzLmxuZ1BLAQIAABQAAgAIABuEUEYmZplxeQQAAIcUAAAnAAAAAAAAAAEAAAAAAJwEAAB1bml2ZXJzYWwvZmxhc2hfcHVibGlzaGluZ19zZXR0aW5ncy54bWxQSwECAAAUAAIACAAbhFBGYk/cp7MCAABRCgAAIQAAAAAAAAABAAAAAABaCQAAdW5pdmVyc2FsL2ZsYXNoX3NraW5fc2V0dGluZ3MueG1sUEsBAgAAFAACAAgAG4RQRmjHRS9MBAAAmBMAACYAAAAAAAAAAQAAAAAATAwAAHVuaXZlcnNhbC9odG1sX3B1Ymxpc2hpbmdfc2V0dGluZ3MueG1sUEsBAgAAFAACAAgAG4RQRlfvtFeQAQAADgYAAB8AAAAAAAAAAQAAAAAA3BAAAHVuaXZlcnNhbC9odG1sX3NraW5fc2V0dGluZ3MuanNQSwECAAAUAAIACAAbhFBGGtrqO6oAAAAfAQAAGgAAAAAAAAABAAAAAACpEgAAdW5pdmVyc2FsL2kxOG5fcHJlc2V0cy54bWxQSwECAAAUAAIACAAbhFBGv9DQ23AAAAB8AAAAHAAAAAAAAAABAAAAAACLEwAAdW5pdmVyc2FsL2xvY2FsX3NldHRpbmdzLnhtbFBLAQIAABQAAgAIAJSWtETOggk37AIAAIgIAAAUAAAAAAAAAAEAAAAAADUUAAB1bml2ZXJzYWwvcGxheWVyLnhtbFBLAQIAABQAAgAIABuEUEaf9qa7vgcAAPEdAAApAAAAAAAAAAEAAAAAAFMXAAB1bml2ZXJzYWwvc2tpbl9jdXN0b21pemF0aW9uX3NldHRpbmdzLnhtbFBLAQIAABQAAgAIABuEUEZjguHqRycAAPdEAAAXAAAAAAAAAAAAAAAAAFgfAAB1bml2ZXJzYWwvdW5pdmVyc2FsLnBuZ1BLAQIAABQAAgAIABuEUEZcBTKxTwAAAGsAAAAbAAAAAAAAAAEAAAAAANRGAAB1bml2ZXJzYWwvdW5pdmVyc2FsLnBuZy54bWxQSwUGAAAAAAsACwBJAwAAXEc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5.33"/>
  <p:tag name="ISPRING_SLIDE_INDENT_LEVEL" val="0"/>
  <p:tag name="ISPRING_PLAYER_LAYOUT_TYPE" val="Full"/>
  <p:tag name="ISPRING_SLIDE_ID" val="{B403D3A3-9DE9-4E92-B9D8-662191ECFE82}"/>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588ADCA2-142E-4938-B9B9-57E0D6FA108B}"/>
  <p:tag name="GENSWF_ADVANCE_TIME" val="74.942"/>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E6151A7-9665-4DB1-AFA4-62D07A0C1E94}"/>
  <p:tag name="GENSWF_ADVANCE_TIME" val="35.335"/>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2.61"/>
  <p:tag name="ISPRING_SLIDE_INDENT_LEVEL" val="0"/>
  <p:tag name="ISPRING_PLAYER_LAYOUT_TYPE" val="Full"/>
  <p:tag name="ISPRING_SLIDE_ID" val="{B1C8320F-7185-4304-A4BD-EA209CD3C9B5}"/>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61879C50-0120-4B12-AB96-8EDBEB9AA656}"/>
  <p:tag name="GENSWF_ADVANCE_TIME" val="41.475"/>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40B801CF-8139-4D5B-AD75-D7DF5118496F}"/>
  <p:tag name="GENSWF_ADVANCE_TIME" val="0.001"/>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AD497206-9BB3-4EB7-830B-968F75C08129}"/>
  <p:tag name="GENSWF_ADVANCE_TIME" val="65.365"/>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FD857D10-A6E3-4BF2-85ED-C1A62A68E1FF}"/>
  <p:tag name="GENSWF_ADVANCE_TIME" val="27.194"/>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EF747E6-CE61-4EF6-B27A-4678400C2EF4}"/>
  <p:tag name="GENSWF_ADVANCE_TIME" val="24.992"/>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71.34"/>
  <p:tag name="ISPRING_SLIDE_INDENT_LEVEL" val="0"/>
  <p:tag name="ISPRING_PLAYER_LAYOUT_TYPE" val="Full"/>
  <p:tag name="ISPRING_SLIDE_ID" val="{ECFBE933-3ADD-4A78-B1AC-D2A98FFAE77F}"/>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D54F0D3A-E24A-4E51-8B1B-89304F3CAFCE}"/>
  <p:tag name="GENSWF_ADVANCE_TIME" val="0.001"/>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71.34"/>
  <p:tag name="ISPRING_SLIDE_INDENT_LEVEL" val="0"/>
  <p:tag name="ISPRING_PLAYER_LAYOUT_TYPE" val="Full"/>
  <p:tag name="ISPRING_SLIDE_ID" val="{ECFBE933-3ADD-4A78-B1AC-D2A98FFAE77F}"/>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13D9B2B1-C319-48BF-B3DE-99019636B7C4}"/>
  <p:tag name="GENSWF_ADVANCE_TIME" val="0.001"/>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1AC224B2-A742-463A-8F3D-D3692F638288}"/>
  <p:tag name="GENSWF_ADVANCE_TIME" val="87.621"/>
</p:tagLst>
</file>

<file path=ppt/tags/tag23.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24.96"/>
  <p:tag name="ISPRING_SLIDE_INDENT_LEVEL" val="0"/>
  <p:tag name="ISPRING_PLAYER_LAYOUT_TYPE" val="Full"/>
  <p:tag name="ISPRING_SLIDE_ID" val="{304A6906-9F63-4C79-A657-FB91F781E2CC}"/>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A5915B0-8C8D-4C30-9945-0B129F12E3DD}"/>
  <p:tag name="GENSWF_ADVANCE_TIME" val="15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4.83"/>
  <p:tag name="ISPRING_SLIDE_INDENT_LEVEL" val="0"/>
  <p:tag name="ISPRING_PLAYER_LAYOUT_TYPE" val="Full"/>
  <p:tag name="ISPRING_SLIDE_ID" val="{7780C50C-6925-4101-A36E-4083BE0591BE}"/>
</p:tagLst>
</file>

<file path=ppt/tags/tag5.xml><?xml version="1.0" encoding="utf-8"?>
<p:tagLst xmlns:a="http://schemas.openxmlformats.org/drawingml/2006/main" xmlns:r="http://schemas.openxmlformats.org/officeDocument/2006/relationships" xmlns:p="http://schemas.openxmlformats.org/presentationml/2006/main">
  <p:tag name="GENSWF_ADVANCE_TIME" val="26.46"/>
  <p:tag name="ISPRING_CUSTOM_TIMING_USED" val="1"/>
  <p:tag name="ISPRING_SLIDE_INDENT_LEVEL" val="0"/>
  <p:tag name="ISPRING_PLAYER_LAYOUT_TYPE" val="Full"/>
  <p:tag name="ISPRING_SLIDE_ID" val="{30ABF880-E426-4ACD-A470-A918D8DB07E8}"/>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7.36"/>
  <p:tag name="ISPRING_SLIDE_INDENT_LEVEL" val="0"/>
  <p:tag name="ISPRING_PLAYER_LAYOUT_TYPE" val="Full"/>
  <p:tag name="ISPRING_SLIDE_ID" val="{DA1DE1B5-5E5D-4397-9847-1353B6E0FF4E}"/>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14D90EB2-BF28-48B9-8BD8-60384EA2D04F}"/>
  <p:tag name="GENSWF_ADVANCE_TIME" val="24.892"/>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8C4E8F6D-BA4C-42D3-A1B3-D7209C85C905}"/>
  <p:tag name="GENSWF_ADVANCE_TIME" val="42.142"/>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9.13"/>
  <p:tag name="ISPRING_SLIDE_INDENT_LEVEL" val="0"/>
  <p:tag name="ISPRING_PLAYER_LAYOUT_TYPE" val="Full"/>
  <p:tag name="ISPRING_SLIDE_ID" val="{840EC443-0201-4BB2-AE2E-EB798633DCCF}"/>
</p:tagLst>
</file>

<file path=ppt/theme/theme1.xml><?xml version="1.0" encoding="utf-8"?>
<a:theme xmlns:a="http://schemas.openxmlformats.org/drawingml/2006/main" name="Office Theme - No Graphics">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 No Graphic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8541</TotalTime>
  <Pages>0</Pages>
  <Words>2061</Words>
  <Characters>0</Characters>
  <Application>Microsoft Macintosh PowerPoint</Application>
  <PresentationFormat>On-screen Show (4:3)</PresentationFormat>
  <Lines>0</Lines>
  <Paragraphs>129</Paragraphs>
  <Slides>23</Slides>
  <Notes>22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 - No Graphics</vt:lpstr>
      <vt:lpstr>Office Theme</vt:lpstr>
      <vt:lpstr>Lesson Six: Gear and Gadgets</vt:lpstr>
      <vt:lpstr>PowerPoint Presentation</vt:lpstr>
      <vt:lpstr>Holster Retention: Level Zero or Open Top</vt:lpstr>
      <vt:lpstr>Holster Retention: Level Zero or Open Top</vt:lpstr>
      <vt:lpstr>Holster Retention: Level One</vt:lpstr>
      <vt:lpstr>Hip Holsters</vt:lpstr>
      <vt:lpstr>Paddle Holsters</vt:lpstr>
      <vt:lpstr>Deeper Concealment Holsters</vt:lpstr>
      <vt:lpstr>Deeper Concealment Holsters</vt:lpstr>
      <vt:lpstr>Deeper Concealment Holsters</vt:lpstr>
      <vt:lpstr>Non-Traditional Holster Styles</vt:lpstr>
      <vt:lpstr>Non-Traditional Holster Styles</vt:lpstr>
      <vt:lpstr>Don’t Forget the Belt!</vt:lpstr>
      <vt:lpstr>Chasing Away the Shadows</vt:lpstr>
      <vt:lpstr>Adding a Tactical Flashlight to your Gear</vt:lpstr>
      <vt:lpstr>Adding a Tactical Flashlight to your Gear</vt:lpstr>
      <vt:lpstr>Mounted Lights</vt:lpstr>
      <vt:lpstr>Considering a Laser Sight</vt:lpstr>
      <vt:lpstr>Considering a Laser Sight</vt:lpstr>
      <vt:lpstr>Green Lasers</vt:lpstr>
      <vt:lpstr>Gun Safes and Storage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Gear and Gadgets</dc:title>
  <dc:subject/>
  <dc:creator>Michael Martin</dc:creator>
  <cp:keywords/>
  <dc:description/>
  <cp:lastModifiedBy>Michael Martin</cp:lastModifiedBy>
  <cp:revision>354</cp:revision>
  <dcterms:modified xsi:type="dcterms:W3CDTF">2016-12-06T23:36:39Z</dcterms:modified>
</cp:coreProperties>
</file>