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30"/>
  </p:notesMasterIdLst>
  <p:sldIdLst>
    <p:sldId id="278" r:id="rId3"/>
    <p:sldId id="454" r:id="rId4"/>
    <p:sldId id="313" r:id="rId5"/>
    <p:sldId id="385" r:id="rId6"/>
    <p:sldId id="464" r:id="rId7"/>
    <p:sldId id="386" r:id="rId8"/>
    <p:sldId id="387" r:id="rId9"/>
    <p:sldId id="465" r:id="rId10"/>
    <p:sldId id="460" r:id="rId11"/>
    <p:sldId id="462" r:id="rId12"/>
    <p:sldId id="445" r:id="rId13"/>
    <p:sldId id="463" r:id="rId14"/>
    <p:sldId id="456" r:id="rId15"/>
    <p:sldId id="459" r:id="rId16"/>
    <p:sldId id="457" r:id="rId17"/>
    <p:sldId id="458" r:id="rId18"/>
    <p:sldId id="447" r:id="rId19"/>
    <p:sldId id="449" r:id="rId20"/>
    <p:sldId id="448" r:id="rId21"/>
    <p:sldId id="388" r:id="rId22"/>
    <p:sldId id="389" r:id="rId23"/>
    <p:sldId id="390" r:id="rId24"/>
    <p:sldId id="469" r:id="rId25"/>
    <p:sldId id="391" r:id="rId26"/>
    <p:sldId id="392" r:id="rId27"/>
    <p:sldId id="467" r:id="rId28"/>
    <p:sldId id="468" r:id="rId29"/>
  </p:sldIdLst>
  <p:sldSz cx="9144000" cy="6858000" type="screen4x3"/>
  <p:notesSz cx="6858000" cy="9144000"/>
  <p:custDataLst>
    <p:tags r:id="rId32"/>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493B"/>
    <a:srgbClr val="FF8C0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98" autoAdjust="0"/>
    <p:restoredTop sz="86441" autoAdjust="0"/>
  </p:normalViewPr>
  <p:slideViewPr>
    <p:cSldViewPr>
      <p:cViewPr varScale="1">
        <p:scale>
          <a:sx n="97" d="100"/>
          <a:sy n="97" d="100"/>
        </p:scale>
        <p:origin x="-1392"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tags" Target="tags/tag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5336FE-EEF7-4C45-81DF-97AA89CB0055}" type="datetimeFigureOut">
              <a:rPr lang="en-US" smtClean="0"/>
              <a:t>12/6/16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447AB-DAEE-4E87-9233-EF23602230AC}" type="slidenum">
              <a:rPr lang="en-US" smtClean="0"/>
              <a:t>‹#›</a:t>
            </a:fld>
            <a:endParaRPr lang="en-US"/>
          </a:p>
        </p:txBody>
      </p:sp>
    </p:spTree>
    <p:extLst>
      <p:ext uri="{BB962C8B-B14F-4D97-AF65-F5344CB8AC3E}">
        <p14:creationId xmlns:p14="http://schemas.microsoft.com/office/powerpoint/2010/main" val="338042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a:t>
            </a:fld>
            <a:endParaRPr lang="en-US"/>
          </a:p>
        </p:txBody>
      </p:sp>
    </p:spTree>
    <p:extLst>
      <p:ext uri="{BB962C8B-B14F-4D97-AF65-F5344CB8AC3E}">
        <p14:creationId xmlns:p14="http://schemas.microsoft.com/office/powerpoint/2010/main" val="1505986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10</a:t>
            </a:fld>
            <a:endParaRPr lang="en-US"/>
          </a:p>
        </p:txBody>
      </p:sp>
    </p:spTree>
    <p:extLst>
      <p:ext uri="{BB962C8B-B14F-4D97-AF65-F5344CB8AC3E}">
        <p14:creationId xmlns:p14="http://schemas.microsoft.com/office/powerpoint/2010/main" val="773036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3447AB-DAEE-4E87-9233-EF23602230AC}" type="slidenum">
              <a:rPr lang="en-US" smtClean="0"/>
              <a:t>11</a:t>
            </a:fld>
            <a:endParaRPr lang="en-US"/>
          </a:p>
        </p:txBody>
      </p:sp>
    </p:spTree>
    <p:extLst>
      <p:ext uri="{BB962C8B-B14F-4D97-AF65-F5344CB8AC3E}">
        <p14:creationId xmlns:p14="http://schemas.microsoft.com/office/powerpoint/2010/main" val="3777184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12</a:t>
            </a:fld>
            <a:endParaRPr lang="en-US"/>
          </a:p>
        </p:txBody>
      </p:sp>
    </p:spTree>
    <p:extLst>
      <p:ext uri="{BB962C8B-B14F-4D97-AF65-F5344CB8AC3E}">
        <p14:creationId xmlns:p14="http://schemas.microsoft.com/office/powerpoint/2010/main" val="2770779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13</a:t>
            </a:fld>
            <a:endParaRPr lang="en-US"/>
          </a:p>
        </p:txBody>
      </p:sp>
    </p:spTree>
    <p:extLst>
      <p:ext uri="{BB962C8B-B14F-4D97-AF65-F5344CB8AC3E}">
        <p14:creationId xmlns:p14="http://schemas.microsoft.com/office/powerpoint/2010/main" val="262912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14</a:t>
            </a:fld>
            <a:endParaRPr lang="en-US"/>
          </a:p>
        </p:txBody>
      </p:sp>
    </p:spTree>
    <p:extLst>
      <p:ext uri="{BB962C8B-B14F-4D97-AF65-F5344CB8AC3E}">
        <p14:creationId xmlns:p14="http://schemas.microsoft.com/office/powerpoint/2010/main" val="1573707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15</a:t>
            </a:fld>
            <a:endParaRPr lang="en-US"/>
          </a:p>
        </p:txBody>
      </p:sp>
    </p:spTree>
    <p:extLst>
      <p:ext uri="{BB962C8B-B14F-4D97-AF65-F5344CB8AC3E}">
        <p14:creationId xmlns:p14="http://schemas.microsoft.com/office/powerpoint/2010/main" val="4268076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16</a:t>
            </a:fld>
            <a:endParaRPr lang="en-US"/>
          </a:p>
        </p:txBody>
      </p:sp>
    </p:spTree>
    <p:extLst>
      <p:ext uri="{BB962C8B-B14F-4D97-AF65-F5344CB8AC3E}">
        <p14:creationId xmlns:p14="http://schemas.microsoft.com/office/powerpoint/2010/main" val="1260216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3447AB-DAEE-4E87-9233-EF23602230AC}" type="slidenum">
              <a:rPr lang="en-US" smtClean="0"/>
              <a:t>17</a:t>
            </a:fld>
            <a:endParaRPr lang="en-US"/>
          </a:p>
        </p:txBody>
      </p:sp>
    </p:spTree>
    <p:extLst>
      <p:ext uri="{BB962C8B-B14F-4D97-AF65-F5344CB8AC3E}">
        <p14:creationId xmlns:p14="http://schemas.microsoft.com/office/powerpoint/2010/main" val="1544532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3447AB-DAEE-4E87-9233-EF23602230AC}" type="slidenum">
              <a:rPr lang="en-US" smtClean="0"/>
              <a:t>18</a:t>
            </a:fld>
            <a:endParaRPr lang="en-US"/>
          </a:p>
        </p:txBody>
      </p:sp>
    </p:spTree>
    <p:extLst>
      <p:ext uri="{BB962C8B-B14F-4D97-AF65-F5344CB8AC3E}">
        <p14:creationId xmlns:p14="http://schemas.microsoft.com/office/powerpoint/2010/main" val="1110863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19</a:t>
            </a:fld>
            <a:endParaRPr lang="en-US"/>
          </a:p>
        </p:txBody>
      </p:sp>
    </p:spTree>
    <p:extLst>
      <p:ext uri="{BB962C8B-B14F-4D97-AF65-F5344CB8AC3E}">
        <p14:creationId xmlns:p14="http://schemas.microsoft.com/office/powerpoint/2010/main" val="145489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a:t>
            </a:fld>
            <a:endParaRPr lang="en-US"/>
          </a:p>
        </p:txBody>
      </p:sp>
    </p:spTree>
    <p:extLst>
      <p:ext uri="{BB962C8B-B14F-4D97-AF65-F5344CB8AC3E}">
        <p14:creationId xmlns:p14="http://schemas.microsoft.com/office/powerpoint/2010/main" val="4133987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20</a:t>
            </a:fld>
            <a:endParaRPr lang="en-US"/>
          </a:p>
        </p:txBody>
      </p:sp>
    </p:spTree>
    <p:extLst>
      <p:ext uri="{BB962C8B-B14F-4D97-AF65-F5344CB8AC3E}">
        <p14:creationId xmlns:p14="http://schemas.microsoft.com/office/powerpoint/2010/main" val="2066877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21</a:t>
            </a:fld>
            <a:endParaRPr lang="en-US"/>
          </a:p>
        </p:txBody>
      </p:sp>
    </p:spTree>
    <p:extLst>
      <p:ext uri="{BB962C8B-B14F-4D97-AF65-F5344CB8AC3E}">
        <p14:creationId xmlns:p14="http://schemas.microsoft.com/office/powerpoint/2010/main" val="1409850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22</a:t>
            </a:fld>
            <a:endParaRPr lang="en-US"/>
          </a:p>
        </p:txBody>
      </p:sp>
    </p:spTree>
    <p:extLst>
      <p:ext uri="{BB962C8B-B14F-4D97-AF65-F5344CB8AC3E}">
        <p14:creationId xmlns:p14="http://schemas.microsoft.com/office/powerpoint/2010/main" val="31251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23</a:t>
            </a:fld>
            <a:endParaRPr lang="en-US"/>
          </a:p>
        </p:txBody>
      </p:sp>
    </p:spTree>
    <p:extLst>
      <p:ext uri="{BB962C8B-B14F-4D97-AF65-F5344CB8AC3E}">
        <p14:creationId xmlns:p14="http://schemas.microsoft.com/office/powerpoint/2010/main" val="31251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24</a:t>
            </a:fld>
            <a:endParaRPr lang="en-US"/>
          </a:p>
        </p:txBody>
      </p:sp>
    </p:spTree>
    <p:extLst>
      <p:ext uri="{BB962C8B-B14F-4D97-AF65-F5344CB8AC3E}">
        <p14:creationId xmlns:p14="http://schemas.microsoft.com/office/powerpoint/2010/main" val="4199165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25</a:t>
            </a:fld>
            <a:endParaRPr lang="en-US"/>
          </a:p>
        </p:txBody>
      </p:sp>
    </p:spTree>
    <p:extLst>
      <p:ext uri="{BB962C8B-B14F-4D97-AF65-F5344CB8AC3E}">
        <p14:creationId xmlns:p14="http://schemas.microsoft.com/office/powerpoint/2010/main" val="3898057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26</a:t>
            </a:fld>
            <a:endParaRPr lang="en-US"/>
          </a:p>
        </p:txBody>
      </p:sp>
    </p:spTree>
    <p:extLst>
      <p:ext uri="{BB962C8B-B14F-4D97-AF65-F5344CB8AC3E}">
        <p14:creationId xmlns:p14="http://schemas.microsoft.com/office/powerpoint/2010/main" val="4253306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3</a:t>
            </a:fld>
            <a:endParaRPr lang="en-US"/>
          </a:p>
        </p:txBody>
      </p:sp>
    </p:spTree>
    <p:extLst>
      <p:ext uri="{BB962C8B-B14F-4D97-AF65-F5344CB8AC3E}">
        <p14:creationId xmlns:p14="http://schemas.microsoft.com/office/powerpoint/2010/main" val="1958667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4</a:t>
            </a:fld>
            <a:endParaRPr lang="en-US"/>
          </a:p>
        </p:txBody>
      </p:sp>
    </p:spTree>
    <p:extLst>
      <p:ext uri="{BB962C8B-B14F-4D97-AF65-F5344CB8AC3E}">
        <p14:creationId xmlns:p14="http://schemas.microsoft.com/office/powerpoint/2010/main" val="2919686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5</a:t>
            </a:fld>
            <a:endParaRPr lang="en-US"/>
          </a:p>
        </p:txBody>
      </p:sp>
    </p:spTree>
    <p:extLst>
      <p:ext uri="{BB962C8B-B14F-4D97-AF65-F5344CB8AC3E}">
        <p14:creationId xmlns:p14="http://schemas.microsoft.com/office/powerpoint/2010/main" val="2721381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6</a:t>
            </a:fld>
            <a:endParaRPr lang="en-US"/>
          </a:p>
        </p:txBody>
      </p:sp>
    </p:spTree>
    <p:extLst>
      <p:ext uri="{BB962C8B-B14F-4D97-AF65-F5344CB8AC3E}">
        <p14:creationId xmlns:p14="http://schemas.microsoft.com/office/powerpoint/2010/main" val="4612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7</a:t>
            </a:fld>
            <a:endParaRPr lang="en-US"/>
          </a:p>
        </p:txBody>
      </p:sp>
    </p:spTree>
    <p:extLst>
      <p:ext uri="{BB962C8B-B14F-4D97-AF65-F5344CB8AC3E}">
        <p14:creationId xmlns:p14="http://schemas.microsoft.com/office/powerpoint/2010/main" val="219387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8</a:t>
            </a:fld>
            <a:endParaRPr lang="en-US"/>
          </a:p>
        </p:txBody>
      </p:sp>
    </p:spTree>
    <p:extLst>
      <p:ext uri="{BB962C8B-B14F-4D97-AF65-F5344CB8AC3E}">
        <p14:creationId xmlns:p14="http://schemas.microsoft.com/office/powerpoint/2010/main" val="3665860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3447AB-DAEE-4E87-9233-EF23602230AC}" type="slidenum">
              <a:rPr lang="en-US" smtClean="0"/>
              <a:t>9</a:t>
            </a:fld>
            <a:endParaRPr lang="en-US"/>
          </a:p>
        </p:txBody>
      </p:sp>
    </p:spTree>
    <p:extLst>
      <p:ext uri="{BB962C8B-B14F-4D97-AF65-F5344CB8AC3E}">
        <p14:creationId xmlns:p14="http://schemas.microsoft.com/office/powerpoint/2010/main" val="3060860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294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99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350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350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762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5577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11474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219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809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437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505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6498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929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6032" y="256032"/>
            <a:ext cx="8458200" cy="713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1026" name="Rectangle 2"/>
          <p:cNvSpPr>
            <a:spLocks noGrp="1" noChangeArrowheads="1"/>
          </p:cNvSpPr>
          <p:nvPr>
            <p:ph type="body" idx="1"/>
          </p:nvPr>
        </p:nvSpPr>
        <p:spPr bwMode="auto">
          <a:xfrm>
            <a:off x="457200" y="1600200"/>
            <a:ext cx="8229600" cy="474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4" name="Straight Connector 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7315200"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10" name="Straight Connector 9"/>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image" Target="../media/image8.png"/><Relationship Id="rId1" Type="http://schemas.openxmlformats.org/officeDocument/2006/relationships/tags" Target="../tags/tag11.xml"/><Relationship Id="rId2"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1" Type="http://schemas.openxmlformats.org/officeDocument/2006/relationships/slide" Target="slide16.xml"/><Relationship Id="rId12" Type="http://schemas.openxmlformats.org/officeDocument/2006/relationships/image" Target="../media/image13.jpeg"/><Relationship Id="rId13" Type="http://schemas.openxmlformats.org/officeDocument/2006/relationships/slide" Target="slide15.xml"/><Relationship Id="rId14" Type="http://schemas.openxmlformats.org/officeDocument/2006/relationships/image" Target="../media/image14.jpeg"/><Relationship Id="rId1" Type="http://schemas.openxmlformats.org/officeDocument/2006/relationships/tags" Target="../tags/tag12.xml"/><Relationship Id="rId2" Type="http://schemas.openxmlformats.org/officeDocument/2006/relationships/slideLayout" Target="../slideLayouts/slideLayout13.xml"/><Relationship Id="rId3" Type="http://schemas.openxmlformats.org/officeDocument/2006/relationships/notesSlide" Target="../notesSlides/notesSlide11.xml"/><Relationship Id="rId4" Type="http://schemas.openxmlformats.org/officeDocument/2006/relationships/image" Target="../media/image9.jpeg"/><Relationship Id="rId5" Type="http://schemas.openxmlformats.org/officeDocument/2006/relationships/slide" Target="slide13.xml"/><Relationship Id="rId6" Type="http://schemas.openxmlformats.org/officeDocument/2006/relationships/image" Target="../media/image10.jpeg"/><Relationship Id="rId7" Type="http://schemas.openxmlformats.org/officeDocument/2006/relationships/slide" Target="slide12.xml"/><Relationship Id="rId8" Type="http://schemas.openxmlformats.org/officeDocument/2006/relationships/image" Target="../media/image11.jpeg"/><Relationship Id="rId9" Type="http://schemas.openxmlformats.org/officeDocument/2006/relationships/slide" Target="slide14.xml"/><Relationship Id="rId10" Type="http://schemas.openxmlformats.org/officeDocument/2006/relationships/image" Target="../media/image12.jpeg"/></Relationships>
</file>

<file path=ppt/slides/_rels/slide12.xml.rels><?xml version="1.0" encoding="UTF-8" standalone="yes"?>
<Relationships xmlns="http://schemas.openxmlformats.org/package/2006/relationships"><Relationship Id="rId11" Type="http://schemas.openxmlformats.org/officeDocument/2006/relationships/image" Target="../media/image13.jpeg"/><Relationship Id="rId12" Type="http://schemas.openxmlformats.org/officeDocument/2006/relationships/slide" Target="slide15.xml"/><Relationship Id="rId13" Type="http://schemas.openxmlformats.org/officeDocument/2006/relationships/image" Target="../media/image14.jpeg"/><Relationship Id="rId1" Type="http://schemas.openxmlformats.org/officeDocument/2006/relationships/tags" Target="../tags/tag13.xml"/><Relationship Id="rId2" Type="http://schemas.openxmlformats.org/officeDocument/2006/relationships/slideLayout" Target="../slideLayouts/slideLayout13.xml"/><Relationship Id="rId3" Type="http://schemas.openxmlformats.org/officeDocument/2006/relationships/notesSlide" Target="../notesSlides/notesSlide12.xml"/><Relationship Id="rId4" Type="http://schemas.openxmlformats.org/officeDocument/2006/relationships/image" Target="../media/image9.jpeg"/><Relationship Id="rId5" Type="http://schemas.openxmlformats.org/officeDocument/2006/relationships/slide" Target="slide13.xml"/><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slide" Target="slide14.xml"/><Relationship Id="rId9" Type="http://schemas.openxmlformats.org/officeDocument/2006/relationships/image" Target="../media/image12.jpeg"/><Relationship Id="rId10" Type="http://schemas.openxmlformats.org/officeDocument/2006/relationships/slide" Target="slide16.xml"/></Relationships>
</file>

<file path=ppt/slides/_rels/slide13.xml.rels><?xml version="1.0" encoding="UTF-8" standalone="yes"?>
<Relationships xmlns="http://schemas.openxmlformats.org/package/2006/relationships"><Relationship Id="rId11" Type="http://schemas.openxmlformats.org/officeDocument/2006/relationships/image" Target="../media/image14.jpeg"/><Relationship Id="rId12" Type="http://schemas.openxmlformats.org/officeDocument/2006/relationships/slide" Target="slide16.xml"/><Relationship Id="rId13" Type="http://schemas.openxmlformats.org/officeDocument/2006/relationships/image" Target="../media/image13.jpeg"/><Relationship Id="rId1" Type="http://schemas.openxmlformats.org/officeDocument/2006/relationships/tags" Target="../tags/tag14.xml"/><Relationship Id="rId2" Type="http://schemas.openxmlformats.org/officeDocument/2006/relationships/slideLayout" Target="../slideLayouts/slideLayout13.xml"/><Relationship Id="rId3" Type="http://schemas.openxmlformats.org/officeDocument/2006/relationships/notesSlide" Target="../notesSlides/notesSlide13.xml"/><Relationship Id="rId4" Type="http://schemas.openxmlformats.org/officeDocument/2006/relationships/image" Target="../media/image15.jpeg"/><Relationship Id="rId5" Type="http://schemas.openxmlformats.org/officeDocument/2006/relationships/image" Target="../media/image10.jpeg"/><Relationship Id="rId6" Type="http://schemas.openxmlformats.org/officeDocument/2006/relationships/slide" Target="slide11.xml"/><Relationship Id="rId7" Type="http://schemas.openxmlformats.org/officeDocument/2006/relationships/image" Target="../media/image11.jpeg"/><Relationship Id="rId8" Type="http://schemas.openxmlformats.org/officeDocument/2006/relationships/slide" Target="slide14.xml"/><Relationship Id="rId9" Type="http://schemas.openxmlformats.org/officeDocument/2006/relationships/image" Target="../media/image12.jpeg"/><Relationship Id="rId10" Type="http://schemas.openxmlformats.org/officeDocument/2006/relationships/slide" Target="slide15.xml"/></Relationships>
</file>

<file path=ppt/slides/_rels/slide14.xml.rels><?xml version="1.0" encoding="UTF-8" standalone="yes"?>
<Relationships xmlns="http://schemas.openxmlformats.org/package/2006/relationships"><Relationship Id="rId11" Type="http://schemas.openxmlformats.org/officeDocument/2006/relationships/image" Target="../media/image14.jpeg"/><Relationship Id="rId12" Type="http://schemas.openxmlformats.org/officeDocument/2006/relationships/slide" Target="slide16.xml"/><Relationship Id="rId13" Type="http://schemas.openxmlformats.org/officeDocument/2006/relationships/image" Target="../media/image13.jpeg"/><Relationship Id="rId1" Type="http://schemas.openxmlformats.org/officeDocument/2006/relationships/tags" Target="../tags/tag15.xml"/><Relationship Id="rId2" Type="http://schemas.openxmlformats.org/officeDocument/2006/relationships/slideLayout" Target="../slideLayouts/slideLayout13.xml"/><Relationship Id="rId3" Type="http://schemas.openxmlformats.org/officeDocument/2006/relationships/notesSlide" Target="../notesSlides/notesSlide14.xml"/><Relationship Id="rId4" Type="http://schemas.openxmlformats.org/officeDocument/2006/relationships/image" Target="../media/image16.jpeg"/><Relationship Id="rId5" Type="http://schemas.openxmlformats.org/officeDocument/2006/relationships/image" Target="../media/image12.jpeg"/><Relationship Id="rId6" Type="http://schemas.openxmlformats.org/officeDocument/2006/relationships/slide" Target="slide13.xml"/><Relationship Id="rId7" Type="http://schemas.openxmlformats.org/officeDocument/2006/relationships/image" Target="../media/image10.jpeg"/><Relationship Id="rId8" Type="http://schemas.openxmlformats.org/officeDocument/2006/relationships/slide" Target="slide11.xml"/><Relationship Id="rId9" Type="http://schemas.openxmlformats.org/officeDocument/2006/relationships/image" Target="../media/image11.jpeg"/><Relationship Id="rId10" Type="http://schemas.openxmlformats.org/officeDocument/2006/relationships/slide" Target="slide15.xml"/></Relationships>
</file>

<file path=ppt/slides/_rels/slide15.xml.rels><?xml version="1.0" encoding="UTF-8" standalone="yes"?>
<Relationships xmlns="http://schemas.openxmlformats.org/package/2006/relationships"><Relationship Id="rId11" Type="http://schemas.openxmlformats.org/officeDocument/2006/relationships/image" Target="../media/image12.jpeg"/><Relationship Id="rId12" Type="http://schemas.openxmlformats.org/officeDocument/2006/relationships/slide" Target="slide16.xml"/><Relationship Id="rId13" Type="http://schemas.openxmlformats.org/officeDocument/2006/relationships/image" Target="../media/image13.jpeg"/><Relationship Id="rId1" Type="http://schemas.openxmlformats.org/officeDocument/2006/relationships/tags" Target="../tags/tag16.xml"/><Relationship Id="rId2" Type="http://schemas.openxmlformats.org/officeDocument/2006/relationships/slideLayout" Target="../slideLayouts/slideLayout13.xml"/><Relationship Id="rId3" Type="http://schemas.openxmlformats.org/officeDocument/2006/relationships/notesSlide" Target="../notesSlides/notesSlide15.xml"/><Relationship Id="rId4" Type="http://schemas.openxmlformats.org/officeDocument/2006/relationships/image" Target="../media/image17.jpeg"/><Relationship Id="rId5" Type="http://schemas.openxmlformats.org/officeDocument/2006/relationships/image" Target="../media/image14.jpeg"/><Relationship Id="rId6" Type="http://schemas.openxmlformats.org/officeDocument/2006/relationships/slide" Target="slide13.xml"/><Relationship Id="rId7" Type="http://schemas.openxmlformats.org/officeDocument/2006/relationships/image" Target="../media/image10.jpeg"/><Relationship Id="rId8" Type="http://schemas.openxmlformats.org/officeDocument/2006/relationships/slide" Target="slide11.xml"/><Relationship Id="rId9" Type="http://schemas.openxmlformats.org/officeDocument/2006/relationships/image" Target="../media/image11.jpeg"/><Relationship Id="rId10" Type="http://schemas.openxmlformats.org/officeDocument/2006/relationships/slide" Target="slide14.xml"/></Relationships>
</file>

<file path=ppt/slides/_rels/slide16.xml.rels><?xml version="1.0" encoding="UTF-8" standalone="yes"?>
<Relationships xmlns="http://schemas.openxmlformats.org/package/2006/relationships"><Relationship Id="rId11" Type="http://schemas.openxmlformats.org/officeDocument/2006/relationships/image" Target="../media/image10.jpeg"/><Relationship Id="rId12" Type="http://schemas.openxmlformats.org/officeDocument/2006/relationships/slide" Target="slide14.xml"/><Relationship Id="rId13" Type="http://schemas.openxmlformats.org/officeDocument/2006/relationships/image" Target="../media/image12.jpeg"/><Relationship Id="rId1" Type="http://schemas.openxmlformats.org/officeDocument/2006/relationships/tags" Target="../tags/tag17.xml"/><Relationship Id="rId2" Type="http://schemas.openxmlformats.org/officeDocument/2006/relationships/slideLayout" Target="../slideLayouts/slideLayout13.xml"/><Relationship Id="rId3" Type="http://schemas.openxmlformats.org/officeDocument/2006/relationships/notesSlide" Target="../notesSlides/notesSlide16.xml"/><Relationship Id="rId4" Type="http://schemas.openxmlformats.org/officeDocument/2006/relationships/image" Target="../media/image18.jpeg"/><Relationship Id="rId5" Type="http://schemas.openxmlformats.org/officeDocument/2006/relationships/slide" Target="slide11.xml"/><Relationship Id="rId6" Type="http://schemas.openxmlformats.org/officeDocument/2006/relationships/image" Target="../media/image11.jpeg"/><Relationship Id="rId7" Type="http://schemas.openxmlformats.org/officeDocument/2006/relationships/slide" Target="slide15.xml"/><Relationship Id="rId8" Type="http://schemas.openxmlformats.org/officeDocument/2006/relationships/image" Target="../media/image14.jpeg"/><Relationship Id="rId9" Type="http://schemas.openxmlformats.org/officeDocument/2006/relationships/image" Target="../media/image13.jpeg"/><Relationship Id="rId10"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19.png"/><Relationship Id="rId1" Type="http://schemas.openxmlformats.org/officeDocument/2006/relationships/tags" Target="../tags/tag18.xml"/><Relationship Id="rId2"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tags" Target="../tags/tag19.xml"/><Relationship Id="rId2"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tags" Target="../tags/tag20.xml"/><Relationship Id="rId2"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24.jpeg"/><Relationship Id="rId1" Type="http://schemas.openxmlformats.org/officeDocument/2006/relationships/tags" Target="../tags/tag21.xml"/><Relationship Id="rId2"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5.jpeg"/><Relationship Id="rId1" Type="http://schemas.openxmlformats.org/officeDocument/2006/relationships/tags" Target="../tags/tag22.xml"/><Relationship Id="rId2"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26.png"/><Relationship Id="rId1" Type="http://schemas.openxmlformats.org/officeDocument/2006/relationships/tags" Target="../tags/tag23.xml"/><Relationship Id="rId2"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image" Target="../media/image27.png"/><Relationship Id="rId1" Type="http://schemas.openxmlformats.org/officeDocument/2006/relationships/tags" Target="../tags/tag24.xml"/><Relationship Id="rId2"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image" Target="../media/image28.jpeg"/><Relationship Id="rId1" Type="http://schemas.openxmlformats.org/officeDocument/2006/relationships/tags" Target="../tags/tag25.xml"/><Relationship Id="rId2"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png"/><Relationship Id="rId1" Type="http://schemas.openxmlformats.org/officeDocument/2006/relationships/tags" Target="../tags/tag26.xml"/><Relationship Id="rId2"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tags" Target="../tags/tag27.xml"/><Relationship Id="rId2" Type="http://schemas.openxmlformats.org/officeDocument/2006/relationships/slideLayout" Target="../slideLayouts/slideLayout13.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2.jpeg"/><Relationship Id="rId1" Type="http://schemas.openxmlformats.org/officeDocument/2006/relationships/tags" Target="../tags/tag4.xml"/><Relationship Id="rId2"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3.jpg"/><Relationship Id="rId5" Type="http://schemas.openxmlformats.org/officeDocument/2006/relationships/image" Target="../media/image4.png"/><Relationship Id="rId1" Type="http://schemas.openxmlformats.org/officeDocument/2006/relationships/tags" Target="../tags/tag5.xml"/><Relationship Id="rId2"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13.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tags" Target="../tags/tag7.xml"/><Relationship Id="rId2"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image" Target="../media/image8.png"/><Relationship Id="rId1" Type="http://schemas.openxmlformats.org/officeDocument/2006/relationships/tags" Target="../tags/tag8.x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image" Target="../media/image8.png"/><Relationship Id="rId1" Type="http://schemas.openxmlformats.org/officeDocument/2006/relationships/tags" Target="../tags/tag9.xml"/><Relationship Id="rId2"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image" Target="../media/image8.png"/><Relationship Id="rId1" Type="http://schemas.openxmlformats.org/officeDocument/2006/relationships/tags" Target="../tags/tag10.xml"/><Relationship Id="rId2"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Lesson Seven: Basic and Advanced Skills</a:t>
            </a:r>
            <a:endParaRPr lang="en-US" dirty="0"/>
          </a:p>
        </p:txBody>
      </p:sp>
      <p:pic>
        <p:nvPicPr>
          <p:cNvPr id="2" name="Picture 1" descr="Training_Img4535-KW_001.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2" name="Rectangle 11"/>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3"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Seven</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
        <p:nvSpPr>
          <p:cNvPr id="14" name="Rectangle 3"/>
          <p:cNvSpPr>
            <a:spLocks/>
          </p:cNvSpPr>
          <p:nvPr/>
        </p:nvSpPr>
        <p:spPr bwMode="auto">
          <a:xfrm>
            <a:off x="228600" y="1181100"/>
            <a:ext cx="4038600" cy="217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Basic and Advanced Skills</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7" name="Rectangle 10"/>
          <p:cNvSpPr>
            <a:spLocks/>
          </p:cNvSpPr>
          <p:nvPr/>
        </p:nvSpPr>
        <p:spPr bwMode="auto">
          <a:xfrm>
            <a:off x="368300" y="990600"/>
            <a:ext cx="63373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b="1" dirty="0">
                <a:solidFill>
                  <a:schemeClr val="tx1"/>
                </a:solidFill>
                <a:ea typeface="ＭＳ Ｐゴシック" charset="0"/>
                <a:cs typeface="ＭＳ Ｐゴシック" charset="0"/>
              </a:rPr>
              <a:t>Description:  </a:t>
            </a:r>
            <a:r>
              <a:rPr lang="en-US" sz="1600" dirty="0">
                <a:solidFill>
                  <a:schemeClr val="tx1"/>
                </a:solidFill>
                <a:ea typeface="ＭＳ Ｐゴシック" charset="0"/>
                <a:cs typeface="ＭＳ Ｐゴシック" charset="0"/>
              </a:rPr>
              <a:t>The “Push Your Limit” drill </a:t>
            </a:r>
            <a:r>
              <a:rPr lang="en-US" sz="1600" dirty="0" smtClean="0">
                <a:solidFill>
                  <a:schemeClr val="tx1"/>
                </a:solidFill>
                <a:ea typeface="ＭＳ Ｐゴシック" charset="0"/>
                <a:cs typeface="ＭＳ Ｐゴシック" charset="0"/>
              </a:rPr>
              <a:t>is </a:t>
            </a:r>
            <a:r>
              <a:rPr lang="en-US" sz="1600" dirty="0">
                <a:solidFill>
                  <a:schemeClr val="tx1"/>
                </a:solidFill>
                <a:ea typeface="ＭＳ Ｐゴシック" charset="0"/>
                <a:cs typeface="ＭＳ Ｐゴシック" charset="0"/>
              </a:rPr>
              <a:t>used to force students to shoot at a progressively faster pace until they eventually move beyond their own personal balance of speed and </a:t>
            </a:r>
            <a:r>
              <a:rPr lang="en-US" sz="1600" dirty="0" smtClean="0">
                <a:solidFill>
                  <a:schemeClr val="tx1"/>
                </a:solidFill>
                <a:ea typeface="ＭＳ Ｐゴシック" charset="0"/>
                <a:cs typeface="ＭＳ Ｐゴシック" charset="0"/>
              </a:rPr>
              <a:t>accuracy.</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Stage One:  </a:t>
            </a:r>
            <a:r>
              <a:rPr lang="en-US" sz="1600" dirty="0">
                <a:solidFill>
                  <a:schemeClr val="tx1"/>
                </a:solidFill>
                <a:ea typeface="ＭＳ Ｐゴシック" charset="0"/>
                <a:cs typeface="ＭＳ Ｐゴシック" charset="0"/>
              </a:rPr>
              <a:t>The shooter will fire five rounds at target #1 (the circle in the upper left hand corner) on a count of “one-one-thousand, two-one-thousand,” etc., up to “five-one-thousand.”  This will require a shot fired approximately every second.</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Stage Two:  </a:t>
            </a:r>
            <a:r>
              <a:rPr lang="en-US" sz="1600" dirty="0">
                <a:solidFill>
                  <a:schemeClr val="tx1"/>
                </a:solidFill>
                <a:ea typeface="ＭＳ Ｐゴシック" charset="0"/>
                <a:cs typeface="ＭＳ Ｐゴシック" charset="0"/>
              </a:rPr>
              <a:t>Same exercise as above, into target #</a:t>
            </a:r>
            <a:r>
              <a:rPr lang="en-US" sz="1600" dirty="0" smtClean="0">
                <a:solidFill>
                  <a:schemeClr val="tx1"/>
                </a:solidFill>
                <a:ea typeface="ＭＳ Ｐゴシック" charset="0"/>
                <a:cs typeface="ＭＳ Ｐゴシック" charset="0"/>
              </a:rPr>
              <a:t>2 </a:t>
            </a:r>
            <a:r>
              <a:rPr lang="en-US" sz="1600" dirty="0">
                <a:solidFill>
                  <a:schemeClr val="tx1"/>
                </a:solidFill>
                <a:ea typeface="ＭＳ Ｐゴシック" charset="0"/>
                <a:cs typeface="ＭＳ Ｐゴシック" charset="0"/>
              </a:rPr>
              <a:t>on a count of “one and two and three and four and five.”  This will require a shot fired approximately every half-second.</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Stage Three:  </a:t>
            </a:r>
            <a:r>
              <a:rPr lang="en-US" sz="1600" dirty="0">
                <a:solidFill>
                  <a:schemeClr val="tx1"/>
                </a:solidFill>
                <a:ea typeface="ＭＳ Ｐゴシック" charset="0"/>
                <a:cs typeface="ＭＳ Ｐゴシック" charset="0"/>
              </a:rPr>
              <a:t>Same exercise as above, into target #3 </a:t>
            </a:r>
            <a:r>
              <a:rPr lang="en-US" sz="1600" dirty="0" smtClean="0">
                <a:solidFill>
                  <a:schemeClr val="tx1"/>
                </a:solidFill>
                <a:ea typeface="ＭＳ Ｐゴシック" charset="0"/>
                <a:cs typeface="ＭＳ Ｐゴシック" charset="0"/>
              </a:rPr>
              <a:t>on </a:t>
            </a:r>
            <a:r>
              <a:rPr lang="en-US" sz="1600" dirty="0">
                <a:solidFill>
                  <a:schemeClr val="tx1"/>
                </a:solidFill>
                <a:ea typeface="ＭＳ Ｐゴシック" charset="0"/>
                <a:cs typeface="ＭＳ Ｐゴシック" charset="0"/>
              </a:rPr>
              <a:t>a count of “1, 2, 3, 4, 5” as fast as the shooter can count.  This will require all five shots to be fired in approximately one second</a:t>
            </a:r>
            <a:r>
              <a:rPr lang="en-US" sz="1600" dirty="0" smtClean="0">
                <a:solidFill>
                  <a:schemeClr val="tx1"/>
                </a:solidFill>
                <a:ea typeface="ＭＳ Ｐゴシック" charset="0"/>
                <a:cs typeface="ＭＳ Ｐゴシック" charset="0"/>
              </a:rPr>
              <a:t>.</a:t>
            </a:r>
            <a:endParaRPr lang="en-US" sz="1600" dirty="0">
              <a:solidFill>
                <a:schemeClr val="tx1"/>
              </a:solidFill>
              <a:ea typeface="ＭＳ Ｐゴシック" charset="0"/>
              <a:cs typeface="ＭＳ Ｐゴシック" charset="0"/>
            </a:endParaRP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Distance:  </a:t>
            </a:r>
            <a:r>
              <a:rPr lang="en-US" sz="1600" dirty="0" smtClean="0">
                <a:solidFill>
                  <a:schemeClr val="tx1"/>
                </a:solidFill>
                <a:ea typeface="ＭＳ Ｐゴシック" charset="0"/>
                <a:cs typeface="ＭＳ Ｐゴシック" charset="0"/>
              </a:rPr>
              <a:t>9—15 </a:t>
            </a:r>
            <a:r>
              <a:rPr lang="en-US" sz="1600" dirty="0">
                <a:solidFill>
                  <a:schemeClr val="tx1"/>
                </a:solidFill>
                <a:ea typeface="ＭＳ Ｐゴシック" charset="0"/>
                <a:cs typeface="ＭＳ Ｐゴシック" charset="0"/>
              </a:rPr>
              <a:t>Feet</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Things That a Coach Can Watch For:  </a:t>
            </a:r>
            <a:r>
              <a:rPr lang="en-US" sz="1600" dirty="0">
                <a:solidFill>
                  <a:schemeClr val="tx1"/>
                </a:solidFill>
                <a:ea typeface="ＭＳ Ｐゴシック" charset="0"/>
                <a:cs typeface="ＭＳ Ｐゴシック" charset="0"/>
              </a:rPr>
              <a:t>Watch for misses, especially on the slower paced rounds, which indicate that the shooter should return to </a:t>
            </a:r>
            <a:r>
              <a:rPr lang="en-US" sz="1600" dirty="0" smtClean="0">
                <a:solidFill>
                  <a:schemeClr val="tx1"/>
                </a:solidFill>
                <a:ea typeface="ＭＳ Ｐゴシック" charset="0"/>
                <a:cs typeface="ＭＳ Ｐゴシック" charset="0"/>
              </a:rPr>
              <a:t>fundamental drills</a:t>
            </a:r>
            <a:r>
              <a:rPr lang="en-US" sz="1600" dirty="0">
                <a:solidFill>
                  <a:schemeClr val="tx1"/>
                </a:solidFill>
                <a:ea typeface="ＭＳ Ｐゴシック" charset="0"/>
                <a:cs typeface="ＭＳ Ｐゴシック" charset="0"/>
              </a:rPr>
              <a:t>.</a:t>
            </a:r>
          </a:p>
        </p:txBody>
      </p:sp>
      <p:sp>
        <p:nvSpPr>
          <p:cNvPr id="2" name="Title 1"/>
          <p:cNvSpPr>
            <a:spLocks noGrp="1"/>
          </p:cNvSpPr>
          <p:nvPr>
            <p:ph type="title"/>
          </p:nvPr>
        </p:nvSpPr>
        <p:spPr>
          <a:xfrm>
            <a:off x="254000" y="256032"/>
            <a:ext cx="86614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Speed vs. Accuracy Drill: Push your Limit</a:t>
            </a:r>
            <a:endParaRPr lang="en-US" dirty="0" smtClean="0">
              <a:effectLst/>
            </a:endParaRPr>
          </a:p>
        </p:txBody>
      </p:sp>
      <p:sp>
        <p:nvSpPr>
          <p:cNvPr id="10" name="Rectangle 9"/>
          <p:cNvSpPr>
            <a:spLocks/>
          </p:cNvSpPr>
          <p:nvPr/>
        </p:nvSpPr>
        <p:spPr bwMode="auto">
          <a:xfrm>
            <a:off x="6989762" y="34290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SEB Target</a:t>
            </a:r>
          </a:p>
        </p:txBody>
      </p:sp>
      <p:pic>
        <p:nvPicPr>
          <p:cNvPr id="11" name="Picture 4" descr="SEB Target-01.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6725" y="3657600"/>
            <a:ext cx="1870075"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p:cNvGrpSpPr/>
          <p:nvPr/>
        </p:nvGrpSpPr>
        <p:grpSpPr>
          <a:xfrm>
            <a:off x="7028656" y="1633538"/>
            <a:ext cx="1446212" cy="1530350"/>
            <a:chOff x="7088188" y="1633538"/>
            <a:chExt cx="1446212" cy="1530350"/>
          </a:xfrm>
        </p:grpSpPr>
        <p:pic>
          <p:nvPicPr>
            <p:cNvPr id="13" name="Picture 2" descr="Self Led.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88188"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Instructor Led.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46975"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Rectangle 9"/>
          <p:cNvSpPr>
            <a:spLocks/>
          </p:cNvSpPr>
          <p:nvPr/>
        </p:nvSpPr>
        <p:spPr bwMode="auto">
          <a:xfrm>
            <a:off x="6989762" y="13716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Instructor-Led</a:t>
            </a:r>
          </a:p>
        </p:txBody>
      </p:sp>
    </p:spTree>
    <p:custDataLst>
      <p:tags r:id="rId1"/>
    </p:custDataLst>
    <p:extLst>
      <p:ext uri="{BB962C8B-B14F-4D97-AF65-F5344CB8AC3E}">
        <p14:creationId xmlns:p14="http://schemas.microsoft.com/office/powerpoint/2010/main" val="2986351924"/>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sp>
        <p:nvSpPr>
          <p:cNvPr id="7"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40"/>
          </a:xfrm>
          <a:prstGeom prst="rect">
            <a:avLst/>
          </a:prstGeom>
          <a:ln w="6350">
            <a:solidFill>
              <a:schemeClr val="tx1"/>
            </a:solidFill>
          </a:ln>
        </p:spPr>
      </p:pic>
      <p:sp>
        <p:nvSpPr>
          <p:cNvPr id="17" name="TextBox 16"/>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grpSp>
        <p:nvGrpSpPr>
          <p:cNvPr id="4" name="Group 3"/>
          <p:cNvGrpSpPr/>
          <p:nvPr/>
        </p:nvGrpSpPr>
        <p:grpSpPr>
          <a:xfrm>
            <a:off x="4318475" y="5257800"/>
            <a:ext cx="4407015" cy="1219200"/>
            <a:chOff x="4318475" y="5257800"/>
            <a:chExt cx="4407015" cy="1219200"/>
          </a:xfrm>
        </p:grpSpPr>
        <p:sp>
          <p:nvSpPr>
            <p:cNvPr id="15" name="Rectangle 14"/>
            <p:cNvSpPr/>
            <p:nvPr/>
          </p:nvSpPr>
          <p:spPr bwMode="auto">
            <a:xfrm>
              <a:off x="4382086" y="5791200"/>
              <a:ext cx="4343404" cy="685800"/>
            </a:xfrm>
            <a:prstGeom prst="rect">
              <a:avLst/>
            </a:pr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solidFill>
                    <a:srgbClr val="FF0000"/>
                  </a:solidFill>
                </a:ln>
                <a:noFill/>
                <a:effectLst/>
                <a:latin typeface="Arial" charset="0"/>
                <a:ea typeface="ヒラギノ角ゴ ProN W3" charset="0"/>
                <a:cs typeface="ヒラギノ角ゴ ProN W3" charset="0"/>
                <a:sym typeface="Arial" charset="0"/>
              </a:endParaRPr>
            </a:p>
          </p:txBody>
        </p:sp>
        <p:sp>
          <p:nvSpPr>
            <p:cNvPr id="16" name="TextBox 15"/>
            <p:cNvSpPr txBox="1"/>
            <p:nvPr/>
          </p:nvSpPr>
          <p:spPr>
            <a:xfrm>
              <a:off x="4318475" y="5257800"/>
              <a:ext cx="4399859" cy="523220"/>
            </a:xfrm>
            <a:prstGeom prst="rect">
              <a:avLst/>
            </a:prstGeom>
            <a:noFill/>
          </p:spPr>
          <p:txBody>
            <a:bodyPr wrap="none" rtlCol="0">
              <a:spAutoFit/>
            </a:bodyPr>
            <a:lstStyle/>
            <a:p>
              <a:pPr algn="ctr"/>
              <a:r>
                <a:rPr lang="en-US" sz="1400" dirty="0" smtClean="0"/>
                <a:t>To View the Five Steps in Drawing from the Holster, </a:t>
              </a:r>
            </a:p>
            <a:p>
              <a:pPr algn="ctr"/>
              <a:r>
                <a:rPr lang="en-US" sz="1400" dirty="0" smtClean="0"/>
                <a:t>Tap or Click the Thumbnails Below from Left to Right.</a:t>
              </a:r>
              <a:endParaRPr lang="en-US" sz="1400" dirty="0"/>
            </a:p>
          </p:txBody>
        </p:sp>
      </p:grpSp>
      <p:pic>
        <p:nvPicPr>
          <p:cNvPr id="18" name="Picture 17">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6350">
            <a:solidFill>
              <a:schemeClr val="tx1"/>
            </a:solidFill>
          </a:ln>
        </p:spPr>
      </p:pic>
      <p:pic>
        <p:nvPicPr>
          <p:cNvPr id="19" name="Picture 18">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6350">
            <a:solidFill>
              <a:schemeClr val="tx1"/>
            </a:solidFill>
          </a:ln>
        </p:spPr>
      </p:pic>
      <p:pic>
        <p:nvPicPr>
          <p:cNvPr id="20" name="Picture 19">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6350">
            <a:solidFill>
              <a:schemeClr val="tx1"/>
            </a:solidFill>
          </a:ln>
        </p:spPr>
      </p:pic>
      <p:pic>
        <p:nvPicPr>
          <p:cNvPr id="22" name="Picture 21">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6350">
            <a:solidFill>
              <a:schemeClr val="tx1"/>
            </a:solidFill>
          </a:ln>
        </p:spPr>
      </p:pic>
      <p:pic>
        <p:nvPicPr>
          <p:cNvPr id="23" name="Picture 22">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6350">
            <a:solidFill>
              <a:schemeClr val="tx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22500"/>
                            </p:stCondLst>
                            <p:childTnLst>
                              <p:par>
                                <p:cTn id="11" presetID="26" presetClass="emph" presetSubtype="0" fill="hold" nodeType="afterEffect">
                                  <p:stCondLst>
                                    <p:cond delay="2000"/>
                                  </p:stCondLst>
                                  <p:childTnLst>
                                    <p:animEffect transition="out" filter="fade">
                                      <p:cBhvr>
                                        <p:cTn id="12" dur="500" tmFilter="0, 0; .2, .5; .8, .5; 1, 0"/>
                                        <p:tgtEl>
                                          <p:spTgt spid="4"/>
                                        </p:tgtEl>
                                      </p:cBhvr>
                                    </p:animEffect>
                                    <p:animScale>
                                      <p:cBhvr>
                                        <p:cTn id="1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40"/>
          </a:xfrm>
          <a:prstGeom prst="rect">
            <a:avLst/>
          </a:prstGeom>
          <a:ln w="6350">
            <a:solidFill>
              <a:schemeClr val="tx1"/>
            </a:solidFill>
          </a:ln>
        </p:spPr>
      </p:pic>
      <p:sp>
        <p:nvSpPr>
          <p:cNvPr id="14" name="TextBox 13"/>
          <p:cNvSpPr txBox="1"/>
          <p:nvPr/>
        </p:nvSpPr>
        <p:spPr>
          <a:xfrm>
            <a:off x="4267200" y="4482405"/>
            <a:ext cx="4419600" cy="1292662"/>
          </a:xfrm>
          <a:prstGeom prst="rect">
            <a:avLst/>
          </a:prstGeom>
          <a:noFill/>
        </p:spPr>
        <p:txBody>
          <a:bodyPr wrap="square" rtlCol="0">
            <a:spAutoFit/>
          </a:bodyPr>
          <a:lstStyle/>
          <a:p>
            <a:r>
              <a:rPr lang="en-US" sz="1200" b="1" dirty="0" smtClean="0"/>
              <a:t>Step </a:t>
            </a:r>
            <a:r>
              <a:rPr lang="en-US" sz="1200" b="1" dirty="0"/>
              <a:t>One: Solid Grip</a:t>
            </a:r>
          </a:p>
          <a:p>
            <a:r>
              <a:rPr lang="en-US" sz="1100" i="1" dirty="0"/>
              <a:t>Gain a solid grip on the firearm with the web of the hand high on the </a:t>
            </a:r>
            <a:r>
              <a:rPr lang="en-US" sz="1100" i="1" dirty="0" err="1"/>
              <a:t>backstrap</a:t>
            </a:r>
            <a:r>
              <a:rPr lang="en-US" sz="1100" i="1" dirty="0"/>
              <a:t>, as it would be once all fundamentals are established. (You should not need to adjust your grip once you’ve completed your draw.) The trigger finger should be straight and extended along the side of the holster.  The support hand should be brought into the body to ensure that it does NOT cross the muzzle during the draw. </a:t>
            </a:r>
            <a:endParaRPr lang="en-US" sz="1100" dirty="0"/>
          </a:p>
        </p:txBody>
      </p:sp>
      <p:sp>
        <p:nvSpPr>
          <p:cNvPr id="17" name="TextBox 16"/>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pic>
        <p:nvPicPr>
          <p:cNvPr id="18" name="Picture 17">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6350">
            <a:solidFill>
              <a:schemeClr val="tx1"/>
            </a:solidFill>
          </a:ln>
        </p:spPr>
      </p:pic>
      <p:pic>
        <p:nvPicPr>
          <p:cNvPr id="19" name="Picture 18"/>
          <p:cNvPicPr preferRelativeResize="0">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38100">
            <a:solidFill>
              <a:srgbClr val="FF8C0E"/>
            </a:solidFill>
          </a:ln>
        </p:spPr>
      </p:pic>
      <p:pic>
        <p:nvPicPr>
          <p:cNvPr id="20" name="Picture 19">
            <a:hlinkClick r:id="rId8" action="ppaction://hlinksldjump"/>
          </p:cNvPr>
          <p:cNvPicPr preferRelativeResize="0">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6350">
            <a:solidFill>
              <a:schemeClr val="tx1"/>
            </a:solidFill>
          </a:ln>
        </p:spPr>
      </p:pic>
      <p:pic>
        <p:nvPicPr>
          <p:cNvPr id="22" name="Picture 21">
            <a:hlinkClick r:id="rId10" action="ppaction://hlinksldjump"/>
          </p:cNvPr>
          <p:cNvPicPr preferRelativeResize="0">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6350">
            <a:solidFill>
              <a:schemeClr val="tx1"/>
            </a:solidFill>
          </a:ln>
        </p:spPr>
      </p:pic>
      <p:pic>
        <p:nvPicPr>
          <p:cNvPr id="23" name="Picture 22">
            <a:hlinkClick r:id="rId12" action="ppaction://hlinksldjump"/>
          </p:cNvPr>
          <p:cNvPicPr preferRelativeResize="0">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6350">
            <a:solidFill>
              <a:schemeClr val="tx1"/>
            </a:solidFill>
          </a:ln>
        </p:spPr>
      </p:pic>
      <p:sp>
        <p:nvSpPr>
          <p:cNvPr id="13"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spTree>
    <p:custDataLst>
      <p:tags r:id="rId1"/>
    </p:custDataLst>
    <p:extLst>
      <p:ext uri="{BB962C8B-B14F-4D97-AF65-F5344CB8AC3E}">
        <p14:creationId xmlns:p14="http://schemas.microsoft.com/office/powerpoint/2010/main" val="3320851704"/>
      </p:ext>
    </p:extLst>
  </p:cSld>
  <p:clrMapOvr>
    <a:masterClrMapping/>
  </p:clrMapOvr>
  <mc:AlternateContent xmlns:mc="http://schemas.openxmlformats.org/markup-compatibility/2006">
    <mc:Choice xmlns:p14="http://schemas.microsoft.com/office/powerpoint/2010/main" Requires="p14">
      <p:transition p14:dur="9"/>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39"/>
          </a:xfrm>
          <a:prstGeom prst="rect">
            <a:avLst/>
          </a:prstGeom>
          <a:ln w="6350">
            <a:solidFill>
              <a:schemeClr val="tx1"/>
            </a:solidFill>
          </a:ln>
        </p:spPr>
      </p:pic>
      <p:sp>
        <p:nvSpPr>
          <p:cNvPr id="14" name="TextBox 13"/>
          <p:cNvSpPr txBox="1"/>
          <p:nvPr/>
        </p:nvSpPr>
        <p:spPr>
          <a:xfrm>
            <a:off x="4267200" y="4482405"/>
            <a:ext cx="4419600" cy="615553"/>
          </a:xfrm>
          <a:prstGeom prst="rect">
            <a:avLst/>
          </a:prstGeom>
          <a:noFill/>
        </p:spPr>
        <p:txBody>
          <a:bodyPr wrap="square" rtlCol="0">
            <a:spAutoFit/>
          </a:bodyPr>
          <a:lstStyle/>
          <a:p>
            <a:r>
              <a:rPr lang="en-US" sz="1200" b="1" dirty="0"/>
              <a:t>Step Two: Clear the Holster</a:t>
            </a:r>
          </a:p>
          <a:p>
            <a:r>
              <a:rPr lang="en-US" sz="1100" i="1" dirty="0"/>
              <a:t>The firearm should be lifted straight up to ensure that it properly clears the holster, and...</a:t>
            </a:r>
            <a:endParaRPr lang="en-US" sz="1100" dirty="0"/>
          </a:p>
        </p:txBody>
      </p:sp>
      <p:pic>
        <p:nvPicPr>
          <p:cNvPr id="23" name="Picture 22">
            <a:hlinkClick r:id="" action="ppaction://noaction"/>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38100">
            <a:solidFill>
              <a:srgbClr val="FF8C0E"/>
            </a:solidFill>
          </a:ln>
        </p:spPr>
      </p:pic>
      <p:pic>
        <p:nvPicPr>
          <p:cNvPr id="28" name="Picture 27">
            <a:hlinkClick r:id="rId6" action="ppaction://hlinksldjump"/>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6350">
            <a:solidFill>
              <a:schemeClr val="tx1"/>
            </a:solidFill>
          </a:ln>
        </p:spPr>
      </p:pic>
      <p:pic>
        <p:nvPicPr>
          <p:cNvPr id="29" name="Picture 28">
            <a:hlinkClick r:id="rId8" action="ppaction://hlinksldjump"/>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6350">
            <a:solidFill>
              <a:schemeClr val="tx1"/>
            </a:solidFill>
          </a:ln>
        </p:spPr>
      </p:pic>
      <p:pic>
        <p:nvPicPr>
          <p:cNvPr id="30" name="Picture 29">
            <a:hlinkClick r:id="rId10" action="ppaction://hlinksldjump"/>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6350">
            <a:solidFill>
              <a:schemeClr val="tx1"/>
            </a:solidFill>
          </a:ln>
        </p:spPr>
      </p:pic>
      <p:pic>
        <p:nvPicPr>
          <p:cNvPr id="31" name="Picture 30">
            <a:hlinkClick r:id="rId12" action="ppaction://hlinksldjump"/>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6350">
            <a:solidFill>
              <a:schemeClr val="tx1"/>
            </a:solidFill>
          </a:ln>
        </p:spPr>
      </p:pic>
      <p:sp>
        <p:nvSpPr>
          <p:cNvPr id="13" name="TextBox 12"/>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sp>
        <p:nvSpPr>
          <p:cNvPr id="15"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spTree>
    <p:custDataLst>
      <p:tags r:id="rId1"/>
    </p:custDataLst>
    <p:extLst>
      <p:ext uri="{BB962C8B-B14F-4D97-AF65-F5344CB8AC3E}">
        <p14:creationId xmlns:p14="http://schemas.microsoft.com/office/powerpoint/2010/main" val="1870882894"/>
      </p:ext>
    </p:extLst>
  </p:cSld>
  <p:clrMapOvr>
    <a:masterClrMapping/>
  </p:clrMapOvr>
  <mc:AlternateContent xmlns:mc="http://schemas.openxmlformats.org/markup-compatibility/2006">
    <mc:Choice xmlns:p14="http://schemas.microsoft.com/office/powerpoint/2010/main" Requires="p14">
      <p:transition p14:dur="9"/>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39"/>
          </a:xfrm>
          <a:prstGeom prst="rect">
            <a:avLst/>
          </a:prstGeom>
          <a:ln w="6350">
            <a:solidFill>
              <a:schemeClr val="tx1"/>
            </a:solidFill>
          </a:ln>
        </p:spPr>
      </p:pic>
      <p:sp>
        <p:nvSpPr>
          <p:cNvPr id="14" name="TextBox 13"/>
          <p:cNvSpPr txBox="1"/>
          <p:nvPr/>
        </p:nvSpPr>
        <p:spPr>
          <a:xfrm>
            <a:off x="4267200" y="4482405"/>
            <a:ext cx="4419600" cy="1123384"/>
          </a:xfrm>
          <a:prstGeom prst="rect">
            <a:avLst/>
          </a:prstGeom>
          <a:noFill/>
        </p:spPr>
        <p:txBody>
          <a:bodyPr wrap="square" rtlCol="0">
            <a:spAutoFit/>
          </a:bodyPr>
          <a:lstStyle/>
          <a:p>
            <a:r>
              <a:rPr lang="en-US" sz="1200" b="1" dirty="0"/>
              <a:t>Step Three: Rotate Toward the Target or Attacker</a:t>
            </a:r>
          </a:p>
          <a:p>
            <a:r>
              <a:rPr lang="en-US" sz="1100" i="1" dirty="0" smtClean="0"/>
              <a:t>...immediately rotated forward smoothly in the direction of the target or attacker.  The support hand should remain in close to the body until the firearm begins its forward motion so that the muzzle cannot cross the support hand.  At that point, the support hand can move away from the body to meet the strong hand.</a:t>
            </a:r>
            <a:endParaRPr lang="en-US" sz="1100" dirty="0"/>
          </a:p>
        </p:txBody>
      </p:sp>
      <p:pic>
        <p:nvPicPr>
          <p:cNvPr id="25" name="Picture 24">
            <a:hlinkClick r:id="" action="ppaction://noaction"/>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38100">
            <a:solidFill>
              <a:srgbClr val="FF8C0E"/>
            </a:solidFill>
          </a:ln>
        </p:spPr>
      </p:pic>
      <p:pic>
        <p:nvPicPr>
          <p:cNvPr id="28" name="Picture 27">
            <a:hlinkClick r:id="rId6" action="ppaction://hlinksldjump"/>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6350">
            <a:solidFill>
              <a:schemeClr val="tx1"/>
            </a:solidFill>
          </a:ln>
        </p:spPr>
      </p:pic>
      <p:pic>
        <p:nvPicPr>
          <p:cNvPr id="29" name="Picture 28">
            <a:hlinkClick r:id="rId8" action="ppaction://hlinksldjump"/>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6350">
            <a:solidFill>
              <a:schemeClr val="tx1"/>
            </a:solidFill>
          </a:ln>
        </p:spPr>
      </p:pic>
      <p:pic>
        <p:nvPicPr>
          <p:cNvPr id="30" name="Picture 29">
            <a:hlinkClick r:id="rId10" action="ppaction://hlinksldjump"/>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6350">
            <a:solidFill>
              <a:schemeClr val="tx1"/>
            </a:solidFill>
          </a:ln>
        </p:spPr>
      </p:pic>
      <p:pic>
        <p:nvPicPr>
          <p:cNvPr id="31" name="Picture 30">
            <a:hlinkClick r:id="rId12" action="ppaction://hlinksldjump"/>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6350">
            <a:solidFill>
              <a:schemeClr val="tx1"/>
            </a:solidFill>
          </a:ln>
        </p:spPr>
      </p:pic>
      <p:sp>
        <p:nvSpPr>
          <p:cNvPr id="13" name="TextBox 12"/>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sp>
        <p:nvSpPr>
          <p:cNvPr id="15"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spTree>
    <p:custDataLst>
      <p:tags r:id="rId1"/>
    </p:custDataLst>
    <p:extLst>
      <p:ext uri="{BB962C8B-B14F-4D97-AF65-F5344CB8AC3E}">
        <p14:creationId xmlns:p14="http://schemas.microsoft.com/office/powerpoint/2010/main" val="500299360"/>
      </p:ext>
    </p:extLst>
  </p:cSld>
  <p:clrMapOvr>
    <a:masterClrMapping/>
  </p:clrMapOvr>
  <mc:AlternateContent xmlns:mc="http://schemas.openxmlformats.org/markup-compatibility/2006">
    <mc:Choice xmlns:p14="http://schemas.microsoft.com/office/powerpoint/2010/main" Requires="p14">
      <p:transition p14:dur="9"/>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39"/>
          </a:xfrm>
          <a:prstGeom prst="rect">
            <a:avLst/>
          </a:prstGeom>
          <a:ln w="6350">
            <a:solidFill>
              <a:schemeClr val="tx1"/>
            </a:solidFill>
          </a:ln>
        </p:spPr>
      </p:pic>
      <p:sp>
        <p:nvSpPr>
          <p:cNvPr id="14" name="TextBox 13"/>
          <p:cNvSpPr txBox="1"/>
          <p:nvPr/>
        </p:nvSpPr>
        <p:spPr>
          <a:xfrm>
            <a:off x="4267200" y="4482405"/>
            <a:ext cx="4419600" cy="1292662"/>
          </a:xfrm>
          <a:prstGeom prst="rect">
            <a:avLst/>
          </a:prstGeom>
          <a:noFill/>
        </p:spPr>
        <p:txBody>
          <a:bodyPr wrap="square" rtlCol="0">
            <a:spAutoFit/>
          </a:bodyPr>
          <a:lstStyle/>
          <a:p>
            <a:r>
              <a:rPr lang="en-US" sz="1200" b="1" dirty="0"/>
              <a:t>Step Four: High </a:t>
            </a:r>
            <a:r>
              <a:rPr lang="en-US" sz="1200" b="1" dirty="0" smtClean="0"/>
              <a:t>Ready</a:t>
            </a:r>
          </a:p>
          <a:p>
            <a:r>
              <a:rPr lang="en-US" sz="1100" i="1" dirty="0"/>
              <a:t>The support hand locks in with a proper grip with the fingers butted up against the bottom of the </a:t>
            </a:r>
            <a:r>
              <a:rPr lang="en-US" sz="1100" i="1" dirty="0" err="1"/>
              <a:t>triggerguard</a:t>
            </a:r>
            <a:r>
              <a:rPr lang="en-US" sz="1100" i="1" dirty="0"/>
              <a:t>.  The now complete two-handed grip should not require adjustment once on target.  Since we’ve already rotated the firearm toward the target once the firearm cleared the holster, we should now be transitioning through a high ready position.</a:t>
            </a:r>
            <a:endParaRPr lang="en-US" sz="1100" dirty="0"/>
          </a:p>
        </p:txBody>
      </p:sp>
      <p:pic>
        <p:nvPicPr>
          <p:cNvPr id="26" name="Picture 25">
            <a:hlinkClick r:id="" action="ppaction://noaction"/>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38100">
            <a:solidFill>
              <a:srgbClr val="FF8C0E"/>
            </a:solidFill>
          </a:ln>
        </p:spPr>
      </p:pic>
      <p:pic>
        <p:nvPicPr>
          <p:cNvPr id="28" name="Picture 27">
            <a:hlinkClick r:id="rId6" action="ppaction://hlinksldjump"/>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6350">
            <a:solidFill>
              <a:schemeClr val="tx1"/>
            </a:solidFill>
          </a:ln>
        </p:spPr>
      </p:pic>
      <p:pic>
        <p:nvPicPr>
          <p:cNvPr id="29" name="Picture 28">
            <a:hlinkClick r:id="rId8" action="ppaction://hlinksldjump"/>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6350">
            <a:solidFill>
              <a:schemeClr val="tx1"/>
            </a:solidFill>
          </a:ln>
        </p:spPr>
      </p:pic>
      <p:pic>
        <p:nvPicPr>
          <p:cNvPr id="30" name="Picture 29">
            <a:hlinkClick r:id="rId10" action="ppaction://hlinksldjump"/>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6350">
            <a:solidFill>
              <a:schemeClr val="tx1"/>
            </a:solidFill>
          </a:ln>
        </p:spPr>
      </p:pic>
      <p:pic>
        <p:nvPicPr>
          <p:cNvPr id="31" name="Picture 30">
            <a:hlinkClick r:id="rId12" action="ppaction://hlinksldjump"/>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6350">
            <a:solidFill>
              <a:schemeClr val="tx1"/>
            </a:solidFill>
          </a:ln>
        </p:spPr>
      </p:pic>
      <p:sp>
        <p:nvSpPr>
          <p:cNvPr id="13" name="TextBox 12"/>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sp>
        <p:nvSpPr>
          <p:cNvPr id="15"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spTree>
    <p:custDataLst>
      <p:tags r:id="rId1"/>
    </p:custDataLst>
    <p:extLst>
      <p:ext uri="{BB962C8B-B14F-4D97-AF65-F5344CB8AC3E}">
        <p14:creationId xmlns:p14="http://schemas.microsoft.com/office/powerpoint/2010/main" val="4068876571"/>
      </p:ext>
    </p:extLst>
  </p:cSld>
  <p:clrMapOvr>
    <a:masterClrMapping/>
  </p:clrMapOvr>
  <mc:AlternateContent xmlns:mc="http://schemas.openxmlformats.org/markup-compatibility/2006">
    <mc:Choice xmlns:p14="http://schemas.microsoft.com/office/powerpoint/2010/main" Requires="p14">
      <p:transition p14:dur="9"/>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ounded Rectangle 5"/>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Drawing from the Holster</a:t>
            </a:r>
            <a:endParaRPr lang="en-US" dirty="0" smtClean="0">
              <a:effectLst/>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2087" y="1143000"/>
            <a:ext cx="4304713" cy="3291839"/>
          </a:xfrm>
          <a:prstGeom prst="rect">
            <a:avLst/>
          </a:prstGeom>
          <a:ln w="6350">
            <a:solidFill>
              <a:schemeClr val="tx1"/>
            </a:solidFill>
          </a:ln>
        </p:spPr>
      </p:pic>
      <p:sp>
        <p:nvSpPr>
          <p:cNvPr id="14" name="TextBox 13"/>
          <p:cNvSpPr txBox="1"/>
          <p:nvPr/>
        </p:nvSpPr>
        <p:spPr>
          <a:xfrm>
            <a:off x="4267200" y="4482405"/>
            <a:ext cx="4419600" cy="615553"/>
          </a:xfrm>
          <a:prstGeom prst="rect">
            <a:avLst/>
          </a:prstGeom>
          <a:noFill/>
        </p:spPr>
        <p:txBody>
          <a:bodyPr wrap="square" rtlCol="0">
            <a:spAutoFit/>
          </a:bodyPr>
          <a:lstStyle/>
          <a:p>
            <a:r>
              <a:rPr lang="en-US" sz="1200" b="1" dirty="0"/>
              <a:t>Step Five: Full </a:t>
            </a:r>
            <a:r>
              <a:rPr lang="en-US" sz="1200" b="1" dirty="0" smtClean="0"/>
              <a:t>Extension</a:t>
            </a:r>
          </a:p>
          <a:p>
            <a:r>
              <a:rPr lang="en-US" sz="1100" i="1" dirty="0"/>
              <a:t>The arms are punched out from the high ready, with the firearm elevated into the shooter’s line of sight.</a:t>
            </a:r>
            <a:endParaRPr lang="en-US" sz="1100" dirty="0"/>
          </a:p>
        </p:txBody>
      </p:sp>
      <p:pic>
        <p:nvPicPr>
          <p:cNvPr id="19" name="Picture 18">
            <a:hlinkClick r:id="rId5" action="ppaction://hlinksldjump"/>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509770" y="5883768"/>
            <a:ext cx="697230" cy="533175"/>
          </a:xfrm>
          <a:prstGeom prst="rect">
            <a:avLst/>
          </a:prstGeom>
          <a:ln w="6350">
            <a:solidFill>
              <a:schemeClr val="tx1"/>
            </a:solidFill>
          </a:ln>
        </p:spPr>
      </p:pic>
      <p:pic>
        <p:nvPicPr>
          <p:cNvPr id="21" name="Picture 20">
            <a:hlinkClick r:id="rId7" action="ppaction://hlinksldjump"/>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61200" y="5879726"/>
            <a:ext cx="698500" cy="534147"/>
          </a:xfrm>
          <a:prstGeom prst="rect">
            <a:avLst/>
          </a:prstGeom>
          <a:ln w="6350">
            <a:solidFill>
              <a:schemeClr val="tx1"/>
            </a:solidFill>
          </a:ln>
        </p:spPr>
      </p:pic>
      <p:pic>
        <p:nvPicPr>
          <p:cNvPr id="22" name="Picture 21">
            <a:hlinkClick r:id="" action="ppaction://noaction"/>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12100" y="5879726"/>
            <a:ext cx="698500" cy="534147"/>
          </a:xfrm>
          <a:prstGeom prst="rect">
            <a:avLst/>
          </a:prstGeom>
          <a:ln w="38100">
            <a:solidFill>
              <a:srgbClr val="FF8C0E"/>
            </a:solidFill>
          </a:ln>
        </p:spPr>
      </p:pic>
      <p:pic>
        <p:nvPicPr>
          <p:cNvPr id="23" name="Picture 22">
            <a:hlinkClick r:id="rId10" action="ppaction://hlinksldjump"/>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359400" y="5879726"/>
            <a:ext cx="698500" cy="534147"/>
          </a:xfrm>
          <a:prstGeom prst="rect">
            <a:avLst/>
          </a:prstGeom>
          <a:ln w="6350">
            <a:solidFill>
              <a:schemeClr val="tx1"/>
            </a:solidFill>
          </a:ln>
        </p:spPr>
      </p:pic>
      <p:pic>
        <p:nvPicPr>
          <p:cNvPr id="24" name="Picture 23">
            <a:hlinkClick r:id="rId12" action="ppaction://hlinksldjump"/>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210300" y="5879726"/>
            <a:ext cx="698500" cy="534147"/>
          </a:xfrm>
          <a:prstGeom prst="rect">
            <a:avLst/>
          </a:prstGeom>
          <a:ln w="6350">
            <a:solidFill>
              <a:schemeClr val="tx1"/>
            </a:solidFill>
          </a:ln>
        </p:spPr>
      </p:pic>
      <p:sp>
        <p:nvSpPr>
          <p:cNvPr id="13" name="TextBox 12"/>
          <p:cNvSpPr txBox="1"/>
          <p:nvPr/>
        </p:nvSpPr>
        <p:spPr>
          <a:xfrm>
            <a:off x="4267200" y="866001"/>
            <a:ext cx="4800600" cy="276999"/>
          </a:xfrm>
          <a:prstGeom prst="rect">
            <a:avLst/>
          </a:prstGeom>
          <a:noFill/>
        </p:spPr>
        <p:txBody>
          <a:bodyPr wrap="square" rtlCol="0">
            <a:spAutoFit/>
          </a:bodyPr>
          <a:lstStyle/>
          <a:p>
            <a:r>
              <a:rPr lang="en-US" sz="1200" b="1" dirty="0" smtClean="0">
                <a:solidFill>
                  <a:srgbClr val="E10A0A"/>
                </a:solidFill>
                <a:latin typeface="+mn-lt"/>
              </a:rPr>
              <a:t>Gallery 7.1 </a:t>
            </a:r>
            <a:r>
              <a:rPr lang="en-US" sz="1200" b="1" dirty="0" smtClean="0">
                <a:latin typeface="+mn-lt"/>
              </a:rPr>
              <a:t>Drawing from the Holster</a:t>
            </a:r>
            <a:endParaRPr lang="en-US" sz="1200" i="1" dirty="0" smtClean="0">
              <a:latin typeface="+mn-lt"/>
            </a:endParaRPr>
          </a:p>
        </p:txBody>
      </p:sp>
      <p:sp>
        <p:nvSpPr>
          <p:cNvPr id="15" name="Rectangle 8"/>
          <p:cNvSpPr>
            <a:spLocks/>
          </p:cNvSpPr>
          <p:nvPr/>
        </p:nvSpPr>
        <p:spPr bwMode="auto">
          <a:xfrm>
            <a:off x="381000" y="10668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A safe draw from the holster is done in five steps, all while abiding by the Universal Safety Rules, including keeping your finger out of the </a:t>
            </a:r>
            <a:r>
              <a:rPr lang="en-US" sz="1600" dirty="0" err="1">
                <a:solidFill>
                  <a:schemeClr val="tx1"/>
                </a:solidFill>
                <a:ea typeface="ＭＳ Ｐゴシック" charset="0"/>
                <a:cs typeface="ＭＳ Ｐゴシック" charset="0"/>
              </a:rPr>
              <a:t>triggerguard</a:t>
            </a:r>
            <a:r>
              <a:rPr lang="en-US" sz="1600" dirty="0">
                <a:solidFill>
                  <a:schemeClr val="tx1"/>
                </a:solidFill>
                <a:ea typeface="ＭＳ Ｐゴシック" charset="0"/>
                <a:cs typeface="ＭＳ Ｐゴシック" charset="0"/>
              </a:rPr>
              <a:t> until you are on target and have made the decision to shoot; and, ensuring that the muzzle doesn’t point at anything you’re not willing to destroy, including your own hand or leg.</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If you’re just starting out, we’d recommend that you begin by performing each of the five steps as discrete steps as demonstrated in the </a:t>
            </a:r>
            <a:r>
              <a:rPr lang="en-US" sz="1600" dirty="0" smtClean="0">
                <a:solidFill>
                  <a:schemeClr val="tx1"/>
                </a:solidFill>
                <a:ea typeface="ＭＳ Ｐゴシック" charset="0"/>
                <a:cs typeface="ＭＳ Ｐゴシック" charset="0"/>
              </a:rPr>
              <a:t>gallery to the right, </a:t>
            </a:r>
            <a:r>
              <a:rPr lang="en-US" sz="1600" dirty="0">
                <a:solidFill>
                  <a:schemeClr val="tx1"/>
                </a:solidFill>
                <a:ea typeface="ＭＳ Ｐゴシック" charset="0"/>
                <a:cs typeface="ＭＳ Ｐゴシック" charset="0"/>
              </a:rPr>
              <a:t>before picking up the pace.  Performing these steps repeatedly and smoothly will slowly build those steps into your neural pathways, and after thousands of repetitions, your draw should feel as though it’s a single, fluid step. </a:t>
            </a:r>
            <a:endParaRPr lang="en-US" sz="1600" dirty="0">
              <a:solidFill>
                <a:schemeClr val="tx1"/>
              </a:solidFill>
              <a:cs typeface="Arial" charset="0"/>
            </a:endParaRPr>
          </a:p>
        </p:txBody>
      </p:sp>
    </p:spTree>
    <p:custDataLst>
      <p:tags r:id="rId1"/>
    </p:custDataLst>
    <p:extLst>
      <p:ext uri="{BB962C8B-B14F-4D97-AF65-F5344CB8AC3E}">
        <p14:creationId xmlns:p14="http://schemas.microsoft.com/office/powerpoint/2010/main" val="3563313351"/>
      </p:ext>
    </p:extLst>
  </p:cSld>
  <p:clrMapOvr>
    <a:masterClrMapping/>
  </p:clrMapOvr>
  <mc:AlternateContent xmlns:mc="http://schemas.openxmlformats.org/markup-compatibility/2006">
    <mc:Choice xmlns:p14="http://schemas.microsoft.com/office/powerpoint/2010/main" Requires="p14">
      <p:transition p14:dur="9"/>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73" name="Picture 1" descr="FBI Hold.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4191000" y="-304800"/>
            <a:ext cx="4953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76" name="Rectangle 8"/>
          <p:cNvSpPr>
            <a:spLocks/>
          </p:cNvSpPr>
          <p:nvPr/>
        </p:nvSpPr>
        <p:spPr bwMode="auto">
          <a:xfrm>
            <a:off x="381000" y="1143000"/>
            <a:ext cx="43434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The FBI flashlight hold allows the light to be positioned in a variety of locations and momentarily flashed to check out your surroundings.  </a:t>
            </a:r>
            <a:endParaRPr lang="en-US" sz="1600" dirty="0" smtClean="0">
              <a:solidFill>
                <a:schemeClr val="tx1"/>
              </a:solidFill>
              <a:ea typeface="ＭＳ Ｐゴシック" charset="0"/>
              <a:cs typeface="ＭＳ Ｐゴシック" charset="0"/>
            </a:endParaRPr>
          </a:p>
          <a:p>
            <a:pPr marL="325438" indent="-285750">
              <a:buClr>
                <a:srgbClr val="000000"/>
              </a:buClr>
              <a:buSzPct val="100000"/>
              <a:buFont typeface="Wingdings" charset="0"/>
              <a:buChar char="§"/>
            </a:pPr>
            <a:r>
              <a:rPr lang="en-US" sz="1600" dirty="0" smtClean="0">
                <a:solidFill>
                  <a:schemeClr val="tx1"/>
                </a:solidFill>
                <a:ea typeface="ＭＳ Ｐゴシック" charset="0"/>
                <a:cs typeface="ＭＳ Ｐゴシック" charset="0"/>
              </a:rPr>
              <a:t>The theory behind the FBI hold is that if the bad guy is shooting back at your beam of light, it may make sense to keep moving that beam of light to keep the bad guy guess about exactly where you are.</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Positions might include placing the light high and outside the body, above the head, or under the firearm.  The theory with this hold is that if the light acts as a “bullet magnet,” the changing light locations would confuse the bad guy about where you actually are.  </a:t>
            </a:r>
          </a:p>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Drawbacks of this hold include the difficulty of lining up the light beam with exactly where you need to shoot. It also forces you to shoot one-handed, which is rarely as accurate as a two-handed hold</a:t>
            </a:r>
            <a:r>
              <a:rPr lang="en-US" sz="1600" dirty="0" smtClean="0">
                <a:solidFill>
                  <a:schemeClr val="tx1"/>
                </a:solidFill>
                <a:ea typeface="ＭＳ Ｐゴシック" charset="0"/>
                <a:cs typeface="ＭＳ Ｐゴシック" charset="0"/>
              </a:rPr>
              <a:t>.</a:t>
            </a:r>
            <a:endParaRPr lang="en-US" sz="1600" dirty="0">
              <a:solidFill>
                <a:schemeClr val="tx1"/>
              </a:solidFill>
              <a:cs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FBI Flashlight Hold</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7" name="Picture 2" descr="Harries II.png"/>
          <p:cNvPicPr>
            <a:picLocks noChangeAspect="1"/>
          </p:cNvPicPr>
          <p:nvPr/>
        </p:nvPicPr>
        <p:blipFill>
          <a:blip r:embed="rId4" cstate="print">
            <a:extLst>
              <a:ext uri="{28A0092B-C50C-407E-A947-70E740481C1C}">
                <a14:useLocalDpi xmlns:a14="http://schemas.microsoft.com/office/drawing/2010/main"/>
              </a:ext>
            </a:extLst>
          </a:blip>
          <a:srcRect l="-2"/>
          <a:stretch>
            <a:fillRect/>
          </a:stretch>
        </p:blipFill>
        <p:spPr bwMode="auto">
          <a:xfrm rot="10800000">
            <a:off x="-33338" y="1981200"/>
            <a:ext cx="3319463"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1498" name="Picture 1" descr="Harries I.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bwMode="auto">
          <a:xfrm>
            <a:off x="5257800" y="-152399"/>
            <a:ext cx="3886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1" name="Rectangle 8"/>
          <p:cNvSpPr>
            <a:spLocks/>
          </p:cNvSpPr>
          <p:nvPr/>
        </p:nvSpPr>
        <p:spPr bwMode="auto">
          <a:xfrm>
            <a:off x="365760" y="1051560"/>
            <a:ext cx="527304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a:solidFill>
                  <a:schemeClr val="tx1"/>
                </a:solidFill>
                <a:ea typeface="ＭＳ Ｐゴシック" charset="0"/>
                <a:cs typeface="ＭＳ Ｐゴシック" charset="0"/>
              </a:rPr>
              <a:t>Like the FBI hold, the Harries still requires shooting one-handed, but the back-of-hand to back-of-hand pressure can steady your shooting hand.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Harries Flashlight Hold</a:t>
            </a:r>
            <a:endParaRPr lang="en-US" dirty="0" smtClean="0">
              <a:effectLst/>
            </a:endParaRPr>
          </a:p>
        </p:txBody>
      </p:sp>
      <p:sp>
        <p:nvSpPr>
          <p:cNvPr id="6" name="Rectangle 8"/>
          <p:cNvSpPr>
            <a:spLocks/>
          </p:cNvSpPr>
          <p:nvPr/>
        </p:nvSpPr>
        <p:spPr bwMode="auto">
          <a:xfrm>
            <a:off x="1203960" y="1905000"/>
            <a:ext cx="435864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smtClean="0">
                <a:solidFill>
                  <a:schemeClr val="tx1"/>
                </a:solidFill>
                <a:ea typeface="ＭＳ Ｐゴシック" charset="0"/>
                <a:cs typeface="ＭＳ Ｐゴシック" charset="0"/>
              </a:rPr>
              <a:t>When setting up the Harries flashlight hold, you should ensure </a:t>
            </a:r>
            <a:r>
              <a:rPr lang="en-US" sz="1600" dirty="0">
                <a:solidFill>
                  <a:schemeClr val="tx1"/>
                </a:solidFill>
                <a:ea typeface="ＭＳ Ｐゴシック" charset="0"/>
                <a:cs typeface="ＭＳ Ｐゴシック" charset="0"/>
              </a:rPr>
              <a:t>that you feel solid pressure between the backs of your hands, and are not simply resting the strong hand on the wrist of the support </a:t>
            </a:r>
            <a:r>
              <a:rPr lang="en-US" sz="1600" dirty="0" smtClean="0">
                <a:solidFill>
                  <a:schemeClr val="tx1"/>
                </a:solidFill>
                <a:ea typeface="ＭＳ Ｐゴシック" charset="0"/>
                <a:cs typeface="ＭＳ Ｐゴシック" charset="0"/>
              </a:rPr>
              <a:t>hand.</a:t>
            </a:r>
            <a:endParaRPr lang="en-US" sz="1600" dirty="0">
              <a:solidFill>
                <a:schemeClr val="tx1"/>
              </a:solidFill>
              <a:cs typeface="Arial"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21" name="Picture 3" descr="Surefire I.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rot="10800000">
            <a:off x="-11113" y="1524000"/>
            <a:ext cx="2889251" cy="536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522" name="Picture 4" descr="Surefire II.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bwMode="auto">
          <a:xfrm>
            <a:off x="4648200" y="-228599"/>
            <a:ext cx="4495800" cy="708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25" name="Rectangle 8"/>
          <p:cNvSpPr>
            <a:spLocks/>
          </p:cNvSpPr>
          <p:nvPr/>
        </p:nvSpPr>
        <p:spPr bwMode="auto">
          <a:xfrm>
            <a:off x="365760" y="1051560"/>
            <a:ext cx="542544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smtClean="0">
                <a:solidFill>
                  <a:schemeClr val="tx1"/>
                </a:solidFill>
                <a:ea typeface="ＭＳ Ｐゴシック" charset="0"/>
                <a:cs typeface="ＭＳ Ｐゴシック" charset="0"/>
              </a:rPr>
              <a:t>The Surefire flashlight hold is also described </a:t>
            </a:r>
            <a:r>
              <a:rPr lang="en-US" sz="1600" dirty="0">
                <a:solidFill>
                  <a:schemeClr val="tx1"/>
                </a:solidFill>
                <a:ea typeface="ＭＳ Ｐゴシック" charset="0"/>
                <a:cs typeface="ＭＳ Ｐゴシック" charset="0"/>
              </a:rPr>
              <a:t>as a “cigar” hold, because it holds the flashlight between your index and middle finger.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Surefire Flashlight Hold</a:t>
            </a:r>
            <a:endParaRPr lang="en-US" dirty="0" smtClean="0">
              <a:effectLst/>
            </a:endParaRPr>
          </a:p>
        </p:txBody>
      </p:sp>
      <p:sp>
        <p:nvSpPr>
          <p:cNvPr id="6" name="Rectangle 8"/>
          <p:cNvSpPr>
            <a:spLocks/>
          </p:cNvSpPr>
          <p:nvPr/>
        </p:nvSpPr>
        <p:spPr bwMode="auto">
          <a:xfrm>
            <a:off x="2575560" y="1844040"/>
            <a:ext cx="2758440" cy="2804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600" dirty="0" smtClean="0">
                <a:solidFill>
                  <a:schemeClr val="tx1"/>
                </a:solidFill>
                <a:ea typeface="ＭＳ Ｐゴシック" charset="0"/>
                <a:cs typeface="ＭＳ Ｐゴシック" charset="0"/>
              </a:rPr>
              <a:t>Best used with a light that has rubber rings around it to allow you to pull the flashlight tightly into your palm, which will activate a light with an end-cap activation switch.  </a:t>
            </a:r>
          </a:p>
          <a:p>
            <a:pPr marL="325438" indent="-285750">
              <a:buClr>
                <a:srgbClr val="000000"/>
              </a:buClr>
              <a:buSzPct val="100000"/>
              <a:buFont typeface="Wingdings" charset="0"/>
              <a:buChar char="§"/>
            </a:pPr>
            <a:r>
              <a:rPr lang="en-US" sz="1600" dirty="0" smtClean="0">
                <a:solidFill>
                  <a:schemeClr val="tx1"/>
                </a:solidFill>
                <a:ea typeface="ＭＳ Ｐゴシック" charset="0"/>
                <a:cs typeface="ＭＳ Ｐゴシック" charset="0"/>
              </a:rPr>
              <a:t>This </a:t>
            </a:r>
            <a:r>
              <a:rPr lang="en-US" sz="1600" dirty="0">
                <a:solidFill>
                  <a:schemeClr val="tx1"/>
                </a:solidFill>
                <a:ea typeface="ＭＳ Ｐゴシック" charset="0"/>
                <a:cs typeface="ＭＳ Ｐゴシック" charset="0"/>
              </a:rPr>
              <a:t>hold keeps the light beam fairly aligned with the muzzle of the pistol, but with small motions of your palm, it allows you to move the light </a:t>
            </a:r>
            <a:r>
              <a:rPr lang="en-US" sz="1600" dirty="0" smtClean="0">
                <a:solidFill>
                  <a:schemeClr val="tx1"/>
                </a:solidFill>
                <a:ea typeface="ＭＳ Ｐゴシック" charset="0"/>
                <a:cs typeface="ＭＳ Ｐゴシック" charset="0"/>
              </a:rPr>
              <a:t>around.</a:t>
            </a:r>
            <a:endParaRPr lang="en-US" sz="1600" dirty="0">
              <a:solidFill>
                <a:schemeClr val="tx1"/>
              </a:solidFill>
              <a:cs typeface="Arial"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04800" y="1069848"/>
            <a:ext cx="7772400" cy="374256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Creating a training program.</a:t>
            </a:r>
          </a:p>
          <a:p>
            <a:r>
              <a:rPr lang="en-US" dirty="0"/>
              <a:t>Dry firing.</a:t>
            </a:r>
          </a:p>
          <a:p>
            <a:r>
              <a:rPr lang="en-US" dirty="0"/>
              <a:t>Fundamental drills.</a:t>
            </a:r>
          </a:p>
          <a:p>
            <a:r>
              <a:rPr lang="en-US" dirty="0"/>
              <a:t>Speed and accuracy drills.</a:t>
            </a:r>
          </a:p>
          <a:p>
            <a:r>
              <a:rPr lang="en-US" dirty="0"/>
              <a:t>Drawing from the holster.</a:t>
            </a:r>
          </a:p>
          <a:p>
            <a:r>
              <a:rPr lang="en-US" dirty="0"/>
              <a:t>Flashlight holds.</a:t>
            </a:r>
          </a:p>
          <a:p>
            <a:r>
              <a:rPr lang="en-US" dirty="0"/>
              <a:t>Virtual training.</a:t>
            </a:r>
          </a:p>
          <a:p>
            <a:r>
              <a:rPr lang="en-US" dirty="0"/>
              <a:t>Next steps.</a:t>
            </a:r>
          </a:p>
          <a:p>
            <a:endParaRPr lang="en-US" dirty="0"/>
          </a:p>
        </p:txBody>
      </p:sp>
      <p:sp>
        <p:nvSpPr>
          <p:cNvPr id="11" name="TextBox 10"/>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a:t>
            </a:r>
            <a:r>
              <a:rPr lang="en-US" sz="3200" b="1" dirty="0" smtClean="0"/>
              <a:t>Seven</a:t>
            </a:r>
            <a:endParaRPr lang="en-US" sz="3200" b="1" dirty="0"/>
          </a:p>
        </p:txBody>
      </p:sp>
      <p:cxnSp>
        <p:nvCxnSpPr>
          <p:cNvPr id="12" name="Straight Connector 11"/>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4070429960"/>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5" name="Rectangle 10"/>
          <p:cNvSpPr>
            <a:spLocks/>
          </p:cNvSpPr>
          <p:nvPr/>
        </p:nvSpPr>
        <p:spPr bwMode="auto">
          <a:xfrm>
            <a:off x="368300" y="1051560"/>
            <a:ext cx="6337300"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defRPr/>
            </a:pPr>
            <a:r>
              <a:rPr lang="en-US" sz="1800" dirty="0">
                <a:solidFill>
                  <a:schemeClr val="tx1"/>
                </a:solidFill>
                <a:ea typeface="ＭＳ Ｐゴシック" charset="0"/>
                <a:cs typeface="ＭＳ Ｐゴシック" charset="0"/>
              </a:rPr>
              <a:t>While dry firing, the fundamental drills, and the speed and accuracy drills can build an incredible skill set in shooters who are willing to dedicate the time, we’re still lacking a couple of fundamental training elements when we conduct those exercises on a typical indoor or outdoor range.</a:t>
            </a:r>
          </a:p>
          <a:p>
            <a:pPr marL="39688">
              <a:defRPr/>
            </a:pPr>
            <a:endParaRPr lang="en-US" sz="1800" dirty="0">
              <a:solidFill>
                <a:schemeClr val="tx1"/>
              </a:solidFill>
              <a:ea typeface="ＭＳ Ｐゴシック" charset="0"/>
              <a:cs typeface="ＭＳ Ｐゴシック" charset="0"/>
            </a:endParaRPr>
          </a:p>
          <a:p>
            <a:pPr marL="39688">
              <a:defRPr/>
            </a:pPr>
            <a:r>
              <a:rPr lang="en-US" sz="1800" dirty="0">
                <a:solidFill>
                  <a:schemeClr val="tx1"/>
                </a:solidFill>
                <a:ea typeface="ＭＳ Ｐゴシック" charset="0"/>
                <a:cs typeface="ＭＳ Ｐゴシック" charset="0"/>
              </a:rPr>
              <a:t>The problem is twofold:</a:t>
            </a:r>
          </a:p>
          <a:p>
            <a:pPr marL="325438" indent="-285750">
              <a:buFont typeface="Wingdings" charset="2"/>
              <a:buChar char="§"/>
              <a:defRPr/>
            </a:pPr>
            <a:r>
              <a:rPr lang="en-US" sz="1800" dirty="0">
                <a:solidFill>
                  <a:schemeClr val="tx1"/>
                </a:solidFill>
                <a:ea typeface="ＭＳ Ｐゴシック" charset="0"/>
                <a:cs typeface="ＭＳ Ｐゴシック" charset="0"/>
              </a:rPr>
              <a:t>First, while we might run a mental exercise in our heads about a paper target actually being a bad guy, the paper target isn’t actually shooting back or charging us with a knife.  </a:t>
            </a:r>
          </a:p>
          <a:p>
            <a:pPr marL="325438" indent="-285750">
              <a:buFont typeface="Wingdings" charset="2"/>
              <a:buChar char="§"/>
              <a:defRPr/>
            </a:pPr>
            <a:r>
              <a:rPr lang="en-US" sz="1800" dirty="0">
                <a:solidFill>
                  <a:schemeClr val="tx1"/>
                </a:solidFill>
                <a:ea typeface="ＭＳ Ｐゴシック" charset="0"/>
                <a:cs typeface="ＭＳ Ｐゴシック" charset="0"/>
              </a:rPr>
              <a:t>Second, our targets on a typical range are usually restricted to a narrow window of </a:t>
            </a:r>
            <a:r>
              <a:rPr lang="en-US" sz="1800" dirty="0" smtClean="0">
                <a:solidFill>
                  <a:schemeClr val="tx1"/>
                </a:solidFill>
                <a:ea typeface="ＭＳ Ｐゴシック" charset="0"/>
                <a:cs typeface="ＭＳ Ｐゴシック" charset="0"/>
              </a:rPr>
              <a:t>5—10 </a:t>
            </a:r>
            <a:r>
              <a:rPr lang="en-US" sz="1800" dirty="0">
                <a:solidFill>
                  <a:schemeClr val="tx1"/>
                </a:solidFill>
                <a:ea typeface="ＭＳ Ｐゴシック" charset="0"/>
                <a:cs typeface="ＭＳ Ｐゴシック" charset="0"/>
              </a:rPr>
              <a:t>degrees to our front.  That shortcoming can build the wrong “muscle memory” when it comes to situational awareness.  In other words, when shooters </a:t>
            </a:r>
            <a:r>
              <a:rPr lang="en-US" sz="1800" i="1" dirty="0">
                <a:solidFill>
                  <a:schemeClr val="tx1"/>
                </a:solidFill>
                <a:ea typeface="ＭＳ Ｐゴシック" charset="0"/>
                <a:cs typeface="ＭＳ Ｐゴシック" charset="0"/>
              </a:rPr>
              <a:t>know</a:t>
            </a:r>
            <a:r>
              <a:rPr lang="en-US" sz="1800" dirty="0">
                <a:solidFill>
                  <a:schemeClr val="tx1"/>
                </a:solidFill>
                <a:ea typeface="ＭＳ Ｐゴシック" charset="0"/>
                <a:cs typeface="ＭＳ Ｐゴシック" charset="0"/>
              </a:rPr>
              <a:t> that the only targets they’ll need to engage are to their front, they’ll build that narrow focus into their neural pathways which can result in self-inflicted tunnel vision during an actual violent attack.  </a:t>
            </a:r>
          </a:p>
          <a:p>
            <a:pPr marL="39688">
              <a:defRPr/>
            </a:pP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Virtual Training and Other RBT Training</a:t>
            </a:r>
            <a:endParaRPr lang="en-US" dirty="0" smtClean="0">
              <a:effectLst/>
            </a:endParaRPr>
          </a:p>
        </p:txBody>
      </p:sp>
      <p:grpSp>
        <p:nvGrpSpPr>
          <p:cNvPr id="4" name="Group 3"/>
          <p:cNvGrpSpPr/>
          <p:nvPr/>
        </p:nvGrpSpPr>
        <p:grpSpPr>
          <a:xfrm>
            <a:off x="7239000" y="1524000"/>
            <a:ext cx="1295400" cy="5057775"/>
            <a:chOff x="7239000" y="1524000"/>
            <a:chExt cx="1295400" cy="5057775"/>
          </a:xfrm>
        </p:grpSpPr>
        <p:pic>
          <p:nvPicPr>
            <p:cNvPr id="6" name="Picture 7"/>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9000" y="3733800"/>
              <a:ext cx="12954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lowchart: Display 2"/>
            <p:cNvSpPr/>
            <p:nvPr/>
          </p:nvSpPr>
          <p:spPr bwMode="auto">
            <a:xfrm rot="16200000">
              <a:off x="6890004" y="2247900"/>
              <a:ext cx="2286000" cy="838200"/>
            </a:xfrm>
            <a:custGeom>
              <a:avLst/>
              <a:gdLst>
                <a:gd name="connsiteX0" fmla="*/ 0 w 10000"/>
                <a:gd name="connsiteY0" fmla="*/ 5000 h 10000"/>
                <a:gd name="connsiteX1" fmla="*/ 1667 w 10000"/>
                <a:gd name="connsiteY1" fmla="*/ 0 h 10000"/>
                <a:gd name="connsiteX2" fmla="*/ 8333 w 10000"/>
                <a:gd name="connsiteY2" fmla="*/ 0 h 10000"/>
                <a:gd name="connsiteX3" fmla="*/ 10000 w 10000"/>
                <a:gd name="connsiteY3" fmla="*/ 5000 h 10000"/>
                <a:gd name="connsiteX4" fmla="*/ 8333 w 10000"/>
                <a:gd name="connsiteY4" fmla="*/ 10000 h 10000"/>
                <a:gd name="connsiteX5" fmla="*/ 1667 w 10000"/>
                <a:gd name="connsiteY5" fmla="*/ 10000 h 10000"/>
                <a:gd name="connsiteX6" fmla="*/ 0 w 10000"/>
                <a:gd name="connsiteY6" fmla="*/ 5000 h 10000"/>
                <a:gd name="connsiteX0" fmla="*/ 0 w 10000"/>
                <a:gd name="connsiteY0" fmla="*/ 5000 h 10000"/>
                <a:gd name="connsiteX1" fmla="*/ 8333 w 10000"/>
                <a:gd name="connsiteY1" fmla="*/ 0 h 10000"/>
                <a:gd name="connsiteX2" fmla="*/ 10000 w 10000"/>
                <a:gd name="connsiteY2" fmla="*/ 5000 h 10000"/>
                <a:gd name="connsiteX3" fmla="*/ 8333 w 10000"/>
                <a:gd name="connsiteY3" fmla="*/ 10000 h 10000"/>
                <a:gd name="connsiteX4" fmla="*/ 1667 w 10000"/>
                <a:gd name="connsiteY4" fmla="*/ 10000 h 10000"/>
                <a:gd name="connsiteX5" fmla="*/ 0 w 10000"/>
                <a:gd name="connsiteY5" fmla="*/ 5000 h 10000"/>
                <a:gd name="connsiteX0" fmla="*/ 0 w 10000"/>
                <a:gd name="connsiteY0" fmla="*/ 5000 h 10000"/>
                <a:gd name="connsiteX1" fmla="*/ 8333 w 10000"/>
                <a:gd name="connsiteY1" fmla="*/ 0 h 10000"/>
                <a:gd name="connsiteX2" fmla="*/ 10000 w 10000"/>
                <a:gd name="connsiteY2" fmla="*/ 5000 h 10000"/>
                <a:gd name="connsiteX3" fmla="*/ 8333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lnTo>
                    <a:pt x="8333" y="0"/>
                  </a:lnTo>
                  <a:cubicBezTo>
                    <a:pt x="9254" y="0"/>
                    <a:pt x="10000" y="2239"/>
                    <a:pt x="10000" y="5000"/>
                  </a:cubicBezTo>
                  <a:cubicBezTo>
                    <a:pt x="10000" y="7761"/>
                    <a:pt x="9254" y="10000"/>
                    <a:pt x="8333" y="10000"/>
                  </a:cubicBezTo>
                  <a:lnTo>
                    <a:pt x="0" y="5000"/>
                  </a:lnTo>
                  <a:close/>
                </a:path>
              </a:pathLst>
            </a:custGeom>
            <a:solidFill>
              <a:srgbClr val="FF2600">
                <a:alpha val="50000"/>
              </a:srgbClr>
            </a:solidFill>
            <a:ln w="12700">
              <a:solidFill>
                <a:schemeClr val="tx1">
                  <a:lumMod val="50000"/>
                  <a:lumOff val="50000"/>
                </a:schemeClr>
              </a:solidFill>
              <a:miter lim="400000"/>
            </a:ln>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nchor="ctr"/>
            <a:lstStyle/>
            <a:p>
              <a:endParaRPr lang="en-US" sz="2109">
                <a:solidFill>
                  <a:srgbClr val="FFFFFF"/>
                </a:solidFill>
                <a:effectLst>
                  <a:outerShdw blurRad="25400" dist="42435" dir="2388334" rotWithShape="0">
                    <a:srgbClr val="000000">
                      <a:alpha val="48275"/>
                    </a:srgbClr>
                  </a:outerShdw>
                </a:effectLst>
                <a:latin typeface="Helvetica Neue"/>
                <a:ea typeface="Helvetica Neue"/>
                <a:cs typeface="Helvetica Neue"/>
              </a:endParaRPr>
            </a:p>
          </p:txBody>
        </p:sp>
      </p:grpSp>
      <p:grpSp>
        <p:nvGrpSpPr>
          <p:cNvPr id="5" name="Group 4"/>
          <p:cNvGrpSpPr/>
          <p:nvPr/>
        </p:nvGrpSpPr>
        <p:grpSpPr>
          <a:xfrm>
            <a:off x="7321620" y="1194343"/>
            <a:ext cx="1388522" cy="1091657"/>
            <a:chOff x="7321620" y="1194343"/>
            <a:chExt cx="1388522" cy="1091657"/>
          </a:xfrm>
        </p:grpSpPr>
        <p:grpSp>
          <p:nvGrpSpPr>
            <p:cNvPr id="8" name="Group 7"/>
            <p:cNvGrpSpPr/>
            <p:nvPr/>
          </p:nvGrpSpPr>
          <p:grpSpPr>
            <a:xfrm>
              <a:off x="7461504" y="1371600"/>
              <a:ext cx="1143000" cy="914400"/>
              <a:chOff x="7467600" y="1066800"/>
              <a:chExt cx="1143000" cy="914400"/>
            </a:xfrm>
          </p:grpSpPr>
          <p:sp>
            <p:nvSpPr>
              <p:cNvPr id="7" name="Arc 6"/>
              <p:cNvSpPr/>
              <p:nvPr/>
            </p:nvSpPr>
            <p:spPr bwMode="auto">
              <a:xfrm>
                <a:off x="7467600" y="1066800"/>
                <a:ext cx="1143000" cy="914400"/>
              </a:xfrm>
              <a:prstGeom prst="arc">
                <a:avLst>
                  <a:gd name="adj1" fmla="val 16200000"/>
                  <a:gd name="adj2" fmla="val 20071468"/>
                </a:avLst>
              </a:prstGeom>
              <a:noFill/>
              <a:ln w="22225" cap="flat" cmpd="sng" algn="ctr">
                <a:solidFill>
                  <a:srgbClr val="000000"/>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9" name="Arc 8"/>
              <p:cNvSpPr/>
              <p:nvPr/>
            </p:nvSpPr>
            <p:spPr bwMode="auto">
              <a:xfrm flipH="1">
                <a:off x="7467600" y="1066800"/>
                <a:ext cx="1143000" cy="914400"/>
              </a:xfrm>
              <a:prstGeom prst="arc">
                <a:avLst>
                  <a:gd name="adj1" fmla="val 16200000"/>
                  <a:gd name="adj2" fmla="val 20071468"/>
                </a:avLst>
              </a:prstGeom>
              <a:noFill/>
              <a:ln w="22225" cap="flat" cmpd="sng" algn="ctr">
                <a:solidFill>
                  <a:srgbClr val="000000"/>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grpSp>
        <p:sp>
          <p:nvSpPr>
            <p:cNvPr id="11" name="TextBox 10"/>
            <p:cNvSpPr txBox="1"/>
            <p:nvPr/>
          </p:nvSpPr>
          <p:spPr>
            <a:xfrm>
              <a:off x="7321620" y="1194343"/>
              <a:ext cx="1388522" cy="1091657"/>
            </a:xfrm>
            <a:prstGeom prst="rect">
              <a:avLst/>
            </a:prstGeom>
            <a:noFill/>
          </p:spPr>
          <p:txBody>
            <a:bodyPr wrap="none" rtlCol="0">
              <a:prstTxWarp prst="textArchUp">
                <a:avLst>
                  <a:gd name="adj" fmla="val 9763333"/>
                </a:avLst>
              </a:prstTxWarp>
              <a:spAutoFit/>
            </a:bodyPr>
            <a:lstStyle/>
            <a:p>
              <a:pPr algn="ctr"/>
              <a:r>
                <a:rPr lang="en-US" sz="1400" dirty="0" smtClean="0">
                  <a:solidFill>
                    <a:schemeClr val="tx1"/>
                  </a:solidFill>
                  <a:ea typeface="ＭＳ Ｐゴシック" charset="0"/>
                  <a:cs typeface="ＭＳ Ｐゴシック" charset="0"/>
                </a:rPr>
                <a:t>5 - 10 </a:t>
              </a:r>
              <a:r>
                <a:rPr lang="en-US" sz="1400" dirty="0" smtClean="0"/>
                <a:t>Degrees</a:t>
              </a:r>
              <a:endParaRPr lang="en-US" sz="1400" dirty="0"/>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7" name="Rectangle 10"/>
          <p:cNvSpPr>
            <a:spLocks/>
          </p:cNvSpPr>
          <p:nvPr/>
        </p:nvSpPr>
        <p:spPr bwMode="auto">
          <a:xfrm>
            <a:off x="368300" y="1371600"/>
            <a:ext cx="29083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Virtual training, such as the virtual ranges at </a:t>
            </a:r>
            <a:r>
              <a:rPr lang="en-US" sz="1800" b="1" dirty="0">
                <a:solidFill>
                  <a:schemeClr val="tx1"/>
                </a:solidFill>
                <a:ea typeface="ＭＳ Ｐゴシック" charset="0"/>
                <a:cs typeface="ＭＳ Ｐゴシック" charset="0"/>
              </a:rPr>
              <a:t>Gander Mountain Academy</a:t>
            </a:r>
            <a:r>
              <a:rPr lang="en-US" sz="1800" dirty="0">
                <a:solidFill>
                  <a:schemeClr val="tx1"/>
                </a:solidFill>
                <a:ea typeface="ＭＳ Ｐゴシック" charset="0"/>
                <a:cs typeface="ＭＳ Ｐゴシック" charset="0"/>
              </a:rPr>
              <a:t>, offers an immersion environment that forces shooters to maintain a 360-degree awareness of their surroundings, engaging threats to the front, sides, and even the rear.  And of course, unlike traditional paper targets, the “simulated” threats can shoot back, so it’s possible to </a:t>
            </a:r>
            <a:r>
              <a:rPr lang="en-US" sz="1800" i="1" dirty="0">
                <a:solidFill>
                  <a:schemeClr val="tx1"/>
                </a:solidFill>
                <a:ea typeface="ＭＳ Ｐゴシック" charset="0"/>
                <a:cs typeface="ＭＳ Ｐゴシック" charset="0"/>
              </a:rPr>
              <a:t>lose</a:t>
            </a:r>
            <a:r>
              <a:rPr lang="en-US" sz="1800" dirty="0">
                <a:solidFill>
                  <a:schemeClr val="tx1"/>
                </a:solidFill>
                <a:ea typeface="ＭＳ Ｐゴシック" charset="0"/>
                <a:cs typeface="ＭＳ Ｐゴシック" charset="0"/>
              </a:rPr>
              <a:t> during a scenario, just as it is in real life. </a:t>
            </a:r>
          </a:p>
        </p:txBody>
      </p:sp>
      <p:pic>
        <p:nvPicPr>
          <p:cNvPr id="194568" name="Picture 8" descr="gmacademy_lkmary_ccw12_0074.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29000" y="1371600"/>
            <a:ext cx="5257800" cy="3498003"/>
          </a:xfrm>
          <a:prstGeom prst="rect">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Virtual Training and Other RBT Training</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c with Lesson 2.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1501860"/>
            <a:ext cx="4724400" cy="5140240"/>
          </a:xfrm>
          <a:prstGeom prst="rect">
            <a:avLst/>
          </a:prstGeom>
        </p:spPr>
      </p:pic>
      <p:sp>
        <p:nvSpPr>
          <p:cNvPr id="195591" name="Rectangle 10"/>
          <p:cNvSpPr>
            <a:spLocks/>
          </p:cNvSpPr>
          <p:nvPr/>
        </p:nvSpPr>
        <p:spPr bwMode="auto">
          <a:xfrm>
            <a:off x="4800600" y="609600"/>
            <a:ext cx="4038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b="1" dirty="0" smtClean="0">
                <a:solidFill>
                  <a:schemeClr val="tx1"/>
                </a:solidFill>
                <a:ea typeface="ＭＳ Ｐゴシック" charset="0"/>
                <a:cs typeface="ＭＳ Ｐゴシック" charset="0"/>
              </a:rPr>
              <a:t>Train at Home</a:t>
            </a:r>
            <a:endParaRPr lang="en-US" sz="1800" b="1" dirty="0">
              <a:solidFill>
                <a:schemeClr val="tx1"/>
              </a:solidFill>
              <a:ea typeface="ＭＳ Ｐゴシック" charset="0"/>
              <a:cs typeface="ＭＳ Ｐゴシック" charset="0"/>
            </a:endParaRPr>
          </a:p>
          <a:p>
            <a:pPr marL="39688"/>
            <a:r>
              <a:rPr lang="en-US" sz="1800" dirty="0" smtClean="0">
                <a:solidFill>
                  <a:schemeClr val="tx1"/>
                </a:solidFill>
                <a:ea typeface="ＭＳ Ｐゴシック" charset="0"/>
                <a:cs typeface="ＭＳ Ｐゴシック" charset="0"/>
              </a:rPr>
              <a:t>To retain all of this important information, repetition is key.  To help with that, </a:t>
            </a:r>
            <a:r>
              <a:rPr lang="en-US" sz="1800" dirty="0">
                <a:solidFill>
                  <a:schemeClr val="tx1"/>
                </a:solidFill>
                <a:ea typeface="ＭＳ Ｐゴシック" charset="0"/>
                <a:cs typeface="ＭＳ Ｐゴシック" charset="0"/>
              </a:rPr>
              <a:t>you now have the option of taking the full USCCA Course, Concealed Carry and Home Defense Fundamentals, from the comfort of your own home. </a:t>
            </a:r>
            <a:r>
              <a:rPr lang="en-US" sz="1800" b="1" dirty="0" smtClean="0">
                <a:solidFill>
                  <a:schemeClr val="tx1"/>
                </a:solidFill>
                <a:ea typeface="ＭＳ Ｐゴシック" charset="0"/>
                <a:cs typeface="ＭＳ Ｐゴシック" charset="0"/>
              </a:rPr>
              <a:t>Concealed </a:t>
            </a:r>
            <a:r>
              <a:rPr lang="en-US" sz="1800" b="1" dirty="0">
                <a:solidFill>
                  <a:schemeClr val="tx1"/>
                </a:solidFill>
                <a:ea typeface="ＭＳ Ｐゴシック" charset="0"/>
                <a:cs typeface="ＭＳ Ｐゴシック" charset="0"/>
              </a:rPr>
              <a:t>Carry and Home Defense Fundamentals On-Line </a:t>
            </a:r>
            <a:r>
              <a:rPr lang="en-US" sz="1800" dirty="0">
                <a:solidFill>
                  <a:schemeClr val="tx1"/>
                </a:solidFill>
                <a:ea typeface="ＭＳ Ｐゴシック" charset="0"/>
                <a:cs typeface="ＭＳ Ｐゴシック" charset="0"/>
              </a:rPr>
              <a:t>contains five hours of video instruction by USCCA Chief Instructor, Michael Martin, with Michael acting as the on-line student’s very own, personal instructor. </a:t>
            </a:r>
            <a:r>
              <a:rPr lang="en-US" sz="1800" dirty="0" smtClean="0">
                <a:solidFill>
                  <a:schemeClr val="tx1"/>
                </a:solidFill>
                <a:ea typeface="ＭＳ Ｐゴシック" charset="0"/>
                <a:cs typeface="ＭＳ Ｐゴシック" charset="0"/>
              </a:rPr>
              <a:t>The </a:t>
            </a:r>
            <a:r>
              <a:rPr lang="en-US" sz="1800" dirty="0">
                <a:solidFill>
                  <a:schemeClr val="tx1"/>
                </a:solidFill>
                <a:ea typeface="ＭＳ Ｐゴシック" charset="0"/>
                <a:cs typeface="ＭＳ Ｐゴシック" charset="0"/>
              </a:rPr>
              <a:t>course also contains dozens of interactive widgets which allow the student to explore a variety of topics in more detail, and at the end of each lesson, the student’s knowledge is tested with a highly interactive quiz.  To learn more, visit </a:t>
            </a:r>
            <a:r>
              <a:rPr lang="en-US" sz="1800" dirty="0" err="1">
                <a:solidFill>
                  <a:schemeClr val="tx1"/>
                </a:solidFill>
                <a:ea typeface="ＭＳ Ｐゴシック" charset="0"/>
                <a:cs typeface="ＭＳ Ｐゴシック" charset="0"/>
              </a:rPr>
              <a:t>www.USCCA.com</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What’s Next?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What’s Next?</a:t>
            </a:r>
            <a:endParaRPr lang="en-US" dirty="0" smtClean="0">
              <a:effectLst/>
            </a:endParaRPr>
          </a:p>
        </p:txBody>
      </p:sp>
      <p:pic>
        <p:nvPicPr>
          <p:cNvPr id="3" name="Picture 2" descr="iPad with Widge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567644" y="1371600"/>
            <a:ext cx="5576356" cy="5509608"/>
          </a:xfrm>
          <a:prstGeom prst="rect">
            <a:avLst/>
          </a:prstGeom>
        </p:spPr>
      </p:pic>
      <p:sp>
        <p:nvSpPr>
          <p:cNvPr id="6" name="Rectangle 10"/>
          <p:cNvSpPr>
            <a:spLocks/>
          </p:cNvSpPr>
          <p:nvPr/>
        </p:nvSpPr>
        <p:spPr bwMode="auto">
          <a:xfrm>
            <a:off x="368300" y="1219200"/>
            <a:ext cx="36703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b="1" dirty="0">
                <a:solidFill>
                  <a:schemeClr val="tx1"/>
                </a:solidFill>
                <a:ea typeface="ＭＳ Ｐゴシック" charset="0"/>
                <a:cs typeface="ＭＳ Ｐゴシック" charset="0"/>
              </a:rPr>
              <a:t>Go Mobile with the iPad Edition</a:t>
            </a:r>
          </a:p>
          <a:p>
            <a:pPr marL="39688"/>
            <a:r>
              <a:rPr lang="en-US" sz="1800" dirty="0" smtClean="0">
                <a:solidFill>
                  <a:schemeClr val="tx1"/>
                </a:solidFill>
                <a:ea typeface="ＭＳ Ｐゴシック" charset="0"/>
                <a:cs typeface="ＭＳ Ｐゴシック" charset="0"/>
              </a:rPr>
              <a:t>If </a:t>
            </a:r>
            <a:r>
              <a:rPr lang="en-US" sz="1800" dirty="0">
                <a:solidFill>
                  <a:schemeClr val="tx1"/>
                </a:solidFill>
                <a:ea typeface="ＭＳ Ｐゴシック" charset="0"/>
                <a:cs typeface="ＭＳ Ｐゴシック" charset="0"/>
              </a:rPr>
              <a:t>you’re one of the millions of Americans who consider your iPad indispensable, you can now take an interactive edition of </a:t>
            </a:r>
            <a:r>
              <a:rPr lang="en-US" sz="1800" dirty="0" smtClean="0">
                <a:solidFill>
                  <a:schemeClr val="tx1"/>
                </a:solidFill>
                <a:ea typeface="ＭＳ Ｐゴシック" charset="0"/>
                <a:cs typeface="ＭＳ Ｐゴシック" charset="0"/>
              </a:rPr>
              <a:t>our book </a:t>
            </a:r>
            <a:r>
              <a:rPr lang="en-US" sz="1800" dirty="0">
                <a:solidFill>
                  <a:schemeClr val="tx1"/>
                </a:solidFill>
                <a:ea typeface="ＭＳ Ｐゴシック" charset="0"/>
                <a:cs typeface="ＭＳ Ｐゴシック" charset="0"/>
              </a:rPr>
              <a:t>wherever you go.  Available for download through the </a:t>
            </a:r>
            <a:r>
              <a:rPr lang="en-US" sz="1800" dirty="0" err="1">
                <a:solidFill>
                  <a:schemeClr val="tx1"/>
                </a:solidFill>
                <a:ea typeface="ＭＳ Ｐゴシック" charset="0"/>
                <a:cs typeface="ＭＳ Ｐゴシック" charset="0"/>
              </a:rPr>
              <a:t>iBooks</a:t>
            </a:r>
            <a:r>
              <a:rPr lang="en-US" sz="1800" dirty="0">
                <a:solidFill>
                  <a:schemeClr val="tx1"/>
                </a:solidFill>
                <a:ea typeface="ＭＳ Ｐゴシック" charset="0"/>
                <a:cs typeface="ＭＳ Ｐゴシック" charset="0"/>
              </a:rPr>
              <a:t> app, the iPad edition of Concealed Carry and Home Defense Fundamentals contains the same interactive widgets and quizzes contained in our on-line course, as well as more than 25 video tutorials including USCCA Chief Instructor Michael Martin explaining many important legal topics, and demonstrating a number of basic and advanced shooting fundamentals.</a:t>
            </a:r>
          </a:p>
        </p:txBody>
      </p:sp>
    </p:spTree>
    <p:custDataLst>
      <p:tags r:id="rId1"/>
    </p:custDataLst>
    <p:extLst>
      <p:ext uri="{BB962C8B-B14F-4D97-AF65-F5344CB8AC3E}">
        <p14:creationId xmlns:p14="http://schemas.microsoft.com/office/powerpoint/2010/main" val="1890944646"/>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5" name="Rectangle 10"/>
          <p:cNvSpPr>
            <a:spLocks/>
          </p:cNvSpPr>
          <p:nvPr/>
        </p:nvSpPr>
        <p:spPr bwMode="auto">
          <a:xfrm>
            <a:off x="368300" y="1066800"/>
            <a:ext cx="29083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b="1" dirty="0">
                <a:solidFill>
                  <a:schemeClr val="tx1"/>
                </a:solidFill>
                <a:ea typeface="ＭＳ Ｐゴシック" charset="0"/>
                <a:cs typeface="ＭＳ Ｐゴシック" charset="0"/>
              </a:rPr>
              <a:t>Join a League</a:t>
            </a:r>
          </a:p>
          <a:p>
            <a:pPr marL="39688"/>
            <a:r>
              <a:rPr lang="en-US" sz="1800" dirty="0" smtClean="0">
                <a:solidFill>
                  <a:schemeClr val="tx1"/>
                </a:solidFill>
                <a:ea typeface="ＭＳ Ｐゴシック" charset="0"/>
                <a:cs typeface="ＭＳ Ｐゴシック" charset="0"/>
              </a:rPr>
              <a:t>National </a:t>
            </a:r>
            <a:r>
              <a:rPr lang="en-US" sz="1800" dirty="0">
                <a:solidFill>
                  <a:schemeClr val="tx1"/>
                </a:solidFill>
                <a:ea typeface="ＭＳ Ｐゴシック" charset="0"/>
                <a:cs typeface="ＭＳ Ｐゴシック" charset="0"/>
              </a:rPr>
              <a:t>leagues such as the United States Practical Shooting Association are designed so well that new and expert shooters alike can enjoy themselves and continue to learn at the same time.  Organizations like the USPSA not only dramatically increase shooters’ speed, accuracy, and confidence, but they’re also unflinching when it comes to safety, so participating in one of these leagues is a fantastic way to build those rules into our brains.</a:t>
            </a:r>
          </a:p>
        </p:txBody>
      </p:sp>
      <p:pic>
        <p:nvPicPr>
          <p:cNvPr id="196616" name="Picture 2" descr="iStock_000014583260Large.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29000" y="1371600"/>
            <a:ext cx="5257800" cy="3505200"/>
          </a:xfrm>
          <a:prstGeom prst="rect">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What’s Next?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9" name="Rectangle 10"/>
          <p:cNvSpPr>
            <a:spLocks/>
          </p:cNvSpPr>
          <p:nvPr/>
        </p:nvSpPr>
        <p:spPr bwMode="auto">
          <a:xfrm>
            <a:off x="368300" y="1051560"/>
            <a:ext cx="82423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b="1" dirty="0">
                <a:solidFill>
                  <a:schemeClr val="tx1"/>
                </a:solidFill>
                <a:ea typeface="ＭＳ Ｐゴシック" charset="0"/>
                <a:cs typeface="ＭＳ Ｐゴシック" charset="0"/>
              </a:rPr>
              <a:t>Join an Organization</a:t>
            </a:r>
          </a:p>
          <a:p>
            <a:pPr marL="39688"/>
            <a:r>
              <a:rPr lang="en-US" sz="1800" dirty="0">
                <a:solidFill>
                  <a:schemeClr val="tx1"/>
                </a:solidFill>
                <a:ea typeface="ＭＳ Ｐゴシック" charset="0"/>
                <a:cs typeface="ＭＳ Ｐゴシック" charset="0"/>
              </a:rPr>
              <a:t>While the Second Amendment has seen a great deal of forward progress in the last couple decades, that wouldn’t have happened without the efforts of the millions of members of organizations such as the </a:t>
            </a:r>
            <a:r>
              <a:rPr lang="en-US" sz="1800" b="1" dirty="0">
                <a:solidFill>
                  <a:schemeClr val="tx1"/>
                </a:solidFill>
                <a:ea typeface="ＭＳ Ｐゴシック" charset="0"/>
                <a:cs typeface="ＭＳ Ｐゴシック" charset="0"/>
              </a:rPr>
              <a:t>United States Concealed Carry Association</a:t>
            </a:r>
            <a:r>
              <a:rPr lang="en-US" sz="1800" dirty="0">
                <a:solidFill>
                  <a:schemeClr val="tx1"/>
                </a:solidFill>
                <a:ea typeface="ＭＳ Ｐゴシック" charset="0"/>
                <a:cs typeface="ＭＳ Ｐゴシック" charset="0"/>
              </a:rPr>
              <a:t>, the </a:t>
            </a:r>
            <a:r>
              <a:rPr lang="en-US" sz="1800" b="1" dirty="0">
                <a:solidFill>
                  <a:schemeClr val="tx1"/>
                </a:solidFill>
                <a:ea typeface="ＭＳ Ｐゴシック" charset="0"/>
                <a:cs typeface="ＭＳ Ｐゴシック" charset="0"/>
              </a:rPr>
              <a:t>National Shooting Sports Foundation</a:t>
            </a:r>
            <a:r>
              <a:rPr lang="en-US" sz="1800" dirty="0">
                <a:solidFill>
                  <a:schemeClr val="tx1"/>
                </a:solidFill>
                <a:ea typeface="ＭＳ Ｐゴシック" charset="0"/>
                <a:cs typeface="ＭＳ Ｐゴシック" charset="0"/>
              </a:rPr>
              <a:t>, and </a:t>
            </a:r>
            <a:r>
              <a:rPr lang="en-US" sz="1800" b="1" dirty="0">
                <a:solidFill>
                  <a:schemeClr val="tx1"/>
                </a:solidFill>
                <a:ea typeface="ＭＳ Ｐゴシック" charset="0"/>
                <a:cs typeface="ＭＳ Ｐゴシック" charset="0"/>
              </a:rPr>
              <a:t>NRA</a:t>
            </a:r>
            <a:r>
              <a:rPr lang="en-US" sz="1800" dirty="0">
                <a:solidFill>
                  <a:schemeClr val="tx1"/>
                </a:solidFill>
                <a:ea typeface="ＭＳ Ｐゴシック" charset="0"/>
                <a:cs typeface="ＭＳ Ｐゴシック" charset="0"/>
              </a:rPr>
              <a:t>.  If you’re not already a member, sign-up today! </a:t>
            </a:r>
          </a:p>
        </p:txBody>
      </p:sp>
      <p:pic>
        <p:nvPicPr>
          <p:cNvPr id="197640" name="Picture 3" descr="NSSF.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352800" y="3479800"/>
            <a:ext cx="2514600"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41" name="Picture 4" descr="NRA.jp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6297613" y="3429000"/>
            <a:ext cx="1855787"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44" name="Picture 13" descr="USCCA-LOGO-3C_rev_001.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609600" y="2989263"/>
            <a:ext cx="2438400"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What’s Next?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04800" y="1069848"/>
            <a:ext cx="7772400" cy="374256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Creating a training program.</a:t>
            </a:r>
          </a:p>
          <a:p>
            <a:r>
              <a:rPr lang="en-US" dirty="0"/>
              <a:t>Dry firing.</a:t>
            </a:r>
          </a:p>
          <a:p>
            <a:r>
              <a:rPr lang="en-US" dirty="0"/>
              <a:t>Fundamental drills.</a:t>
            </a:r>
          </a:p>
          <a:p>
            <a:r>
              <a:rPr lang="en-US" dirty="0"/>
              <a:t>Speed and accuracy drills.</a:t>
            </a:r>
          </a:p>
          <a:p>
            <a:r>
              <a:rPr lang="en-US" dirty="0"/>
              <a:t>Drawing from the holster.</a:t>
            </a:r>
          </a:p>
          <a:p>
            <a:r>
              <a:rPr lang="en-US" dirty="0"/>
              <a:t>Flashlight holds.</a:t>
            </a:r>
          </a:p>
          <a:p>
            <a:r>
              <a:rPr lang="en-US" dirty="0"/>
              <a:t>Virtual training.</a:t>
            </a:r>
          </a:p>
          <a:p>
            <a:r>
              <a:rPr lang="en-US" dirty="0"/>
              <a:t>Next steps.</a:t>
            </a:r>
          </a:p>
          <a:p>
            <a:endParaRPr lang="en-US" dirty="0"/>
          </a:p>
        </p:txBody>
      </p:sp>
      <p:sp>
        <p:nvSpPr>
          <p:cNvPr id="13" name="TextBox 12"/>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a:t>
            </a:r>
            <a:r>
              <a:rPr lang="en-US" sz="3200" b="1" dirty="0" smtClean="0"/>
              <a:t>Seven</a:t>
            </a:r>
            <a:endParaRPr lang="en-US" sz="3200" b="1" dirty="0"/>
          </a:p>
        </p:txBody>
      </p:sp>
      <p:cxnSp>
        <p:nvCxnSpPr>
          <p:cNvPr id="14" name="Straight Connector 13"/>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3384126584"/>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454598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8"/>
          <p:cNvSpPr>
            <a:spLocks/>
          </p:cNvSpPr>
          <p:nvPr/>
        </p:nvSpPr>
        <p:spPr bwMode="auto">
          <a:xfrm>
            <a:off x="355600" y="1371600"/>
            <a:ext cx="2997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latin typeface="+mn-lt"/>
                <a:ea typeface="ＭＳ Ｐゴシック" charset="0"/>
                <a:cs typeface="Georgia" charset="0"/>
                <a:sym typeface="Georgia" charset="0"/>
              </a:rPr>
              <a:t>Your Training Regimen Should Include Four Things:</a:t>
            </a:r>
          </a:p>
          <a:p>
            <a:pPr marL="382588" indent="-342900">
              <a:buClr>
                <a:srgbClr val="000000"/>
              </a:buClr>
              <a:buSzPct val="100000"/>
              <a:buFont typeface="+mj-lt"/>
              <a:buAutoNum type="arabicPeriod"/>
              <a:defRPr/>
            </a:pPr>
            <a:r>
              <a:rPr lang="en-US" sz="1800" dirty="0">
                <a:solidFill>
                  <a:schemeClr val="tx1"/>
                </a:solidFill>
                <a:latin typeface="+mn-lt"/>
                <a:ea typeface="ＭＳ Ｐゴシック" charset="0"/>
                <a:cs typeface="Georgia" charset="0"/>
                <a:sym typeface="Georgia" charset="0"/>
              </a:rPr>
              <a:t>Dry </a:t>
            </a:r>
            <a:r>
              <a:rPr lang="en-US" sz="1800" dirty="0" smtClean="0">
                <a:solidFill>
                  <a:schemeClr val="tx1"/>
                </a:solidFill>
                <a:latin typeface="+mn-lt"/>
                <a:ea typeface="ＭＳ Ｐゴシック" charset="0"/>
                <a:cs typeface="Georgia" charset="0"/>
                <a:sym typeface="Georgia" charset="0"/>
              </a:rPr>
              <a:t>Firing.</a:t>
            </a:r>
            <a:endParaRPr lang="en-US" sz="1800" dirty="0">
              <a:solidFill>
                <a:schemeClr val="tx1"/>
              </a:solidFill>
              <a:latin typeface="+mn-lt"/>
              <a:ea typeface="ＭＳ Ｐゴシック" charset="0"/>
              <a:cs typeface="Georgia" charset="0"/>
              <a:sym typeface="Georgia" charset="0"/>
            </a:endParaRPr>
          </a:p>
          <a:p>
            <a:pPr marL="382588" indent="-342900">
              <a:buClr>
                <a:srgbClr val="000000"/>
              </a:buClr>
              <a:buSzPct val="100000"/>
              <a:buFont typeface="+mj-lt"/>
              <a:buAutoNum type="arabicPeriod"/>
              <a:defRPr/>
            </a:pPr>
            <a:r>
              <a:rPr lang="en-US" sz="1800" dirty="0">
                <a:solidFill>
                  <a:schemeClr val="tx1"/>
                </a:solidFill>
                <a:latin typeface="+mn-lt"/>
                <a:ea typeface="ＭＳ Ｐゴシック" charset="0"/>
                <a:cs typeface="Georgia" charset="0"/>
                <a:sym typeface="Georgia" charset="0"/>
              </a:rPr>
              <a:t>Fundamental </a:t>
            </a:r>
            <a:r>
              <a:rPr lang="en-US" sz="1800" dirty="0" smtClean="0">
                <a:solidFill>
                  <a:schemeClr val="tx1"/>
                </a:solidFill>
                <a:latin typeface="+mn-lt"/>
                <a:ea typeface="ＭＳ Ｐゴシック" charset="0"/>
                <a:cs typeface="Georgia" charset="0"/>
                <a:sym typeface="Georgia" charset="0"/>
              </a:rPr>
              <a:t>Drills.</a:t>
            </a:r>
            <a:endParaRPr lang="en-US" sz="1800" dirty="0">
              <a:solidFill>
                <a:schemeClr val="tx1"/>
              </a:solidFill>
              <a:latin typeface="+mn-lt"/>
              <a:ea typeface="ＭＳ Ｐゴシック" charset="0"/>
              <a:cs typeface="Georgia" charset="0"/>
              <a:sym typeface="Georgia" charset="0"/>
            </a:endParaRPr>
          </a:p>
          <a:p>
            <a:pPr marL="382588" indent="-342900">
              <a:buClr>
                <a:srgbClr val="000000"/>
              </a:buClr>
              <a:buSzPct val="100000"/>
              <a:buFont typeface="+mj-lt"/>
              <a:buAutoNum type="arabicPeriod"/>
              <a:defRPr/>
            </a:pPr>
            <a:r>
              <a:rPr lang="en-US" sz="1800" dirty="0">
                <a:solidFill>
                  <a:schemeClr val="tx1"/>
                </a:solidFill>
                <a:latin typeface="+mn-lt"/>
                <a:ea typeface="ＭＳ Ｐゴシック" charset="0"/>
                <a:cs typeface="Georgia" charset="0"/>
                <a:sym typeface="Georgia" charset="0"/>
              </a:rPr>
              <a:t>Speed and Accuracy </a:t>
            </a:r>
            <a:r>
              <a:rPr lang="en-US" sz="1800" dirty="0" smtClean="0">
                <a:solidFill>
                  <a:schemeClr val="tx1"/>
                </a:solidFill>
                <a:latin typeface="+mn-lt"/>
                <a:ea typeface="ＭＳ Ｐゴシック" charset="0"/>
                <a:cs typeface="Georgia" charset="0"/>
                <a:sym typeface="Georgia" charset="0"/>
              </a:rPr>
              <a:t>Drills.</a:t>
            </a:r>
            <a:endParaRPr lang="en-US" sz="1800" dirty="0">
              <a:solidFill>
                <a:schemeClr val="tx1"/>
              </a:solidFill>
              <a:latin typeface="+mn-lt"/>
              <a:ea typeface="ＭＳ Ｐゴシック" charset="0"/>
              <a:cs typeface="Georgia" charset="0"/>
              <a:sym typeface="Georgia" charset="0"/>
            </a:endParaRPr>
          </a:p>
          <a:p>
            <a:pPr marL="382588" indent="-342900">
              <a:buClr>
                <a:srgbClr val="000000"/>
              </a:buClr>
              <a:buSzPct val="100000"/>
              <a:buFont typeface="+mj-lt"/>
              <a:buAutoNum type="arabicPeriod"/>
              <a:defRPr/>
            </a:pPr>
            <a:r>
              <a:rPr lang="en-US" sz="1800" dirty="0">
                <a:solidFill>
                  <a:schemeClr val="tx1"/>
                </a:solidFill>
                <a:latin typeface="+mn-lt"/>
                <a:ea typeface="ＭＳ Ｐゴシック" charset="0"/>
                <a:cs typeface="Georgia" charset="0"/>
                <a:sym typeface="Georgia" charset="0"/>
              </a:rPr>
              <a:t>Virtual Simulations or other </a:t>
            </a:r>
            <a:r>
              <a:rPr lang="en-US" sz="1800" dirty="0" smtClean="0">
                <a:solidFill>
                  <a:schemeClr val="tx1"/>
                </a:solidFill>
                <a:latin typeface="+mn-lt"/>
                <a:ea typeface="ＭＳ Ｐゴシック" charset="0"/>
                <a:cs typeface="Georgia" charset="0"/>
                <a:sym typeface="Georgia" charset="0"/>
              </a:rPr>
              <a:t>Reality-Based-Training.</a:t>
            </a:r>
            <a:endParaRPr lang="en-US" sz="1800" dirty="0">
              <a:solidFill>
                <a:schemeClr val="tx1"/>
              </a:solidFill>
              <a:latin typeface="+mn-lt"/>
              <a:ea typeface="ＭＳ Ｐゴシック" charset="0"/>
              <a:cs typeface="Georgia" charset="0"/>
              <a:sym typeface="Georgia" charset="0"/>
            </a:endParaRPr>
          </a:p>
        </p:txBody>
      </p:sp>
      <p:pic>
        <p:nvPicPr>
          <p:cNvPr id="181256" name="Picture 1" descr="iStock_000015288777Large.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29000" y="1371600"/>
            <a:ext cx="5257800" cy="3504264"/>
          </a:xfrm>
          <a:prstGeom prst="rect">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Creating a Training Program</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 y="838200"/>
            <a:ext cx="8686800" cy="5070430"/>
          </a:xfrm>
          <a:prstGeom prst="rect">
            <a:avLst/>
          </a:prstGeom>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Dry Firing: Using SIRT Pistol</a:t>
            </a:r>
            <a:endParaRPr lang="en-US" dirty="0" smtClean="0">
              <a:effectLst/>
            </a:endParaRPr>
          </a:p>
        </p:txBody>
      </p:sp>
      <p:sp>
        <p:nvSpPr>
          <p:cNvPr id="182280" name="Rectangle 10"/>
          <p:cNvSpPr>
            <a:spLocks/>
          </p:cNvSpPr>
          <p:nvPr/>
        </p:nvSpPr>
        <p:spPr bwMode="auto">
          <a:xfrm>
            <a:off x="368300" y="2514600"/>
            <a:ext cx="27559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Dry firing is one of the most effective exercises that can be used away from the range, because it allows you to build the pathways into your brain to consistently follow the four Universal Safety rules, and to reinforce the building blocks of safe and accurate shooting.</a:t>
            </a:r>
          </a:p>
        </p:txBody>
      </p:sp>
      <p:sp>
        <p:nvSpPr>
          <p:cNvPr id="6" name="Rectangle 10"/>
          <p:cNvSpPr>
            <a:spLocks/>
          </p:cNvSpPr>
          <p:nvPr/>
        </p:nvSpPr>
        <p:spPr bwMode="auto">
          <a:xfrm>
            <a:off x="368300" y="5638799"/>
            <a:ext cx="5727700" cy="106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A very popular method of dry firing, doesn’t even require a live firearm or ammunition, and instead, uses the laser based SIRT pistol shown here.</a:t>
            </a:r>
            <a:endParaRPr lang="en-US" sz="1800" dirty="0">
              <a:solidFill>
                <a:schemeClr val="tx1"/>
              </a:solidFill>
              <a:ea typeface="ＭＳ Ｐゴシック" charset="0"/>
              <a:cs typeface="ＭＳ Ｐゴシック" charset="0"/>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505201" y="881096"/>
            <a:ext cx="5638800" cy="5976903"/>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3200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32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8"/>
          <p:cNvSpPr>
            <a:spLocks/>
          </p:cNvSpPr>
          <p:nvPr/>
        </p:nvSpPr>
        <p:spPr bwMode="auto">
          <a:xfrm>
            <a:off x="355600" y="1981200"/>
            <a:ext cx="75692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latin typeface="+mn-lt"/>
                <a:ea typeface="ＭＳ Ｐゴシック" charset="0"/>
                <a:cs typeface="Georgia" charset="0"/>
                <a:sym typeface="Georgia" charset="0"/>
              </a:rPr>
              <a:t>Dry Firing Must be Done in Three Stages:</a:t>
            </a:r>
          </a:p>
          <a:p>
            <a:pPr marL="382588" indent="-342900">
              <a:buClr>
                <a:srgbClr val="000000"/>
              </a:buClr>
              <a:buSzPct val="100000"/>
              <a:buFont typeface="+mj-lt"/>
              <a:buAutoNum type="arabicPeriod"/>
              <a:defRPr/>
            </a:pPr>
            <a:r>
              <a:rPr lang="en-US" sz="1800" b="1" dirty="0">
                <a:solidFill>
                  <a:schemeClr val="tx1"/>
                </a:solidFill>
                <a:latin typeface="+mn-lt"/>
                <a:ea typeface="ＭＳ Ｐゴシック" charset="0"/>
                <a:cs typeface="Georgia" charset="0"/>
                <a:sym typeface="Georgia" charset="0"/>
              </a:rPr>
              <a:t>Before Dry Firing Begins:  </a:t>
            </a:r>
            <a:r>
              <a:rPr lang="en-US" sz="1800" dirty="0">
                <a:solidFill>
                  <a:schemeClr val="tx1"/>
                </a:solidFill>
                <a:latin typeface="+mn-lt"/>
                <a:ea typeface="ＭＳ Ｐゴシック" charset="0"/>
                <a:cs typeface="Georgia" charset="0"/>
                <a:sym typeface="Georgia" charset="0"/>
              </a:rPr>
              <a:t>Clear the room of ALL live ammunition.</a:t>
            </a:r>
          </a:p>
          <a:p>
            <a:pPr marL="382588" indent="-342900">
              <a:buClr>
                <a:srgbClr val="000000"/>
              </a:buClr>
              <a:buSzPct val="100000"/>
              <a:buFont typeface="+mj-lt"/>
              <a:buAutoNum type="arabicPeriod"/>
              <a:defRPr/>
            </a:pPr>
            <a:r>
              <a:rPr lang="en-US" sz="1800" b="1" dirty="0">
                <a:solidFill>
                  <a:schemeClr val="tx1"/>
                </a:solidFill>
                <a:latin typeface="+mn-lt"/>
                <a:ea typeface="ＭＳ Ｐゴシック" charset="0"/>
                <a:cs typeface="Georgia" charset="0"/>
                <a:sym typeface="Georgia" charset="0"/>
              </a:rPr>
              <a:t>During Dry Firing:  </a:t>
            </a:r>
            <a:r>
              <a:rPr lang="en-US" sz="1800" dirty="0">
                <a:solidFill>
                  <a:schemeClr val="tx1"/>
                </a:solidFill>
                <a:latin typeface="+mn-lt"/>
                <a:ea typeface="ＭＳ Ｐゴシック" charset="0"/>
                <a:cs typeface="Georgia" charset="0"/>
                <a:sym typeface="Georgia" charset="0"/>
              </a:rPr>
              <a:t>Treat the exercise as though it is a LIVE FIRE exercise, including maintaining muzzle control, and using a backstop that can effectively stop a live round!</a:t>
            </a:r>
          </a:p>
          <a:p>
            <a:pPr marL="382588" indent="-342900">
              <a:buClr>
                <a:srgbClr val="000000"/>
              </a:buClr>
              <a:buSzPct val="100000"/>
              <a:buFont typeface="+mj-lt"/>
              <a:buAutoNum type="arabicPeriod"/>
              <a:defRPr/>
            </a:pPr>
            <a:r>
              <a:rPr lang="en-US" sz="1800" b="1" dirty="0">
                <a:solidFill>
                  <a:schemeClr val="tx1"/>
                </a:solidFill>
                <a:latin typeface="+mn-lt"/>
                <a:ea typeface="ＭＳ Ｐゴシック" charset="0"/>
                <a:cs typeface="Georgia" charset="0"/>
                <a:sym typeface="Georgia" charset="0"/>
              </a:rPr>
              <a:t>After Dry Firing </a:t>
            </a:r>
            <a:r>
              <a:rPr lang="en-US" sz="1800" b="1" dirty="0" smtClean="0">
                <a:solidFill>
                  <a:schemeClr val="tx1"/>
                </a:solidFill>
                <a:latin typeface="+mn-lt"/>
                <a:ea typeface="ＭＳ Ｐゴシック" charset="0"/>
                <a:cs typeface="Georgia" charset="0"/>
                <a:sym typeface="Georgia" charset="0"/>
              </a:rPr>
              <a:t>Ends: </a:t>
            </a:r>
            <a:r>
              <a:rPr lang="en-US" sz="1800" dirty="0">
                <a:solidFill>
                  <a:schemeClr val="tx1"/>
                </a:solidFill>
                <a:latin typeface="+mn-lt"/>
                <a:ea typeface="ＭＳ Ｐゴシック" charset="0"/>
                <a:cs typeface="Georgia" charset="0"/>
                <a:sym typeface="Georgia" charset="0"/>
              </a:rPr>
              <a:t>Perform a clearance procedure BEFORE returning your gun to its proper location.</a:t>
            </a:r>
          </a:p>
        </p:txBody>
      </p:sp>
      <p:sp>
        <p:nvSpPr>
          <p:cNvPr id="182280" name="Rectangle 10"/>
          <p:cNvSpPr>
            <a:spLocks/>
          </p:cNvSpPr>
          <p:nvPr/>
        </p:nvSpPr>
        <p:spPr bwMode="auto">
          <a:xfrm>
            <a:off x="368300" y="1143000"/>
            <a:ext cx="80518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The more traditional method of dry firing using a cleared firearm, MUST be done in three stages to ensure that no accidents occur!</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Dry Firing: Using Cleared Firearm</a:t>
            </a:r>
            <a:endParaRPr lang="en-US" dirty="0" smtClean="0">
              <a:effectLst/>
            </a:endParaRPr>
          </a:p>
        </p:txBody>
      </p:sp>
    </p:spTree>
    <p:custDataLst>
      <p:tags r:id="rId1"/>
    </p:custDataLst>
    <p:extLst>
      <p:ext uri="{BB962C8B-B14F-4D97-AF65-F5344CB8AC3E}">
        <p14:creationId xmlns:p14="http://schemas.microsoft.com/office/powerpoint/2010/main" val="2987437046"/>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3" name="Rectangle 10"/>
          <p:cNvSpPr>
            <a:spLocks/>
          </p:cNvSpPr>
          <p:nvPr/>
        </p:nvSpPr>
        <p:spPr bwMode="auto">
          <a:xfrm>
            <a:off x="368300" y="1143000"/>
            <a:ext cx="61849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b="1" dirty="0">
                <a:solidFill>
                  <a:schemeClr val="tx1"/>
                </a:solidFill>
                <a:ea typeface="ＭＳ Ｐゴシック" charset="0"/>
                <a:cs typeface="ＭＳ Ｐゴシック" charset="0"/>
              </a:rPr>
              <a:t>Description:  </a:t>
            </a:r>
            <a:r>
              <a:rPr lang="en-US" sz="1600" dirty="0">
                <a:solidFill>
                  <a:schemeClr val="tx1"/>
                </a:solidFill>
                <a:ea typeface="ＭＳ Ｐゴシック" charset="0"/>
                <a:cs typeface="ＭＳ Ｐゴシック" charset="0"/>
              </a:rPr>
              <a:t>The “Aim Small/Miss Small” drill starts from the low or high ready position, and the shooter will fire a single round at the back of a USPSA / IPSC target (or any piece of cardboard) then fire strings of 2 to 5 rounds at the hole he or she just made.</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Goal:  </a:t>
            </a:r>
            <a:r>
              <a:rPr lang="en-US" sz="1600" dirty="0">
                <a:solidFill>
                  <a:schemeClr val="tx1"/>
                </a:solidFill>
                <a:ea typeface="ＭＳ Ｐゴシック" charset="0"/>
                <a:cs typeface="ＭＳ Ｐゴシック" charset="0"/>
              </a:rPr>
              <a:t>This exercise is designed to force an intense concentration on accuracy by making the “target” no larger than a bullet hole.  Many shooters will allow their degree of “slop” to be dictated by how large their target is, so the </a:t>
            </a:r>
            <a:r>
              <a:rPr lang="en-US" sz="1600" dirty="0" smtClean="0">
                <a:solidFill>
                  <a:schemeClr val="tx1"/>
                </a:solidFill>
                <a:ea typeface="ＭＳ Ｐゴシック" charset="0"/>
                <a:cs typeface="ＭＳ Ｐゴシック" charset="0"/>
              </a:rPr>
              <a:t>“Aim Small/Miss </a:t>
            </a:r>
            <a:r>
              <a:rPr lang="en-US" sz="1600" dirty="0">
                <a:solidFill>
                  <a:schemeClr val="tx1"/>
                </a:solidFill>
                <a:ea typeface="ＭＳ Ｐゴシック" charset="0"/>
                <a:cs typeface="ＭＳ Ｐゴシック" charset="0"/>
              </a:rPr>
              <a:t>Small” drill is designed to force extra attention on precision.</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Distance:  </a:t>
            </a:r>
            <a:r>
              <a:rPr lang="en-US" sz="1600" dirty="0" smtClean="0">
                <a:solidFill>
                  <a:schemeClr val="tx1"/>
                </a:solidFill>
                <a:ea typeface="ＭＳ Ｐゴシック" charset="0"/>
                <a:cs typeface="ＭＳ Ｐゴシック" charset="0"/>
              </a:rPr>
              <a:t>9—15 </a:t>
            </a:r>
            <a:r>
              <a:rPr lang="en-US" sz="1600" dirty="0">
                <a:solidFill>
                  <a:schemeClr val="tx1"/>
                </a:solidFill>
                <a:ea typeface="ＭＳ Ｐゴシック" charset="0"/>
                <a:cs typeface="ＭＳ Ｐゴシック" charset="0"/>
              </a:rPr>
              <a:t>Feet</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Things That a Coach Can Watch For:  </a:t>
            </a:r>
            <a:r>
              <a:rPr lang="en-US" sz="1600" dirty="0">
                <a:solidFill>
                  <a:schemeClr val="tx1"/>
                </a:solidFill>
                <a:ea typeface="ＭＳ Ｐゴシック" charset="0"/>
                <a:cs typeface="ＭＳ Ｐゴシック" charset="0"/>
              </a:rPr>
              <a:t>Watch for the shooter attempting to use the same speed he or she uses for much larger target areas or for relying only on sight shooting to be extra precise.  With plenty of practice (and these distances), the average shooter can become very accurate using point/instinctive shooting, even with a target as small as 22/100ths of an inch.</a:t>
            </a:r>
          </a:p>
        </p:txBody>
      </p:sp>
      <p:pic>
        <p:nvPicPr>
          <p:cNvPr id="183304" name="Picture 1" descr="USPSA Target-01.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24600" y="3322638"/>
            <a:ext cx="25146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5" name="Picture 2" descr="Self Led.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88188"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6" name="Rectangle 9"/>
          <p:cNvSpPr>
            <a:spLocks/>
          </p:cNvSpPr>
          <p:nvPr/>
        </p:nvSpPr>
        <p:spPr bwMode="auto">
          <a:xfrm>
            <a:off x="6819900" y="13716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Self-Led</a:t>
            </a:r>
          </a:p>
        </p:txBody>
      </p:sp>
      <p:sp>
        <p:nvSpPr>
          <p:cNvPr id="183307" name="Rectangle 9"/>
          <p:cNvSpPr>
            <a:spLocks/>
          </p:cNvSpPr>
          <p:nvPr/>
        </p:nvSpPr>
        <p:spPr bwMode="auto">
          <a:xfrm>
            <a:off x="6819900" y="33528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Back of Any Target</a:t>
            </a:r>
          </a:p>
        </p:txBody>
      </p:sp>
      <p:sp>
        <p:nvSpPr>
          <p:cNvPr id="2" name="Title 1"/>
          <p:cNvSpPr>
            <a:spLocks noGrp="1"/>
          </p:cNvSpPr>
          <p:nvPr>
            <p:ph type="title"/>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Fundamentals Drill: Aim Small / Miss Small</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7" name="Rectangle 10"/>
          <p:cNvSpPr>
            <a:spLocks/>
          </p:cNvSpPr>
          <p:nvPr/>
        </p:nvSpPr>
        <p:spPr bwMode="auto">
          <a:xfrm>
            <a:off x="368300" y="990600"/>
            <a:ext cx="63373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b="1" dirty="0">
                <a:solidFill>
                  <a:schemeClr val="tx1"/>
                </a:solidFill>
                <a:ea typeface="ＭＳ Ｐゴシック" charset="0"/>
                <a:cs typeface="ＭＳ Ｐゴシック" charset="0"/>
              </a:rPr>
              <a:t>Description:  </a:t>
            </a:r>
            <a:r>
              <a:rPr lang="en-US" sz="1600" dirty="0">
                <a:solidFill>
                  <a:schemeClr val="tx1"/>
                </a:solidFill>
                <a:ea typeface="ＭＳ Ｐゴシック" charset="0"/>
                <a:cs typeface="ＭＳ Ｐゴシック" charset="0"/>
              </a:rPr>
              <a:t>The drill is designed to allow shooters to gain a perfect understanding of exactly where their trigger’s “break point” is, and to apply a smooth trigger press from start to finish.  Starting from a shooting stance, the shooter will slowly press the trigger while their assistant counts down from ten to one.  When the assistant reaches “one,” the student should have reached the trigger’s break point, and the gun should fire—not before, and not after.  After warming up, the assistant will speed up the drill with the commands, “Ten-to-the-five, four, three, two, one!”</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Goal:  </a:t>
            </a:r>
            <a:r>
              <a:rPr lang="en-US" sz="1600" dirty="0">
                <a:solidFill>
                  <a:schemeClr val="tx1"/>
                </a:solidFill>
                <a:ea typeface="ＭＳ Ｐゴシック" charset="0"/>
                <a:cs typeface="ＭＳ Ｐゴシック" charset="0"/>
              </a:rPr>
              <a:t>Many shooters begin their trigger press smoothly, and then “jerk” the trigger in the final stages of the trigger press, which will cause the shot to pull in the direction of the shooting hand.  This exercise is designed to force an intense concentration on learning exactly where a pistol’s break point is, and to keep the trigger press slow and smooth from the trigger’s rest position to the break point where the pistol will fire, without jerking the trigger.</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Distance:  </a:t>
            </a:r>
            <a:r>
              <a:rPr lang="en-US" sz="1600" dirty="0" smtClean="0">
                <a:solidFill>
                  <a:schemeClr val="tx1"/>
                </a:solidFill>
                <a:ea typeface="ＭＳ Ｐゴシック" charset="0"/>
                <a:cs typeface="ＭＳ Ｐゴシック" charset="0"/>
              </a:rPr>
              <a:t>21 </a:t>
            </a:r>
            <a:r>
              <a:rPr lang="en-US" sz="1600" dirty="0">
                <a:solidFill>
                  <a:schemeClr val="tx1"/>
                </a:solidFill>
                <a:ea typeface="ＭＳ Ｐゴシック" charset="0"/>
                <a:cs typeface="ＭＳ Ｐゴシック" charset="0"/>
              </a:rPr>
              <a:t>Feet</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Things That a Coach Can Watch For:  </a:t>
            </a:r>
            <a:r>
              <a:rPr lang="en-US" sz="1600" dirty="0">
                <a:solidFill>
                  <a:schemeClr val="tx1"/>
                </a:solidFill>
                <a:ea typeface="ＭＳ Ｐゴシック" charset="0"/>
                <a:cs typeface="ＭＳ Ｐゴシック" charset="0"/>
              </a:rPr>
              <a:t>Listen for shots before or after the assistant reaches a count of one.</a:t>
            </a:r>
          </a:p>
        </p:txBody>
      </p:sp>
      <p:sp>
        <p:nvSpPr>
          <p:cNvPr id="184330" name="Rectangle 9"/>
          <p:cNvSpPr>
            <a:spLocks/>
          </p:cNvSpPr>
          <p:nvPr/>
        </p:nvSpPr>
        <p:spPr bwMode="auto">
          <a:xfrm>
            <a:off x="6989762" y="34290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SEB Target</a:t>
            </a:r>
          </a:p>
        </p:txBody>
      </p:sp>
      <p:pic>
        <p:nvPicPr>
          <p:cNvPr id="184331" name="Picture 4" descr="SEB Target-01.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6725" y="3657600"/>
            <a:ext cx="1870075"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7028656" y="1633538"/>
            <a:ext cx="1446212" cy="1530350"/>
            <a:chOff x="7088188" y="1633538"/>
            <a:chExt cx="1446212" cy="1530350"/>
          </a:xfrm>
        </p:grpSpPr>
        <p:pic>
          <p:nvPicPr>
            <p:cNvPr id="184328" name="Picture 2" descr="Self Led.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88188"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32" name="Picture 6" descr="Instructor Led.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46975"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254000" y="256032"/>
            <a:ext cx="8585200" cy="711200"/>
          </a:xfrm>
        </p:spPr>
        <p:txBody>
          <a:bodyPr/>
          <a:lstStyle/>
          <a:p>
            <a:r>
              <a:rPr lang="en-US" kern="1200" dirty="0">
                <a:latin typeface="Arial" panose="020B0604020202020204" pitchFamily="34" charset="0"/>
                <a:ea typeface="ＭＳ Ｐゴシック" panose="020B0600070205080204" pitchFamily="34" charset="-128"/>
                <a:cs typeface="ＭＳ Ｐゴシック" panose="020B0600070205080204" pitchFamily="34" charset="-128"/>
              </a:rPr>
              <a:t>Fundamentals Drill: </a:t>
            </a:r>
            <a:r>
              <a:rPr lang="en-US" kern="1200" dirty="0" smtClean="0">
                <a:latin typeface="Arial" panose="020B0604020202020204" pitchFamily="34" charset="0"/>
                <a:ea typeface="ＭＳ Ｐゴシック" panose="020B0600070205080204" pitchFamily="34" charset="-128"/>
                <a:cs typeface="ＭＳ Ｐゴシック" panose="020B0600070205080204" pitchFamily="34" charset="-128"/>
              </a:rPr>
              <a:t>Ten-to-the-One</a:t>
            </a:r>
            <a:endParaRPr lang="en-US" dirty="0" smtClean="0">
              <a:effectLst/>
            </a:endParaRPr>
          </a:p>
        </p:txBody>
      </p:sp>
      <p:sp>
        <p:nvSpPr>
          <p:cNvPr id="9" name="Rectangle 9"/>
          <p:cNvSpPr>
            <a:spLocks/>
          </p:cNvSpPr>
          <p:nvPr/>
        </p:nvSpPr>
        <p:spPr bwMode="auto">
          <a:xfrm>
            <a:off x="6989762" y="13716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Instructor-Led</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7" name="Rectangle 10"/>
          <p:cNvSpPr>
            <a:spLocks/>
          </p:cNvSpPr>
          <p:nvPr/>
        </p:nvSpPr>
        <p:spPr bwMode="auto">
          <a:xfrm>
            <a:off x="368300" y="990600"/>
            <a:ext cx="63373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b="1" dirty="0">
                <a:solidFill>
                  <a:schemeClr val="tx1"/>
                </a:solidFill>
                <a:ea typeface="ＭＳ Ｐゴシック" charset="0"/>
                <a:cs typeface="ＭＳ Ｐゴシック" charset="0"/>
              </a:rPr>
              <a:t>Description:  </a:t>
            </a:r>
            <a:r>
              <a:rPr lang="en-US" sz="1600" dirty="0">
                <a:solidFill>
                  <a:schemeClr val="tx1"/>
                </a:solidFill>
                <a:ea typeface="ＭＳ Ｐゴシック" charset="0"/>
                <a:cs typeface="ＭＳ Ｐゴシック" charset="0"/>
              </a:rPr>
              <a:t>The “Slap, Rack, and Roll” drill is designed to give the shooter opportunities to clear malfunctions while engaged in the exercise and to determine if he </a:t>
            </a:r>
            <a:r>
              <a:rPr lang="en-US" sz="1600" dirty="0" smtClean="0">
                <a:solidFill>
                  <a:schemeClr val="tx1"/>
                </a:solidFill>
                <a:ea typeface="ＭＳ Ｐゴシック" charset="0"/>
                <a:cs typeface="ＭＳ Ｐゴシック" charset="0"/>
              </a:rPr>
              <a:t>or she is </a:t>
            </a:r>
            <a:r>
              <a:rPr lang="en-US" sz="1600" dirty="0">
                <a:solidFill>
                  <a:schemeClr val="tx1"/>
                </a:solidFill>
                <a:ea typeface="ＭＳ Ｐゴシック" charset="0"/>
                <a:cs typeface="ＭＳ Ｐゴシック" charset="0"/>
              </a:rPr>
              <a:t>prone to flinching in anticipation of the recoil.  To conduct the exercise, an assistant will load the shooter’s magazine with a mixture of live rounds and dummy rounds.  When ready, the shooter will fire a full </a:t>
            </a:r>
            <a:r>
              <a:rPr lang="en-US" sz="1600" dirty="0" smtClean="0">
                <a:solidFill>
                  <a:schemeClr val="tx1"/>
                </a:solidFill>
                <a:ea typeface="ＭＳ Ｐゴシック" charset="0"/>
                <a:cs typeface="ＭＳ Ｐゴシック" charset="0"/>
              </a:rPr>
              <a:t>magazine, or, one of the other drills in this lesson. </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Goal:  </a:t>
            </a:r>
            <a:r>
              <a:rPr lang="en-US" sz="1600" dirty="0">
                <a:solidFill>
                  <a:schemeClr val="tx1"/>
                </a:solidFill>
                <a:ea typeface="ＭＳ Ｐゴシック" charset="0"/>
                <a:cs typeface="ＭＳ Ｐゴシック" charset="0"/>
              </a:rPr>
              <a:t>This exercise allows the shooter to build appropriate neural pathways (“muscle memory”) to quickly clear malfunctions.  The shooter’s goal should be to safely clear the dummy round while maintaining his </a:t>
            </a:r>
            <a:r>
              <a:rPr lang="en-US" sz="1600" dirty="0" smtClean="0">
                <a:solidFill>
                  <a:schemeClr val="tx1"/>
                </a:solidFill>
                <a:ea typeface="ＭＳ Ｐゴシック" charset="0"/>
                <a:cs typeface="ＭＳ Ｐゴシック" charset="0"/>
              </a:rPr>
              <a:t>or her eyes </a:t>
            </a:r>
            <a:r>
              <a:rPr lang="en-US" sz="1600" dirty="0">
                <a:solidFill>
                  <a:schemeClr val="tx1"/>
                </a:solidFill>
                <a:ea typeface="ＭＳ Ｐゴシック" charset="0"/>
                <a:cs typeface="ＭＳ Ｐゴシック" charset="0"/>
              </a:rPr>
              <a:t>and muzzle on the </a:t>
            </a:r>
            <a:r>
              <a:rPr lang="en-US" sz="1600" dirty="0" smtClean="0">
                <a:solidFill>
                  <a:schemeClr val="tx1"/>
                </a:solidFill>
                <a:ea typeface="ＭＳ Ｐゴシック" charset="0"/>
                <a:cs typeface="ＭＳ Ｐゴシック" charset="0"/>
              </a:rPr>
              <a:t>target.</a:t>
            </a:r>
            <a:endParaRPr lang="en-US" sz="1600" dirty="0">
              <a:solidFill>
                <a:schemeClr val="tx1"/>
              </a:solidFill>
              <a:ea typeface="ＭＳ Ｐゴシック" charset="0"/>
              <a:cs typeface="ＭＳ Ｐゴシック" charset="0"/>
            </a:endParaRP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Distance:  </a:t>
            </a:r>
            <a:r>
              <a:rPr lang="en-US" sz="1600" dirty="0" smtClean="0">
                <a:solidFill>
                  <a:schemeClr val="tx1"/>
                </a:solidFill>
                <a:ea typeface="ＭＳ Ｐゴシック" charset="0"/>
                <a:cs typeface="ＭＳ Ｐゴシック" charset="0"/>
              </a:rPr>
              <a:t>21 </a:t>
            </a:r>
            <a:r>
              <a:rPr lang="en-US" sz="1600" dirty="0">
                <a:solidFill>
                  <a:schemeClr val="tx1"/>
                </a:solidFill>
                <a:ea typeface="ＭＳ Ｐゴシック" charset="0"/>
                <a:cs typeface="ＭＳ Ｐゴシック" charset="0"/>
              </a:rPr>
              <a:t>Feet</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Things That a Coach Can Watch For:  </a:t>
            </a:r>
            <a:r>
              <a:rPr lang="en-US" sz="1600" dirty="0">
                <a:solidFill>
                  <a:schemeClr val="tx1"/>
                </a:solidFill>
                <a:ea typeface="ＭＳ Ｐゴシック" charset="0"/>
                <a:cs typeface="ＭＳ Ｐゴシック" charset="0"/>
              </a:rPr>
              <a:t>Watch for the shooter to maintain </a:t>
            </a:r>
            <a:r>
              <a:rPr lang="en-US" sz="1600" dirty="0" smtClean="0">
                <a:solidFill>
                  <a:schemeClr val="tx1"/>
                </a:solidFill>
                <a:ea typeface="ＭＳ Ｐゴシック" charset="0"/>
                <a:cs typeface="ＭＳ Ｐゴシック" charset="0"/>
              </a:rPr>
              <a:t>the muzzle </a:t>
            </a:r>
            <a:r>
              <a:rPr lang="en-US" sz="1600" dirty="0">
                <a:solidFill>
                  <a:schemeClr val="tx1"/>
                </a:solidFill>
                <a:ea typeface="ＭＳ Ｐゴシック" charset="0"/>
                <a:cs typeface="ＭＳ Ｐゴシック" charset="0"/>
              </a:rPr>
              <a:t>downrange when clearing the dummy round (which will require </a:t>
            </a:r>
            <a:r>
              <a:rPr lang="en-US" sz="1600" dirty="0" smtClean="0">
                <a:solidFill>
                  <a:schemeClr val="tx1"/>
                </a:solidFill>
                <a:ea typeface="ＭＳ Ｐゴシック" charset="0"/>
                <a:cs typeface="ＭＳ Ｐゴシック" charset="0"/>
              </a:rPr>
              <a:t>the shooter to </a:t>
            </a:r>
            <a:r>
              <a:rPr lang="en-US" sz="1600" dirty="0">
                <a:solidFill>
                  <a:schemeClr val="tx1"/>
                </a:solidFill>
                <a:ea typeface="ＭＳ Ｐゴシック" charset="0"/>
                <a:cs typeface="ＭＳ Ｐゴシック" charset="0"/>
              </a:rPr>
              <a:t>turn </a:t>
            </a:r>
            <a:r>
              <a:rPr lang="en-US" sz="1600" dirty="0" smtClean="0">
                <a:solidFill>
                  <a:schemeClr val="tx1"/>
                </a:solidFill>
                <a:ea typeface="ＭＳ Ｐゴシック" charset="0"/>
                <a:cs typeface="ＭＳ Ｐゴシック" charset="0"/>
              </a:rPr>
              <a:t>their body </a:t>
            </a:r>
            <a:r>
              <a:rPr lang="en-US" sz="1600" dirty="0">
                <a:solidFill>
                  <a:schemeClr val="tx1"/>
                </a:solidFill>
                <a:ea typeface="ＭＳ Ｐゴシック" charset="0"/>
                <a:cs typeface="ＭＳ Ｐゴシック" charset="0"/>
              </a:rPr>
              <a:t>slightly, not the muzzle of the gun) and watch to see if </a:t>
            </a:r>
            <a:r>
              <a:rPr lang="en-US" sz="1600" dirty="0" smtClean="0">
                <a:solidFill>
                  <a:schemeClr val="tx1"/>
                </a:solidFill>
                <a:ea typeface="ＭＳ Ｐゴシック" charset="0"/>
                <a:cs typeface="ＭＳ Ｐゴシック" charset="0"/>
              </a:rPr>
              <a:t>the shooter maintains their eyes </a:t>
            </a:r>
            <a:r>
              <a:rPr lang="en-US" sz="1600" dirty="0">
                <a:solidFill>
                  <a:schemeClr val="tx1"/>
                </a:solidFill>
                <a:ea typeface="ＭＳ Ｐゴシック" charset="0"/>
                <a:cs typeface="ＭＳ Ｐゴシック" charset="0"/>
              </a:rPr>
              <a:t>on the target.  Also watch for any flinch when the shooter pressed the trigger on the dummy round.</a:t>
            </a:r>
          </a:p>
        </p:txBody>
      </p:sp>
      <p:sp>
        <p:nvSpPr>
          <p:cNvPr id="2" name="Title 1"/>
          <p:cNvSpPr>
            <a:spLocks noGrp="1"/>
          </p:cNvSpPr>
          <p:nvPr>
            <p:ph type="title"/>
          </p:nvPr>
        </p:nvSpPr>
        <p:spPr>
          <a:xfrm>
            <a:off x="254000" y="256032"/>
            <a:ext cx="8585200" cy="711200"/>
          </a:xfrm>
        </p:spPr>
        <p:txBody>
          <a:bodyPr/>
          <a:lstStyle/>
          <a:p>
            <a:r>
              <a:rPr lang="en-US" kern="1200" dirty="0">
                <a:latin typeface="Arial" panose="020B0604020202020204" pitchFamily="34" charset="0"/>
                <a:ea typeface="ＭＳ Ｐゴシック" panose="020B0600070205080204" pitchFamily="34" charset="-128"/>
                <a:cs typeface="ＭＳ Ｐゴシック" panose="020B0600070205080204" pitchFamily="34" charset="-128"/>
              </a:rPr>
              <a:t>Fundamentals Drill: </a:t>
            </a:r>
            <a:r>
              <a:rPr lang="en-US" kern="1200" dirty="0" smtClean="0">
                <a:latin typeface="Arial" panose="020B0604020202020204" pitchFamily="34" charset="0"/>
                <a:ea typeface="ＭＳ Ｐゴシック" panose="020B0600070205080204" pitchFamily="34" charset="-128"/>
                <a:cs typeface="ＭＳ Ｐゴシック" panose="020B0600070205080204" pitchFamily="34" charset="-128"/>
              </a:rPr>
              <a:t>Slap, Rack and Roll</a:t>
            </a:r>
            <a:endParaRPr lang="en-US" dirty="0" smtClean="0">
              <a:effectLst/>
            </a:endParaRPr>
          </a:p>
        </p:txBody>
      </p:sp>
      <p:sp>
        <p:nvSpPr>
          <p:cNvPr id="9" name="Rectangle 9"/>
          <p:cNvSpPr>
            <a:spLocks/>
          </p:cNvSpPr>
          <p:nvPr/>
        </p:nvSpPr>
        <p:spPr bwMode="auto">
          <a:xfrm>
            <a:off x="6989762" y="34290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dirty="0" smtClean="0">
                <a:solidFill>
                  <a:schemeClr val="tx1"/>
                </a:solidFill>
                <a:latin typeface="Arial Narrow Bold" charset="0"/>
                <a:ea typeface="ＭＳ Ｐゴシック" charset="0"/>
                <a:cs typeface="ＭＳ Ｐゴシック" charset="0"/>
                <a:sym typeface="Arial Narrow Bold" charset="0"/>
              </a:rPr>
              <a:t>Any Target</a:t>
            </a:r>
            <a:endParaRPr lang="en-US" sz="1400" b="1" dirty="0">
              <a:solidFill>
                <a:schemeClr val="tx1"/>
              </a:solidFill>
              <a:latin typeface="Arial Narrow Bold" charset="0"/>
              <a:ea typeface="ＭＳ Ｐゴシック" charset="0"/>
              <a:cs typeface="ＭＳ Ｐゴシック" charset="0"/>
              <a:sym typeface="Arial Narrow Bold" charset="0"/>
            </a:endParaRPr>
          </a:p>
        </p:txBody>
      </p:sp>
      <p:pic>
        <p:nvPicPr>
          <p:cNvPr id="10" name="Picture 4" descr="SEB Target-01.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6725" y="3657600"/>
            <a:ext cx="1870075"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7028656" y="1633538"/>
            <a:ext cx="1446212" cy="1530350"/>
            <a:chOff x="7088188" y="1633538"/>
            <a:chExt cx="1446212" cy="1530350"/>
          </a:xfrm>
        </p:grpSpPr>
        <p:pic>
          <p:nvPicPr>
            <p:cNvPr id="12" name="Picture 2" descr="Self Led.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88188"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Instructor Led.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46975"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Rectangle 9"/>
          <p:cNvSpPr>
            <a:spLocks/>
          </p:cNvSpPr>
          <p:nvPr/>
        </p:nvSpPr>
        <p:spPr bwMode="auto">
          <a:xfrm>
            <a:off x="6989762" y="13716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Instructor-Led</a:t>
            </a:r>
          </a:p>
        </p:txBody>
      </p:sp>
    </p:spTree>
    <p:custDataLst>
      <p:tags r:id="rId1"/>
    </p:custDataLst>
    <p:extLst>
      <p:ext uri="{BB962C8B-B14F-4D97-AF65-F5344CB8AC3E}">
        <p14:creationId xmlns:p14="http://schemas.microsoft.com/office/powerpoint/2010/main" val="1004494743"/>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7" name="Rectangle 10"/>
          <p:cNvSpPr>
            <a:spLocks/>
          </p:cNvSpPr>
          <p:nvPr/>
        </p:nvSpPr>
        <p:spPr bwMode="auto">
          <a:xfrm>
            <a:off x="368300" y="990600"/>
            <a:ext cx="63373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600" b="1" dirty="0">
                <a:solidFill>
                  <a:schemeClr val="tx1"/>
                </a:solidFill>
                <a:ea typeface="ＭＳ Ｐゴシック" charset="0"/>
                <a:cs typeface="ＭＳ Ｐゴシック" charset="0"/>
              </a:rPr>
              <a:t>Description:  </a:t>
            </a:r>
            <a:r>
              <a:rPr lang="en-US" sz="1600" dirty="0">
                <a:solidFill>
                  <a:schemeClr val="tx1"/>
                </a:solidFill>
                <a:ea typeface="ＭＳ Ｐゴシック" charset="0"/>
                <a:cs typeface="ＭＳ Ｐゴシック" charset="0"/>
              </a:rPr>
              <a:t>Starting from the low or high ready position, the shooter will fire on command of an assistant.  The assistant will vary the commands between calls of “Up!” and one of the numbers (such as “Two!”)  On a call of “Up” the shooter will fire at the large square in the high center of the silhouette and on the command of a number, the shooter will fire at the appropriately-numbered shape surrounding the large silhouette.  The assistant can choose to call more commands of “Up” or more commands of the numbered shapes, in order to vary the shooter’s need to balance speed with accuracy.</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Goal:  </a:t>
            </a:r>
            <a:r>
              <a:rPr lang="en-US" sz="1600" dirty="0">
                <a:solidFill>
                  <a:schemeClr val="tx1"/>
                </a:solidFill>
                <a:ea typeface="ＭＳ Ｐゴシック" charset="0"/>
                <a:cs typeface="ＭＳ Ｐゴシック" charset="0"/>
              </a:rPr>
              <a:t>This exercise will force the shooter to vary his or her balance of speed and accuracy on the same target and within the same exercise.  </a:t>
            </a: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Distance:  </a:t>
            </a:r>
            <a:r>
              <a:rPr lang="en-US" sz="1600" dirty="0" smtClean="0">
                <a:solidFill>
                  <a:schemeClr val="tx1"/>
                </a:solidFill>
                <a:ea typeface="ＭＳ Ｐゴシック" charset="0"/>
                <a:cs typeface="ＭＳ Ｐゴシック" charset="0"/>
              </a:rPr>
              <a:t>9—15 Feet and as far as 30 feet.</a:t>
            </a:r>
            <a:endParaRPr lang="en-US" sz="1600" dirty="0">
              <a:solidFill>
                <a:schemeClr val="tx1"/>
              </a:solidFill>
              <a:ea typeface="ＭＳ Ｐゴシック" charset="0"/>
              <a:cs typeface="ＭＳ Ｐゴシック" charset="0"/>
            </a:endParaRPr>
          </a:p>
          <a:p>
            <a:pPr marL="39688"/>
            <a:endParaRPr lang="en-US" sz="1600" dirty="0">
              <a:solidFill>
                <a:schemeClr val="tx1"/>
              </a:solidFill>
              <a:ea typeface="ＭＳ Ｐゴシック" charset="0"/>
              <a:cs typeface="ＭＳ Ｐゴシック" charset="0"/>
            </a:endParaRPr>
          </a:p>
          <a:p>
            <a:pPr marL="39688"/>
            <a:r>
              <a:rPr lang="en-US" sz="1600" b="1" dirty="0">
                <a:solidFill>
                  <a:schemeClr val="tx1"/>
                </a:solidFill>
                <a:ea typeface="ＭＳ Ｐゴシック" charset="0"/>
                <a:cs typeface="ＭＳ Ｐゴシック" charset="0"/>
              </a:rPr>
              <a:t>Things That a Coach Can Watch For:  </a:t>
            </a:r>
            <a:r>
              <a:rPr lang="en-US" sz="1600" dirty="0">
                <a:solidFill>
                  <a:schemeClr val="tx1"/>
                </a:solidFill>
                <a:ea typeface="ＭＳ Ｐゴシック" charset="0"/>
                <a:cs typeface="ＭＳ Ｐゴシック" charset="0"/>
              </a:rPr>
              <a:t>Watch for shooters attempting to shoot the smaller, numbered targets with the same speed that they use to shoot the larger square in the silhouette.  If they are consistently missing the smaller targets, she’ll need to slow those shots down.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Speed vs. Accuracy Drill: SEB Drill</a:t>
            </a:r>
            <a:endParaRPr lang="en-US" dirty="0" smtClean="0">
              <a:effectLst/>
            </a:endParaRPr>
          </a:p>
        </p:txBody>
      </p:sp>
      <p:sp>
        <p:nvSpPr>
          <p:cNvPr id="10" name="Rectangle 9"/>
          <p:cNvSpPr>
            <a:spLocks/>
          </p:cNvSpPr>
          <p:nvPr/>
        </p:nvSpPr>
        <p:spPr bwMode="auto">
          <a:xfrm>
            <a:off x="6989762" y="34290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SEB Target</a:t>
            </a:r>
          </a:p>
        </p:txBody>
      </p:sp>
      <p:pic>
        <p:nvPicPr>
          <p:cNvPr id="11" name="Picture 4" descr="SEB Target-01.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6725" y="3657600"/>
            <a:ext cx="1870075"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p:cNvGrpSpPr/>
          <p:nvPr/>
        </p:nvGrpSpPr>
        <p:grpSpPr>
          <a:xfrm>
            <a:off x="7028656" y="1633538"/>
            <a:ext cx="1446212" cy="1530350"/>
            <a:chOff x="7088188" y="1633538"/>
            <a:chExt cx="1446212" cy="1530350"/>
          </a:xfrm>
        </p:grpSpPr>
        <p:pic>
          <p:nvPicPr>
            <p:cNvPr id="13" name="Picture 2" descr="Self Led.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88188"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Instructor Led.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46975" y="1633538"/>
              <a:ext cx="9874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Rectangle 9"/>
          <p:cNvSpPr>
            <a:spLocks/>
          </p:cNvSpPr>
          <p:nvPr/>
        </p:nvSpPr>
        <p:spPr bwMode="auto">
          <a:xfrm>
            <a:off x="6989762" y="1371600"/>
            <a:ext cx="152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lgn="ctr"/>
            <a:r>
              <a:rPr lang="en-US" sz="1400" b="1">
                <a:solidFill>
                  <a:schemeClr val="tx1"/>
                </a:solidFill>
                <a:latin typeface="Arial Narrow Bold" charset="0"/>
                <a:ea typeface="ＭＳ Ｐゴシック" charset="0"/>
                <a:cs typeface="ＭＳ Ｐゴシック" charset="0"/>
                <a:sym typeface="Arial Narrow Bold" charset="0"/>
              </a:rPr>
              <a:t>Instructor-Led</a:t>
            </a:r>
          </a:p>
        </p:txBody>
      </p:sp>
    </p:spTree>
    <p:custDataLst>
      <p:tags r:id="rId1"/>
    </p:custDataLst>
    <p:extLst>
      <p:ext uri="{BB962C8B-B14F-4D97-AF65-F5344CB8AC3E}">
        <p14:creationId xmlns:p14="http://schemas.microsoft.com/office/powerpoint/2010/main" val="3040829230"/>
      </p:ext>
    </p:extLst>
  </p:cSld>
  <p:clrMapOvr>
    <a:masterClrMapping/>
  </p:clrMapOvr>
  <mc:AlternateContent xmlns:mc="http://schemas.openxmlformats.org/markup-compatibility/2006" xmlns:p14="http://schemas.microsoft.com/office/powerpoint/2010/main">
    <mc:Choice Requires="p14">
      <p:transition p14:dur="9"/>
    </mc:Choice>
    <mc:Fallback xmlns="">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38FE11E9-C853-40E9-AE53-4D9C44122F5C}"/>
  <p:tag name="ISPRING_RESOURCE_FOLDER" val="W:\eLearning Projects\7. 2014 USCCA Classroom Presentation Lesson Seven\"/>
  <p:tag name="ISPRING_PRESENTATION_PATH" val="W:\eLearning Projects\7. 2014 USCCA Classroom Presentation Lesson Seven.pptx"/>
  <p:tag name="ISPRING_PROJECT_FOLDER_UPDATED" val="1"/>
  <p:tag name="ISPRING_ULTRA_SCORM_COURSE_ID" val="24590F32-6C89-4F48-9A84-8852A3778ADB"/>
  <p:tag name="ISPRINGCLOUDFOLDERID" val="0"/>
  <p:tag name="ISPRINGCLOUDFOLDERPATH" val="Content List"/>
  <p:tag name="ISPRINGONLINEFOLDERDOMAIN" val="https://uscca.ispringlearn.com"/>
  <p:tag name="ISPRING_PRESENTATION_TITLE" val="7. Basic and Advanced Skills"/>
  <p:tag name="ISPRINGONLINEFOLDERID" val="4"/>
  <p:tag name="ISPRINGONLINEFOLDERPATH" val="Content List/Concealed Carry and Home Defense Fundamentals"/>
  <p:tag name="ISPRING_SCORM_RATE_SLIDES" val="0"/>
  <p:tag name="ISPRING_SCORM_SLIDES_WEIGHT" val="0.0000000000"/>
  <p:tag name="ISPRING_SCORM_PASSING_SCORE" val="80.0000000000"/>
  <p:tag name="ISPRING_PRESENTATION_INFO" val="&lt;?xml version=&quot;1.0&quot; encoding=&quot;UTF-8&quot; standalone=&quot;no&quot; ?&gt;&#10;&lt;presentation&gt;&#10;&#10;  &lt;slides&gt;&#10;    &lt;slide duration=&quot;1&quot; id=&quot;{EFCFC3C3-AEFF-4BB4-8F14-FCD3AD552D04}&quot; pptId=&quot;278&quot; transitionDuration=&quot;0&quot;/&gt;&#10;    &lt;slide duration=&quot;145000&quot; id=&quot;{8AE592B7-16A6-466B-AC63-72091D87A807}&quot; pptId=&quot;454&quot; transitionDuration=&quot;0&quot;/&gt;&#10;    &lt;slide duration=&quot;82320&quot; id=&quot;{4420156E-283B-4CC2-A86D-41571F359604}&quot; pptId=&quot;313&quot; transitionDuration=&quot;0&quot;/&gt;&#10;    &lt;slide duration=&quot;86290&quot; id=&quot;{EDE148CD-EA74-499D-92EB-C66FACFD4AD9}&quot; pptId=&quot;385&quot; transitionDuration=&quot;0&quot;/&gt;&#10;    &lt;slide duration=&quot;155690&quot; id=&quot;{DB192ECD-0CA1-419E-BEBE-43CF7CDE3061}&quot; pptId=&quot;464&quot; transitionDuration=&quot;0&quot;/&gt;&#10;    &lt;slide duration=&quot;84220&quot; id=&quot;{14D8E5E1-1C83-4E01-8ADA-34D4CAF1C59F}&quot; pptId=&quot;386&quot; transitionDuration=&quot;0&quot;/&gt;&#10;    &lt;slide duration=&quot;69840&quot; id=&quot;{DD366529-CCDD-42B5-A41E-4DFB97922507}&quot; pptId=&quot;387&quot; transitionDuration=&quot;0&quot;/&gt;&#10;    &lt;slide duration=&quot;65170&quot; id=&quot;{13A9E32C-F0A3-4FDC-9DD0-26897CCA4A57}&quot; pptId=&quot;465&quot; transitionDuration=&quot;0&quot;/&gt;&#10;    &lt;slide duration=&quot;92793&quot; id=&quot;{7830AB65-76F5-4A29-B816-620602B31593}&quot; pptId=&quot;460&quot; transitionDuration=&quot;0&quot;/&gt;&#10;    &lt;slide duration=&quot;115450&quot; id=&quot;{697636AE-CA6C-4E8B-BD8A-695B70638C5E}&quot; pptId=&quot;462&quot; transitionDuration=&quot;0&quot;/&gt;&#10;    &lt;slide duration=&quot;84351&quot; id=&quot;{99A76A7A-AF14-4277-98CC-95ADA3DF8415}&quot; pptId=&quot;445&quot; transitionDuration=&quot;0&quot;/&gt;&#10;    &lt;slide duration=&quot;24992&quot; id=&quot;{1F7FF71F-794F-4182-944A-274493DB0533}&quot; pptId=&quot;463&quot; transitionDuration=&quot;0&quot;/&gt;&#10;    &lt;slide duration=&quot;6110&quot; id=&quot;{6CCF16F5-3244-4A4F-8C7C-88FB38A08EDE}&quot; pptId=&quot;456&quot; transitionDuration=&quot;0&quot;/&gt;&#10;    &lt;slide duration=&quot;17284&quot; id=&quot;{B3F52BD0-993B-4305-9E20-B13C719DC355}&quot; pptId=&quot;459&quot; transitionDuration=&quot;0&quot;/&gt;&#10;    &lt;slide duration=&quot;19820&quot; id=&quot;{CE38902F-3DD3-446B-A4B0-83799BF1FC0C}&quot; pptId=&quot;457&quot; transitionDuration=&quot;0&quot;/&gt;&#10;    &lt;slide duration=&quot;12080&quot; id=&quot;{BADBE7FE-4FB4-4792-B6CE-82B1B908CA85}&quot; pptId=&quot;458&quot; transitionDuration=&quot;0&quot;/&gt;&#10;    &lt;slide duration=&quot;32200&quot; id=&quot;{F168D68A-9A55-4CAA-9F73-A84A2E3CDE78}&quot; pptId=&quot;447&quot; transitionDuration=&quot;0&quot;/&gt;&#10;    &lt;slide duration=&quot;27330&quot; id=&quot;{70ABB525-59A5-40F7-AF22-D302685D9EE0}&quot; pptId=&quot;449&quot; transitionDuration=&quot;0&quot;/&gt;&#10;    &lt;slide duration=&quot;39110&quot; id=&quot;{10A127C4-F892-4C57-8825-1B4F738490FC}&quot; pptId=&quot;448&quot; transitionDuration=&quot;0&quot;/&gt;&#10;    &lt;slide duration=&quot;49750&quot; id=&quot;{DB4A8E5C-8F23-474F-91F4-7E6E8078FD59}&quot; pptId=&quot;388&quot; transitionDuration=&quot;0&quot;/&gt;&#10;    &lt;slide duration=&quot;49182&quot; id=&quot;{E96476D6-AF39-4CA2-BC76-13634A2C7FF7}&quot; pptId=&quot;389&quot; transitionDuration=&quot;0&quot;/&gt;&#10;    &lt;slide duration=&quot;45950&quot; id=&quot;{88C9F617-8556-4515-8AE8-48FFD5F4F12A}&quot; pptId=&quot;390&quot; transitionDuration=&quot;0&quot;/&gt;&#10;    &lt;slide duration=&quot;37905&quot; id=&quot;{CB0CDE0A-1CE4-47B7-B8AA-EC9E9B9E377B}&quot; pptId=&quot;391&quot; transitionDuration=&quot;0&quot;/&gt;&#10;    &lt;slide duration=&quot;27594&quot; id=&quot;{05D5B611-F72B-4201-9CB3-ADD20702743B}&quot; pptId=&quot;392&quot; transitionDuration=&quot;0&quot;/&gt;&#10;    &lt;slide duration=&quot;46850&quot; id=&quot;{DEDB563F-DFB2-4E04-803B-218A632B333A}&quot; pptId=&quot;467&quot; transitionDuration=&quot;0&quot;/&gt;&#10;    &lt;slide duration=&quot;1&quot; id=&quot;{313E9DF3-6DF6-42D0-8E99-679CA24C5297}&quot; pptId=&quot;466&quot; transitionDuration=&quot;0&quot;/&gt;&#10;  &lt;/slides&gt;&#10;&#10;  &lt;narration&gt;&#10;    &lt;videoTracks&gt;&#10;      &lt;videoTrack duration=&quot;82316&quot; muted=&quot;false&quot; slideId=&quot;{4420156E-283B-4CC2-A86D-41571F359604}&quot; startTime=&quot;0&quot; stepIndex=&quot;0&quot; volume=&quot;1&quot;&gt;&#10;        &lt;file modifyTime=&quot;2015-01-14T16:58:02&quot; size=&quot;16959037&quot;&gt;&#10;          &lt;path full=&quot;W:\eLearning Projects\7. 2014 USCCA Classroom Presentation Lesson Seven\video\video24.mp4&quot; relative=&quot;7. 2014 USCCA Classroom Presentation Lesson Seven\video\video24.mp4&quot; resource=&quot;video24.mp4&quot;/&gt;&#10;        &lt;/file&gt;&#10;        &lt;video height=&quot;480&quot; width=&quot;854&quot;/&gt;&#10;        &lt;audio channels=&quot;2&quot; sampleRate=&quot;48000&quot;/&gt;&#10;      &lt;/videoTrack&gt;&#10;      &lt;videoTrack duration=&quot;86286&quot; muted=&quot;false&quot; slideId=&quot;{EDE148CD-EA74-499D-92EB-C66FACFD4AD9}&quot; startTime=&quot;0&quot; stepIndex=&quot;0&quot; volume=&quot;1&quot;&gt;&#10;        &lt;file modifyTime=&quot;2015-01-14T16:58:03&quot; size=&quot;17634343&quot;&gt;&#10;          &lt;path full=&quot;W:\eLearning Projects\7. 2014 USCCA Classroom Presentation Lesson Seven\video\video25.mp4&quot; relative=&quot;7. 2014 USCCA Classroom Presentation Lesson Seven\video\video25.mp4&quot; resource=&quot;video25.mp4&quot;/&gt;&#10;        &lt;/file&gt;&#10;        &lt;video height=&quot;480&quot; width=&quot;854&quot;/&gt;&#10;        &lt;audio channels=&quot;2&quot; sampleRate=&quot;48000&quot;/&gt;&#10;      &lt;/videoTrack&gt;&#10;      &lt;videoTrack duration=&quot;155689&quot; muted=&quot;false&quot; slideId=&quot;{DB192ECD-0CA1-419E-BEBE-43CF7CDE3061}&quot; startTime=&quot;0&quot; stepIndex=&quot;0&quot; volume=&quot;1&quot;&gt;&#10;        &lt;file modifyTime=&quot;2015-01-14T16:58:03&quot; size=&quot;31332838&quot;&gt;&#10;          &lt;path full=&quot;W:\eLearning Projects\7. 2014 USCCA Classroom Presentation Lesson Seven\video\video26.mp4&quot; relative=&quot;7. 2014 USCCA Classroom Presentation Lesson Seven\video\video26.mp4&quot; resource=&quot;video26.mp4&quot;/&gt;&#10;        &lt;/file&gt;&#10;        &lt;video height=&quot;480&quot; width=&quot;854&quot;/&gt;&#10;        &lt;audio channels=&quot;2&quot; sampleRate=&quot;48000&quot;/&gt;&#10;      &lt;/videoTrack&gt;&#10;      &lt;videoTrack duration=&quot;84217&quot; muted=&quot;false&quot; slideId=&quot;{14D8E5E1-1C83-4E01-8ADA-34D4CAF1C59F}&quot; startTime=&quot;0&quot; stepIndex=&quot;0&quot; volume=&quot;1&quot;&gt;&#10;        &lt;file modifyTime=&quot;2015-01-14T16:58:04&quot; size=&quot;17007989&quot;&gt;&#10;          &lt;path full=&quot;W:\eLearning Projects\7. 2014 USCCA Classroom Presentation Lesson Seven\video\video27.mp4&quot; relative=&quot;7. 2014 USCCA Classroom Presentation Lesson Seven\video\video27.mp4&quot; resource=&quot;video27.mp4&quot;/&gt;&#10;        &lt;/file&gt;&#10;        &lt;video height=&quot;480&quot; width=&quot;854&quot;/&gt;&#10;        &lt;audio channels=&quot;2&quot; sampleRate=&quot;48000&quot;/&gt;&#10;      &lt;/videoTrack&gt;&#10;      &lt;videoTrack duration=&quot;69836&quot; muted=&quot;false&quot; slideId=&quot;{DD366529-CCDD-42B5-A41E-4DFB97922507}&quot; startTime=&quot;0&quot; stepIndex=&quot;0&quot; volume=&quot;1&quot;&gt;&#10;        &lt;file modifyTime=&quot;2015-01-14T16:58:04&quot; size=&quot;13581926&quot;&gt;&#10;          &lt;path full=&quot;W:\eLearning Projects\7. 2014 USCCA Classroom Presentation Lesson Seven\video\video28.mp4&quot; relative=&quot;7. 2014 USCCA Classroom Presentation Lesson Seven\video\video28.mp4&quot; resource=&quot;video28.mp4&quot;/&gt;&#10;        &lt;/file&gt;&#10;        &lt;video height=&quot;480&quot; width=&quot;854&quot;/&gt;&#10;        &lt;audio channels=&quot;2&quot; sampleRate=&quot;48000&quot;/&gt;&#10;      &lt;/videoTrack&gt;&#10;      &lt;videoTrack duration=&quot;65165&quot; muted=&quot;false&quot; slideId=&quot;{13A9E32C-F0A3-4FDC-9DD0-26897CCA4A57}&quot; startTime=&quot;0&quot; stepIndex=&quot;0&quot; volume=&quot;1&quot;&gt;&#10;        &lt;file modifyTime=&quot;2015-01-14T16:58:04&quot; size=&quot;13436238&quot;&gt;&#10;          &lt;path full=&quot;W:\eLearning Projects\7. 2014 USCCA Classroom Presentation Lesson Seven\video\video29.mp4&quot; relative=&quot;7. 2014 USCCA Classroom Presentation Lesson Seven\video\video29.mp4&quot; resource=&quot;video29.mp4&quot;/&gt;&#10;        &lt;/file&gt;&#10;        &lt;video height=&quot;480&quot; width=&quot;854&quot;/&gt;&#10;        &lt;audio channels=&quot;2&quot; sampleRate=&quot;48000&quot;/&gt;&#10;      &lt;/videoTrack&gt;&#10;      &lt;videoTrack duration=&quot;92793&quot; muted=&quot;false&quot; slideId=&quot;{7830AB65-76F5-4A29-B816-620602B31593}&quot; startTime=&quot;0&quot; stepIndex=&quot;0&quot; volume=&quot;1&quot;&gt;&#10;        &lt;file modifyTime=&quot;2015-01-14T16:58:04&quot; size=&quot;18800004&quot;&gt;&#10;          &lt;path full=&quot;W:\eLearning Projects\7. 2014 USCCA Classroom Presentation Lesson Seven\video\video30.mp4&quot; relative=&quot;7. 2014 USCCA Classroom Presentation Lesson Seven\video\video30.mp4&quot; resource=&quot;video30.mp4&quot;/&gt;&#10;        &lt;/file&gt;&#10;        &lt;video height=&quot;480&quot; width=&quot;854&quot;/&gt;&#10;        &lt;audio channels=&quot;2&quot; sampleRate=&quot;48000&quot;/&gt;&#10;      &lt;/videoTrack&gt;&#10;      &lt;videoTrack duration=&quot;115449&quot; muted=&quot;false&quot; slideId=&quot;{697636AE-CA6C-4E8B-BD8A-695B70638C5E}&quot; startTime=&quot;0&quot; stepIndex=&quot;0&quot; volume=&quot;1&quot;&gt;&#10;        &lt;file modifyTime=&quot;2015-01-14T16:58:05&quot; size=&quot;23482680&quot;&gt;&#10;          &lt;path full=&quot;W:\eLearning Projects\7. 2014 USCCA Classroom Presentation Lesson Seven\video\video31.mp4&quot; relative=&quot;7. 2014 USCCA Classroom Presentation Lesson Seven\video\video31.mp4&quot; resource=&quot;video31.mp4&quot;/&gt;&#10;        &lt;/file&gt;&#10;        &lt;video height=&quot;480&quot; width=&quot;854&quot;/&gt;&#10;        &lt;audio channels=&quot;2&quot; sampleRate=&quot;48000&quot;/&gt;&#10;      &lt;/videoTrack&gt;&#10;      &lt;videoTrack duration=&quot;84351&quot; muted=&quot;false&quot; slideId=&quot;{99A76A7A-AF14-4277-98CC-95ADA3DF8415}&quot; startTime=&quot;0&quot; stepIndex=&quot;0&quot; volume=&quot;1&quot;&gt;&#10;        &lt;file modifyTime=&quot;2015-01-14T16:58:05&quot; size=&quot;17435786&quot;&gt;&#10;          &lt;path full=&quot;W:\eLearning Projects\7. 2014 USCCA Classroom Presentation Lesson Seven\video\video32.mp4&quot; relative=&quot;7. 2014 USCCA Classroom Presentation Lesson Seven\video\video32.mp4&quot; resource=&quot;video32.mp4&quot;/&gt;&#10;        &lt;/file&gt;&#10;        &lt;video height=&quot;480&quot; width=&quot;854&quot;/&gt;&#10;        &lt;audio channels=&quot;2&quot; sampleRate=&quot;48000&quot;/&gt;&#10;      &lt;/videoTrack&gt;&#10;      &lt;videoTrack duration=&quot;24992&quot; muted=&quot;false&quot; slideId=&quot;{1F7FF71F-794F-4182-944A-274493DB0533}&quot; startTime=&quot;0&quot; stepIndex=&quot;0&quot; volume=&quot;1&quot;&gt;&#10;        &lt;file modifyTime=&quot;2015-01-14T16:58:05&quot; size=&quot;5264241&quot;&gt;&#10;          &lt;path full=&quot;W:\eLearning Projects\7. 2014 USCCA Classroom Presentation Lesson Seven\video\video33.mp4&quot; relative=&quot;7. 2014 USCCA Classroom Presentation Lesson Seven\video\video33.mp4&quot; resource=&quot;video33.mp4&quot;/&gt;&#10;        &lt;/file&gt;&#10;        &lt;video height=&quot;480&quot; width=&quot;854&quot;/&gt;&#10;        &lt;audio channels=&quot;2&quot; sampleRate=&quot;48000&quot;/&gt;&#10;      &lt;/videoTrack&gt;&#10;      &lt;videoTrack duration=&quot;6106&quot; muted=&quot;false&quot; slideId=&quot;{6CCF16F5-3244-4A4F-8C7C-88FB38A08EDE}&quot; startTime=&quot;0&quot; stepIndex=&quot;0&quot; volume=&quot;1&quot;&gt;&#10;        &lt;file modifyTime=&quot;2015-01-14T16:58:05&quot; size=&quot;1331669&quot;&gt;&#10;          &lt;path full=&quot;W:\eLearning Projects\7. 2014 USCCA Classroom Presentation Lesson Seven\video\video34.mp4&quot; relative=&quot;7. 2014 USCCA Classroom Presentation Lesson Seven\video\video34.mp4&quot; resource=&quot;video34.mp4&quot;/&gt;&#10;        &lt;/file&gt;&#10;        &lt;video height=&quot;480&quot; width=&quot;854&quot;/&gt;&#10;        &lt;audio channels=&quot;2&quot; sampleRate=&quot;48000&quot;/&gt;&#10;      &lt;/videoTrack&gt;&#10;      &lt;videoTrack duration=&quot;17284&quot; muted=&quot;false&quot; slideId=&quot;{B3F52BD0-993B-4305-9E20-B13C719DC355}&quot; startTime=&quot;0&quot; stepIndex=&quot;0&quot; volume=&quot;1&quot;&gt;&#10;        &lt;file modifyTime=&quot;2015-01-14T16:58:06&quot; size=&quot;3647381&quot;&gt;&#10;          &lt;path full=&quot;W:\eLearning Projects\7. 2014 USCCA Classroom Presentation Lesson Seven\video\video35.mp4&quot; relative=&quot;7. 2014 USCCA Classroom Presentation Lesson Seven\video\video35.mp4&quot; resource=&quot;video35.mp4&quot;/&gt;&#10;        &lt;/file&gt;&#10;        &lt;video height=&quot;480&quot; width=&quot;854&quot;/&gt;&#10;        &lt;audio channels=&quot;2&quot; sampleRate=&quot;48000&quot;/&gt;&#10;      &lt;/videoTrack&gt;&#10;      &lt;videoTrack duration=&quot;19820&quot; muted=&quot;false&quot; slideId=&quot;{CE38902F-3DD3-446B-A4B0-83799BF1FC0C}&quot; startTime=&quot;0&quot; stepIndex=&quot;0&quot; volume=&quot;1&quot;&gt;&#10;        &lt;file modifyTime=&quot;2015-01-14T16:58:06&quot; size=&quot;4147635&quot;&gt;&#10;          &lt;path full=&quot;W:\eLearning Projects\7. 2014 USCCA Classroom Presentation Lesson Seven\video\video36.mp4&quot; relative=&quot;7. 2014 USCCA Classroom Presentation Lesson Seven\video\video36.mp4&quot; resource=&quot;video36.mp4&quot;/&gt;&#10;        &lt;/file&gt;&#10;        &lt;video height=&quot;480&quot; width=&quot;854&quot;/&gt;&#10;        &lt;audio channels=&quot;2&quot; sampleRate=&quot;48000&quot;/&gt;&#10;      &lt;/videoTrack&gt;&#10;      &lt;videoTrack duration=&quot;12079&quot; muted=&quot;false&quot; slideId=&quot;{BADBE7FE-4FB4-4792-B6CE-82B1B908CA85}&quot; startTime=&quot;0&quot; stepIndex=&quot;0&quot; volume=&quot;1&quot;&gt;&#10;        &lt;file modifyTime=&quot;2015-01-14T16:58:06&quot; size=&quot;2576581&quot;&gt;&#10;          &lt;path full=&quot;W:\eLearning Projects\7. 2014 USCCA Classroom Presentation Lesson Seven\video\video37.mp4&quot; relative=&quot;7. 2014 USCCA Classroom Presentation Lesson Seven\video\video37.mp4&quot; resource=&quot;video37.mp4&quot;/&gt;&#10;        &lt;/file&gt;&#10;        &lt;video height=&quot;480&quot; width=&quot;854&quot;/&gt;&#10;        &lt;audio channels=&quot;2&quot; sampleRate=&quot;48000&quot;/&gt;&#10;      &lt;/videoTrack&gt;&#10;      &lt;videoTrack duration=&quot;32199&quot; muted=&quot;false&quot; slideId=&quot;{F168D68A-9A55-4CAA-9F73-A84A2E3CDE78}&quot; startTime=&quot;0&quot; stepIndex=&quot;0&quot; volume=&quot;1&quot;&gt;&#10;        &lt;file modifyTime=&quot;2015-01-14T16:58:06&quot; size=&quot;6724731&quot;&gt;&#10;          &lt;path full=&quot;W:\eLearning Projects\7. 2014 USCCA Classroom Presentation Lesson Seven\video\video38.mp4&quot; relative=&quot;7. 2014 USCCA Classroom Presentation Lesson Seven\video\video38.mp4&quot; resource=&quot;video38.mp4&quot;/&gt;&#10;        &lt;/file&gt;&#10;        &lt;video height=&quot;480&quot; width=&quot;854&quot;/&gt;&#10;        &lt;audio channels=&quot;2&quot; sampleRate=&quot;48000&quot;/&gt;&#10;      &lt;/videoTrack&gt;&#10;      &lt;videoTrack duration=&quot;27327&quot; muted=&quot;false&quot; slideId=&quot;{70ABB525-59A5-40F7-AF22-D302685D9EE0}&quot; startTime=&quot;0&quot; stepIndex=&quot;0&quot; volume=&quot;1&quot;&gt;&#10;        &lt;file modifyTime=&quot;2015-01-14T16:58:06&quot; size=&quot;5728700&quot;&gt;&#10;          &lt;path full=&quot;W:\eLearning Projects\7. 2014 USCCA Classroom Presentation Lesson Seven\video\video39.mp4&quot; relative=&quot;7. 2014 USCCA Classroom Presentation Lesson Seven\video\video39.mp4&quot; resource=&quot;video39.mp4&quot;/&gt;&#10;        &lt;/file&gt;&#10;        &lt;video height=&quot;480&quot; width=&quot;854&quot;/&gt;&#10;        &lt;audio channels=&quot;2&quot; sampleRate=&quot;48000&quot;/&gt;&#10;      &lt;/videoTrack&gt;&#10;      &lt;videoTrack duration=&quot;39106&quot; muted=&quot;false&quot; slideId=&quot;{10A127C4-F892-4C57-8825-1B4F738490FC}&quot; startTime=&quot;0&quot; stepIndex=&quot;0&quot; volume=&quot;1&quot;&gt;&#10;        &lt;file modifyTime=&quot;2015-01-14T16:58:06&quot; size=&quot;7934968&quot;&gt;&#10;          &lt;path full=&quot;W:\eLearning Projects\7. 2014 USCCA Classroom Presentation Lesson Seven\video\video40.mp4&quot; relative=&quot;7. 2014 USCCA Classroom Presentation Lesson Seven\video\video40.mp4&quot; resource=&quot;video40.mp4&quot;/&gt;&#10;        &lt;/file&gt;&#10;        &lt;video height=&quot;480&quot; width=&quot;854&quot;/&gt;&#10;        &lt;audio channels=&quot;2&quot; sampleRate=&quot;48000&quot;/&gt;&#10;      &lt;/videoTrack&gt;&#10;      &lt;videoTrack duration=&quot;49750&quot; muted=&quot;false&quot; slideId=&quot;{DB4A8E5C-8F23-474F-91F4-7E6E8078FD59}&quot; startTime=&quot;0&quot; stepIndex=&quot;0&quot; volume=&quot;1&quot;&gt;&#10;        &lt;file modifyTime=&quot;2015-01-14T16:58:06&quot; size=&quot;10343396&quot;&gt;&#10;          &lt;path full=&quot;W:\eLearning Projects\7. 2014 USCCA Classroom Presentation Lesson Seven\video\video41.mp4&quot; relative=&quot;7. 2014 USCCA Classroom Presentation Lesson Seven\video\video41.mp4&quot; resource=&quot;video41.mp4&quot;/&gt;&#10;        &lt;/file&gt;&#10;        &lt;video height=&quot;480&quot; width=&quot;854&quot;/&gt;&#10;        &lt;audio channels=&quot;2&quot; sampleRate=&quot;48000&quot;/&gt;&#10;      &lt;/videoTrack&gt;&#10;      &lt;videoTrack duration=&quot;45946&quot; muted=&quot;false&quot; slideId=&quot;{88C9F617-8556-4515-8AE8-48FFD5F4F12A}&quot; startTime=&quot;0&quot; stepIndex=&quot;0&quot; volume=&quot;1&quot;&gt;&#10;        &lt;file modifyTime=&quot;2015-01-14T16:58:07&quot; size=&quot;9186162&quot;&gt;&#10;          &lt;path full=&quot;W:\eLearning Projects\7. 2014 USCCA Classroom Presentation Lesson Seven\video\video43.mp4&quot; relative=&quot;7. 2014 USCCA Classroom Presentation Lesson Seven\video\video43.mp4&quot; resource=&quot;video43.mp4&quot;/&gt;&#10;        &lt;/file&gt;&#10;        &lt;video height=&quot;480&quot; width=&quot;854&quot;/&gt;&#10;        &lt;audio channels=&quot;2&quot; sampleRate=&quot;48000&quot;/&gt;&#10;      &lt;/videoTrack&gt;&#10;      &lt;videoTrack duration=&quot;37905&quot; muted=&quot;false&quot; slideId=&quot;{CB0CDE0A-1CE4-47B7-B8AA-EC9E9B9E377B}&quot; startTime=&quot;0&quot; stepIndex=&quot;0&quot; volume=&quot;1&quot;&gt;&#10;        &lt;file modifyTime=&quot;2015-01-14T16:58:07&quot; size=&quot;7574159&quot;&gt;&#10;          &lt;path full=&quot;W:\eLearning Projects\7. 2014 USCCA Classroom Presentation Lesson Seven\video\video44.mp4&quot; relative=&quot;7. 2014 USCCA Classroom Presentation Lesson Seven\video\video44.mp4&quot; resource=&quot;video44.mp4&quot;/&gt;&#10;        &lt;/file&gt;&#10;        &lt;video height=&quot;480&quot; width=&quot;854&quot;/&gt;&#10;        &lt;audio channels=&quot;2&quot; sampleRate=&quot;48000&quot;/&gt;&#10;      &lt;/videoTrack&gt;&#10;      &lt;videoTrack duration=&quot;27594&quot; muted=&quot;false&quot; slideId=&quot;{05D5B611-F72B-4201-9CB3-ADD20702743B}&quot; startTime=&quot;0&quot; stepIndex=&quot;0&quot; volume=&quot;1&quot;&gt;&#10;        &lt;file modifyTime=&quot;2015-01-14T16:58:07&quot; size=&quot;5773191&quot;&gt;&#10;          &lt;path full=&quot;W:\eLearning Projects\7. 2014 USCCA Classroom Presentation Lesson Seven\video\video45.mp4&quot; relative=&quot;7. 2014 USCCA Classroom Presentation Lesson Seven\video\video45.mp4&quot; resource=&quot;video45.mp4&quot;/&gt;&#10;        &lt;/file&gt;&#10;        &lt;video height=&quot;480&quot; width=&quot;854&quot;/&gt;&#10;        &lt;audio channels=&quot;2&quot; sampleRate=&quot;48000&quot;/&gt;&#10;      &lt;/videoTrack&gt;&#10;      &lt;videoTrack duration=&quot;46847&quot; muted=&quot;false&quot; slideId=&quot;{DEDB563F-DFB2-4E04-803B-218A632B333A}&quot; startTime=&quot;0&quot; stepIndex=&quot;0&quot; volume=&quot;1&quot;&gt;&#10;        &lt;file modifyTime=&quot;2015-01-14T16:58:08&quot; size=&quot;9603129&quot;&gt;&#10;          &lt;path full=&quot;W:\eLearning Projects\7. 2014 USCCA Classroom Presentation Lesson Seven\video\video46.mp4&quot; relative=&quot;7. 2014 USCCA Classroom Presentation Lesson Seven\video\video46.mp4&quot; resource=&quot;video46.mp4&quot;/&gt;&#10;        &lt;/file&gt;&#10;        &lt;video height=&quot;480&quot; width=&quot;854&quot;/&gt;&#10;        &lt;audio channels=&quot;2&quot; sampleRate=&quot;48000&quot;/&gt;&#10;      &lt;/videoTrack&gt;&#10;      &lt;videoTrack duration=&quot;49182&quot; muted=&quot;false&quot; slideId=&quot;{E96476D6-AF39-4CA2-BC76-13634A2C7FF7}&quot; startTime=&quot;0&quot; stepIndex=&quot;0&quot; volume=&quot;1&quot;&gt;&#10;        &lt;file modifyTime=&quot;2015-01-22T23:03:37&quot; size=&quot;10203204&quot;&gt;&#10;          &lt;path full=&quot;W:\eLearning Projects\7. 2014 USCCA Classroom Presentation Lesson Seven\video\video47.mp4&quot; relative=&quot;7. 2014 USCCA Classroom Presentation Lesson Seven\video\video47.mp4&quot; resource=&quot;video47.mp4&quot;/&gt;&#10;        &lt;/file&gt;&#10;        &lt;video height=&quot;480&quot; width=&quot;854&quot;/&gt;&#10;        &lt;audio channels=&quot;2&quot; sampleRate=&quot;48000&quot;/&gt;&#10;      &lt;/videoTrack&gt;&#10;    &lt;/videoTracks&gt;&#10;  &lt;/narration&gt;&#10;&#10;&lt;/presentation&gt;&#10;"/>
  <p:tag name="ISPRING_RESOURCE_PATHS_HASH_PRESENTER" val="57c4d492efa075a3a69dfd55bcff59fa353f713e"/>
  <p:tag name="ISPRING_OUTPUT_FOLDER" val="\\psf\Dropbox\eLearning Projects\SCORM 1.2"/>
  <p:tag name="ISPRING_PLAYERS_CUSTOMIZATION" val="UEsDBBQAAgAIAAKO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ACjlBGJmaZcXkEAACHFAAAJwAAAHVuaXZlcnNhbC9mbGFzaF9wdWJsaXNoaW5nX3NldHRpbmdzLnhtbNVY3XLaOBS+5yk03ullY8hPm2QMGZKYCVMCFLvbdnZ2MsIWWBtZci2ZlF7t0+yD7ZPskZUYCCERu0MnO1yA5fN95+jo/CHv7HvK0IzkkgredBp7dQcRHomY8mnT+RR23h47SCrMY8wEJ02HCwedtWpeVowZlUlAlAJRiYCGy9NMNZ1EqezUde/u7vaozHL9VrBCAb/ci0TqZjmRhCuSuxnDc/hS84xIp1WrIeSZpWsRF4wgGoMJnGrrMOswLBPHNWJjHN1Oc1Hw+EIwkaN8Om46vxy39edBxlBd0pRwvTnZgkW9rE5xHFNtD2YB/UFQQug0AcMb9UMH3dFYJU3noL6veUDeXecp2c0usOa5ELAdru4VpEThGCtsHo1GRb4r+bBgluI5xymNQniDtAeazmV4E/S6l/5NfxD6wc1VeN0zNmwBCv0v4RagsBv2/G3kbemHIz/w+6E/ujnvDrZE2Bu1wPjX7W5vS8xn/zzohttq6revt4UMrwZ9O8zV16E/6nX7H27CwaAXdocLFATiShx57mqgeRCQosgjUsWZp5IiHXNMGWTpo+iTREGeM5xPSSg6FKJ/gpkkDvojI9OPBWZUzXVGQDm4JSRry4xEaqSjvemovCDOgs4QgmGQAlUuHZ1UqfT+eGXrrtG+2NaTVnpVlRgmQomfbH2jflSZf3L4vPkbDPVmNCaij/O8LBHrG3jRhP1FNWocvHv3vBUbtHlYKRwlULrAtaWPPHd56UFsIvhKhOhnNBYsrjxL0jGJ+zglSyU5uKW8A5INB00glhn4vJ1TzBxEFZxBVIFlMZaKqrIJdJYlEXBBsyHoOlg7kyjBuVwJ3Mp7uuxGrd/6QhH5u3GGWdok+rEgsnTMmY20n0I02gh+JmNJFbERPafCilEULEZzUSBGbwlSAkF4FSn8Sgha7jlokou0XIW+qJBkEABoRskdia32+BVUpAUgoSVnjCij4VtBf6AxmYgceAmeQfOGdSoN/95WxBmWckGKH2x8YzpJt3/pf3mjN4jjGebRluQQxCTN1C74MeydC1DBmABvLlGAZyJcSFKeT0zjUsxmm9a6EzwrD10fZEkKx03BHsMJLyJIN8oLYksYYY4EZ3OEI+gMUofQjIpCwooJFkMt/5WBBoooL02dQlUAZXlMchu2emP/4PDo3fvjk9M99+8//3r7LOi+Ww4Z1tpMu7zYOMXYoR7NMi+ANk401rhtzXxmurFGPjHjWGMfTzrWwLV55wXkM1PPGrYj8lQnf7x2nk8PwPfNcr2ZeK5uck/3vHJGeI0tL/Dbo4srBJ7+1AuDU5s86wsEDosSSNSJ/sNkiSkHChvZsH3e89Gggy4GcPj9MLBSoM/KRhCC6lcrQjh2qxrmW9pnIzX4YCM1Mg18uNS8rUyA7js1rR76L6MpDBrx/6KwbkrEXdbkndWqn1Jv/tOMbYrVjuoNwXmUQBDtLPBefT3fpXtfk8fMU3W5sHKbUP3LXb3u0m9SymkKftSjYHVH1jo6rHvu069qNWBbvTxs1f4BUEsDBBQAAgAIAAKOUEZiT9ynswIAAFEKAAAhAAAAdW5pdmVyc2FsL2ZsYXNoX3NraW5fc2V0dGluZ3MueG1slVbbbtswDH3fVwTZe91d0wFqgDbNgALdWqxF32WbsYXIkiHJ6fL3E22plpI49kIUiMhzxItIpkRvmVh+mM1IJrlUz2AME4VGjdfNWH49TxtjpLjIpDAgzIWQqqJ8vvz4s/2QpEWOseQO1FTOhmbQu1m0nykU5+PbAmWIkMmqpmL/IAt5kdJsWyjZiHw0tHJfg+JMbC3y8sditR50wJk29waqKKb1Fco0Sq1Aa8CQvq9RRlmcpsC9p8v2M5HTuzqf/QFtxzQzLe3mE8oQraYFxEW+ukEZxgt7e/wqC5TzBAN/jYV++YwyCOV0Dyq+/O4ryiBD1k39Pz1SK1lgQWPO+Ud853BJczt+GNUlyigBE0JHo6/gytPmeheA3Ndw7gmOq5L8Cet6sBDw0VMOS6MaIIk/dTZdyrfHxtj5gOWGcm0BoaoHPdmgn2ij/TWxrsf9gTcm8gDkFD3iVfKmglUXbwCM9T1+tbptV0UY37suCFDBzimDCHtlj/xty3qEDJQ98pmzHB4F3x/BDy0dxz/xLXWPeb761gqC2qOvlz95K3p6wMHVYfJO40GVzGGpMZ4XVgE+G0laXRdTchQUEXTHCmqYFL8Ql+7bbDRJDgyu1U43FjHMcDjVb22MdktHMeN5vB27H4U+t+48M3aHX8+pMTQrK/ujpOczx7uet07myWkKrkmLB3UvNjIgoe8hTkXVFtSLlHyyGyENTAbLbraG4CQJikCS01Um7pJT5RdNlYJa21djoF2VY12HK1lRcvtnXhm8QR4TBowd05T2OkEZ9+hA4VoAqMpKPy/dobNUDTeMww786AeKNuGhzIi2PTrUbjfmATYmmE+nmNSQblH0jRLiYsMJwqsNS8YrJzSM97yhqW7zisbeb+D+4mgn+1WGjReG2ylcI0U3W/txAa0S/5X8B1BLAwQUAAIACAACjlBGaMdFL0wEAACYEwAAJgAAAHVuaXZlcnNhbC9odG1sX3B1Ymxpc2hpbmdfc2V0dGluZ3MueG1s1Vjdcto4FL7PU2i808tiyF8TxpAhiRmYEqDgbtvZ2WGELbA2suS1ZCi92qfpg/VJ9shKIIRAxE6T3Z1cEORzvvOdo/NnvIuvCUMzkkkqeM2plMoOIjwUEeXTmvMxaL49c5BUmEeYCU5qDhcOuqgfeGk+ZlTGQ6IUiEoEMFxWU1VzYqXSquvO5/MSlWmmnwqWK8CXpVAkbpoRSbgimZsyvIAPtUiJdOoHBwh55uhGRDkjiEZAgVPNDrOWSpjjGqkxDm+nmch5dCWYyFA2HdecX84a+u9exiBd04Rw7Zusw6E+VlUcRVTTwWxIvxEUEzqNgXelfOygOY1UXHOOyocaB+TdTZwC3TiBNc6VAG+4ujOQEIUjrLD5aiwq8lXJ+wNzFC04TmgYwBOkA1BzroPRsNO+9kfdXuAPR63gpmM47KEU+J+DPZSCdtDx95G3he8P/KHfDfzB6LLd21PDntRKx79ptDt76nzyL4ftYF9L3cbNvir9Vq9rp9P60vcHnXb3/Sjo9TpBu7/SgkRcyyPPXU80DxJS5FlIlnnmqThPxhxTBkX6KPskUVDmDGdTEogmheyfYCaJg/5IyfRDjhlVC10R0A1uCUkbMiWhGuhsrzkqy4mzgjOAQAxKYFlLJ+fLUnp3tua6a6yv3HqSpbdsEv1YKPHK7CvlkyX98+Pd9LcQ9WY0IqKLs6xoEZsOPEvhcNWNKkenp7tZbLHmYaVwGEPrgtAWMfLch0f3YhPB1zJEf0djwaJlZCeQrAyC2sgoZg6iCoIcLp8qfRWqSRmksdatlCZcbUQ5jHEm11JxGQ/dSMP6b12hiPzduGeOtol+yIksXL2wkfYTyC8bwU9kLKkiNqKXVFghipxFaCFyxOgtQUogSJg8gf9igh5OETTJRFKcMiwVkgyuFM0omZPIyscvYCLJQRNmbMqIMhb+zOk3NCYTkQEuwTOYxnBOpcEv7QWcYilXoPie4xszG9rda//zG+0gjmaYh3uCQ1qSJFUvgY/Bdy7ABGMCovkAAiIT4lyS4n4iGhViNm5a247xrLh0fZEFKFw3BT4GEx6EUC6U58QWMMQcCc4WCIfQ66VOoRkVuYQTkywGWv4jgkYVUV5QncLmBcayiGQ2aOXK4dHxyem7s/Nqyf3x1/e3O5Xu5l+fYW3NDMCrrXuJndaj7eQZpa07irXevjR37CvWmk9sLda6j3cXa8WNDeYZzR17zIZuU2SJLv5o4z6fXmnvxt/mMPFcPXqenmLF1H+dITb0G4OrFoLYfewEw6pN5XQFghCEMZTeRL/UWOoUQ99GNmhcdnzUa6KrHlxnNxhaGdDRtxGENPnVChAu0qor+Zb8bKR6722kBmYk9x+MYysKME+nZnjDRGU0gdUh+l+0ym2l9ZJd9sW6z6t0kN17sOkvP6uDEJyFMaTFi6XSv99zf2rA/ksxMN+WL+lrb+XLt8X1n40O4Hz917T6wd9QSwMEFAACAAgAAo5QRlfvtFeQAQAADgYAAB8AAAB1bml2ZXJzYWwvaHRtbF9za2luX3NldHRpbmdzLmpzjZTLbsIwEEX3fAVytxWiz7TdoUIlJBaV2l3VhQlDiHBsy3ZSUsS/N+PwiB2n4NnENyd3PBONt71+tUhM+i/9rX22+3d3bzVAzagcrl2dob6kTPsvMnxBNEsX8JlmwFIOxEOKg+dR3p2I2tnNSLg1nZcfaKsbfkQEzkFkwEIFNB3QioD2E9A2ocS/TmX7quqKGn2e58YIPogFN8DNgAuVUcuQqze7mgV6sChAnUGXNAbHNLKrizw5PkQYTS4WmaS8nIlEDOY0XidK5HzRlX9VSlDVD1/XwPA5ep04dizVZmog8xNPnjC6SalAa9jnfZxgBGFG58AavkO7/kEd43ZBHl2kOjUHenSD0aQlTaDVpacRhovxyqvVzQijzRnYmJq4u8VwCEZLUC2r8T2GAwqZywt+oFQiwY600HbPjygTdJHyZJ96iBHk8LBo29W9U6H2+GPijJDwRmgVmMis6+K4YOpNcHC1l3UW+DJ0EdZpfVEEvpYhsAgexvi3CO6/sMOgq5sB1JQvqxTf587mufd2f1BLAwQUAAIACAACjlB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Ao5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ACjlBGn/amu74HAADxHQAAKQAAAHVuaXZlcnNhbC9za2luX2N1c3RvbWl6YXRpb25fc2V0dGluZ3MueG1srVnrcuI4Fv6/T6Fiamp3/oSLuWWLZssXkbgaDIOdpHu3tigBSnDFthhb0J0pfuzT7IPNk8yRbAfbEGJ3Bleo+Oh8n450LrowiJ7dQN9FnPnu74S7LLAp527wFA3/htBgxTwWzkIaUR7Vj5IHN1izb2bwyIQMpBEnwZqEa120RsMGGskP6vfUvtGHt7bWbqFeG7dwHxm4o0PbtWJcKzq0Ga2mPqgXKGLekK5owM+zDuq51lOAGUQ05Gawpt+HSl4725QfwU1I1i7oRcNuWzyHtNeD0RYPajc7vQ4+tFRFUbpI7xhNo3Ho9a57ahPhRrvTUA5av6W0FNTsdJrX3UOz1+oo8Da67gJLG193UbvXbreMQwu3AI1UVTNa+qGnXDebKvSG+9f6YTTSeo0GajabSts4dLrKSGsg0FaAQ1X6YgIVQ9GU7kHV1GZfQSN9pI3aB2zgrt5B/RbuNhqHtqYpjcZxco+jy07XUVp6OOl0vkN41gVnW0Vs1c8E12C1C0NQdqi/9QinaEkiahGffqpN3NWGUO/vEUoba0mMynhOhalpeWksBHEAXMNTqkFdNqRa0rJsamTlyF1/qi13nLPgasUCDuZeBSz0iVcb/hRHTzK2Mki2p2EV3CNZ0WN3PfkpC0v6goiG5xJoxfwtCV7G7IldLcnq+Slku2BdyszNy5aGnhs8g3bjuqfjix15bsRNTv2cfbgvnvKwLVSsiArzulg8pZAeWVIv7bEhPxVwxy7fn5ECdO9GLpdQtSmeS9AteaJ5B/RV8VzGBNBL3ms98bwP4vQ7B3VFFIDWRXWPvNAw30lcMC+i2Ha3rRpP25A9icnO49539CvOY1B/gidhYUM8pUBigKLDUl5Kpk2O3ygoJq/FWjLwoRdwbra4JCJJOdMW+nQyU62vi/H0ZrrQzJvaUI+zEom0/Eer2//e7HR/GdQTXEkme6KOx3kuJMk6jXJcljOfjhdAiMcLC39xakPxXRk6vXPGpoVrw+SfygSzOb6vDcV3GejdfI4tZ2GPTQMvTHthTR05L2PsYKM2/Mp2aEP2FHGG9i79hviGIijPbkhR5Llr2SBKthvsaIn+jLn6YFo3C2c6HdsLbBmppDbEwRoZIfkG4VCdaK7aeA4cISyL4Y/BF9L/kgGpnleZ5Na8uR3DnyMMuXWfNh788R+wZoYt8B8NSgAn2LbVG7zQpl/AcxBx04qg6WcItM8VQV+xDZGB7RIwS703b1THnFoiuObYduam/hpZKxIgFngviKxWgEOweuxdtotAIoKNruMYiyp3ZONf7yCsTXV8JoRjTuQGMpif3D0FK8J1KU9BWunYEL769c7892KkmmNsLMB5xvRh4cisF/0RSI+AcUQ8j4lhQNdkvSfBCjZudEV2EGIvoLZ211JtS2Dwwpjfdu7viPAktX5OstIy8Jefrz5snemMoaw8kDAol2IFtlxlOB2yD/tKMB3W8y1/byyZ+bj6qwz5C0Y3U237zaGV8dHHx1Uw4QcGZUPc4zksjFAONJdVAuEJRAzUQJ+4XiWgaY2gO3lCht17iMSxpRKBNU04LIY+QHMPvsgZcg8+qkbxgDXbdMSs06XYkJYAS+/FcXA+dsSxwaNwanuNnyV9ZFAjPEr24FmQu1EcUFc/1l/VQEkrsaiX2dKeEFlg1pO8B0FgmOf6YmdejvZugtPZjMtxbkoe2M5by9rnuc+yJIOrdn48M9vYbXG/jyHzpdQjUZps8aLwrw8aEg9xHvc7y/RZgtfG6ly/XeiqpWOxWxSp7pXHQZgLy8aOvRirmmCAePcJX21gQXoUe/jyXPFuz8AjFfiS6bUpCVebP/73//I0BXtiKUqk/6zKA1ks6hh+5fuPxTiN/luCx1G1PFS+lAQmm+UUWn7vLKMhmUvVcVT9dgIBY8v4YLtwVWrzkSWZqPPPUEbkVq42nJDwGcqQw5hXlUgOXwQIr2zD8Qyx454b0IrwD9d1MXjHnC1Uw5CHK0gUz109x8vjGhGU3KMgD05ZFfj0W9WCQlWgpGuXV+eUS0VaEyAv4/djVu7PrhyvguOJFU7EbMdzB+CAh8ybiauD07syUBA3HUuPDnkozkzpW1Yj2rBvie+Gj8SLQC0rKqrOwIaZ2FUmlHlZUXtO4Yy1zqgmgqLePfOgQurxaDLqeXkRpeuavFnL2v0qOzEcNvxJU8byo7Cob9Hv/EQ/Iyzq22LZmMIJ4wRUbMki09sOjYRZeRnPgQ4NCAjT+U3f8jrCgrG49YoyJiWCvKbP1nSYXRgd16dJToumrN31NwwfBK/L+URgli92cqwqNBxjuH45iAfc5R59O8LlcCAPs6MTr9WyIL6iLc5ILEX8ZUs/1eDAQVYbX1yj11DC8akmKONL8Ldw27SkiYpWCenLii4LeiVcIOp4BiHT4zKExel+GTSon0zToH7JPYOE9m3vBTt/SUMMAeDSNEDzsqz2Jr3quJe7szzsjcYsnm+AOoATR4rJCHIxJfc2aUTFL9l2f+dx16N7mtaqjCAzNZdHP4ggMS7HtcrH9JFny1siOZsAGbWTDEiK3TEQs9r5hjdh8oCTL57ZhmoJx8kykoM/U67StefY1ZnVKC3TItazFZrxgtPrZ7oC3bcmf1DPrrJQnU5+xCrKAAp8b/6q+ydQSwMEFAACAAgAAo5QRmOC4epHJwAA90QAABcAAAB1bml2ZXJzYWwvdW5pdmVyc2FsLnBuZ+18f1jS5/q/+9F21mqtpbnOUs8qNX/FqVZm/mBrLUNTC38QmrKlaGpowkRRgc7ZaTXXZIpgJshKzeUvBopGKrRTjhTDpfkLVFaChIIkCgQIfMFaufPpe13f7+dzvtf1vc7VH1zwPO/7fd/387rv577v53neb745HB68euWfV9rZ2a0GHdwPtrN7HW1n9+rEn96w9vQ1kf2sX6+gwMH77JoEG+XWxuspn4R9YmfHILy9+MUKa/utUwehKDs7p7O2zysE6Rzczm7/edD+T6JyE5Tj4vqTsnjgo8Wv2Hff/ip3M3tdN/Xrc4931qwvrVrhcWW9T2nUvcupP4PPHzh8sfBM2tbGwVsJLTWMK1d3pQpv3dPjxO0yEK2hIFnZ2ZdXiRrq7Zh4dLyvUoNySwkanQ9K12Ie/io9C1y8f7+xbWJvh36qAsKxmFSvWdV6ZMeqdKOGXa8IUtn7Q48iVln7buCqb6ayPdETOKMS+Zm1w07rHi+IZszjLTq81AaBnQKyl3q24PW3rT9/W6gewDx8E/j4E/a71uZpU0jt/GGW3dLPSIXtm7K16x0b22/AS801t2x8XMyTQPPko9E+nLbnbUDHqWwYa9bbL1lwKXb3Puc+GdCizwn8Ja0zv2bkFes9s+32zi6Wx7w1NH1vyoRHINK4jvb41v0ZmCWPfWeri+lhsNgDVZk/y74PDwUQ5DddzI8Gs4RKvGkY7zPc6VjoZFOUE3qVyEzE4Aup9gC+MdhgEltMVyHyj8SGobamokHHYI+f1O8bNa2Hl9TURTfd7iZ5DfKaYjeUZIM5EjQ3oOagFxwpDdUSsy8D/sH0FrfBG491a5Uchbu49mQ3kxLBDdOONzn37IWS99X5ZBp7/XQ6WQ9lDNaNC9JcjSDxZ88cf9PK+xodfK4hnlWyz3XmGERRfUIOHCpF1pA+gg4VltnvHo0QNXHHHf09kpgETm+qrFw02uQE4Pq6y0ZbZ/gUc0Cecu784o/lT1kZ/lnd30NmHXeXHvQ6cbGgpZ7k44EWXjdpsxpGuk2m6P2N7/YwyLIxshRdJHIEkY4NElEf6I3Z+xg2BxiDeHwc+0pk6oqDPWUxlR81NqTy1SbwUGhxPw6aNcRXxgglxsSucI5WeD16wyCdJvXIQcKG+HPG7EhzFDfyhNeSbU/Baj4H3e/vId0OrgA/lqSvLGkYaOqRt93hUZjxcUM9F28rW/u0rPGySbiYTSftYluHB60FJDERQ3ew6V3hghpEmSm501wFLeaRNQbjgac2iG9Pc4dFfr0AGW7pdzW8unVGy4+006wIwXlktXu6iTSQ2wsupB5maYBHhuG4uzEk617P5QJxD8WKBu+7mNmkdumgnzJLq/vuhyU3cj5n7+QBBn+/P6P23dQzEUOp8PCWB1fi9SV0kxZbXgJXVh256/hxY3U3r5MZ5h+zkrqxCjFQFgBNgQ61XHY/E54BEe0yZR144sftJeDkXwZ9ZAeXcDx12d7f1use8j9oTl8C4Oa+tZnVLpywZN7f9nugl5ql/4bm+PURzFyX4xo6xzB9XzMMA547l7Q+yS1pd9ROqxqnMRnRigJ5KGwpQuSIBd+cW9xTvrp87aBtuJ8XxTn4i02zOSrOmXVrMZk7NteNWiG9sbHNE71/f1PoLtsILnzK2Lzp08g7NpeYOqw4d/vXqGYbZz97/007PnrC552uonOrwl6S/z8kp3yRkK9k3dzZF4DKffCNe1OA+vbms2ddcLkQZLhyEdnkl+JHeMYvhWy/hRCoPQq9ooAKoGyU89Vkm7egtqIF3jmzYx7fEiO/R5UNRPwuCJU8OslryvCU4QAY7WiKaqIksPqiLb72Xhrxa4460+3BRoCnx/joHYDf9RSUw6GllIuiatLetvHwqSvPyRdcQQCL+p4tAeQ0vllWlpAnnz5WhzpfcQWQndFM7V0mVc4vmpgAUxPHtvDBsiuibhPo+TXoeuc7tmvHyurusbvRSAv4GRTQuv7NWvL0xkQfXgj1e9NyVWuCFT6Dfr8wGkh7PzQu43Y1hDASZ1XCc/h/cwGeAZ7+h8L9+fBqPAOPZ14VbDeMtdx7azTi6cwopO4Mjc67ZVOsZezKiy9safPJ3qclptkm6l/PHpf1gknOjLYo2fu6F4vIevsFXCbXM2nL7Fm3cK6zZi/PJwm4zJTR8rX5odlFcbdx/xWbthfiQvXP6THSN78IAElCj9OLh9k6VvwCXgdoolL/F+l4dOqKtOhFSNaNVb+Q0y+MY5DZF40h0Sf9xZya+Axk8IsQ9gVF/5ET+UzwfO/OvrH4yZ9loyk0n77tGRfh7D8AYHXCyC8rFv5FEgAUfhcx8EdI+FWEIEMlUxIlGVO5euT8wRYRgZoo6EXK3yntFNyyO9LpnegSiFJCQc0iDc/J/+pxsLJA3c38eLSKUg+WFYD/0yLamq0A7qL6/hnHhFxC6G0bCpqj86yQuMqxLwOXQfpmaS0NZ3j06OYaLs8Kbl6uvKZstolFl1CCt5zp3UwIQOZOlafMTszPSvZEBMzdGlQGuPN6KsZoUiZ9mazGETnxn5vPHAghBCYnfYOUCag3EwmBaF17jrt0qLkvKD87X1no1CUIeqZrwA9RXeHqxfk+2DitHq3OarTfyAbMtHlB1LvEvlC6q+vB1lQ+ueYg1xvSu8AXcYTqjW2uYlmHcG+3ECPZg1mFGN0BJZs0oi2jKbCTPjqRqjkQ4oPxxhxCYLzOxhp465X6UsYzgzsfBntbBfacG6P1f4jUhEhCKu03NL6Lmb5a26S9S277uxvk5wC9hAjhCweBCGgIoYAGHw1qa84I1X4wChvqVsfMtszfGbbfMkwNLqKq5lnAAzRKequS6IVh9pE3Vjn81a+sNcw/mdwm2YPAaIlw5WSCHx1dBJ1wxjufPf/MXPOnS5CXHFw7S1crN4d4fMQMx3eFFJa0dtSQHEBDmdKQEmMzbawMq6sBaSs0cVn9glrXmalcH+gEchyThOkhsapv9ez2UW408kQ0GOwjVw+E0I8lq4NVmlIqFDn6oyWUGXXQaOWzifmKa82+wnP2b3eOiQvLY2IWUkVJnW4rQmdD1bvgB5oSQAzGGGRlEU7UUEEHkdvec+02Ibgg/DZfP0KrODH1s/D2NDeZyAWQKrsX8iNciPWLydDJiDxhK11Qm4eD5y/zo5j9DTWezmps0z/kb58/6NHfby1XK7yOM2mtdCm6GG7lLgKRNZ+F4rcNU3lhhdRqy8PoVrlLcL/gKtWyQ8nZWB+/vaUUfJCBep5oAn6oTrrWFPVj4dlSR756swuw0P59vnrTmQNNE6mQjgUXVIg66wq66xBZ3DIC9SdIrnSFF403CbuH4UI/6XSlVN/GK5UcMxCyXUfdZN/TPQhkl9X1rcXKZW4xyxrpRpt4ZWoWAMhsiH+FKJk80vg5aLRE1ZxQcnzzTJtKhItljjNHQGvvrSQmyorHWkZAwuBrhvkMua78uBty8TYaWikxUiJgE9W/pslo2CSMCBJyycwuzlrufXULNSBSqevgXo/N4BP7ewrNPeUnifWHhWrOtYP6YmaVDz+v8QII2WA2KtoAceCLSVR0tECISWo3G1lJ+FGVOu1yNbBWqgfQbjYM91TeZp4cKJmUBDR7Ezo9S5KeGcJp7YaLvxs/eP/Xz6qCtcWXnmmzP+nES/L/MPKxuhGMSTOs4mT/6zoioWCu66Yok4vV+VDO3SYQR7/fcOTJ/LoWzVgH0/dA3snsmPtlvA25adPZ+vLvRw/fse1XTLGzl5ZRN4K2/vvWSk+b9xq/pTrCCuYeTdfTnRPwJs1X5w4mf5K8L/nTXTttYVIW0yUo4yzU3KzI5GB0yv+q9vy4CqebjduztljntvPyEzSy6q3QSK7/j9Nr0dUuQSig88tca+4sylOyhmeb9FUdi2o+RCeb2QHNYWNZGXEAXhCZNR8raorg3tmRboQFTcENCLp/GcvknO9M1umMP25JJ9QqZSP4dqnJ1Eoit8ajxlHP6t7ENMb8rXURG51xj+9XGXzVoDggrKz7Ol9ZUVuZNz0bC0ygC4P5Qkwjoox5Sai9G+yChcz91GqRJmaA7iNPirHMBGcVsjPYGSN5ZE2h4viZ8T4IrNWbRmsVbO8WTqYaMQZ5LZ0Dq8xsB8KIOFFICe+xhBjBSRm1FqBNZD7nKQYXYhUBRkUzJPPh5szHoop5NAy2R4K2uHFg5JZ9m4ypotrfThjvMAya2PuHaxwcTOyPEEB+9ckTvBD5r0OZK27ZkjwrnGnVbDKt+/qo24owURNeEGuYZGFbL7uLtJAHEs5D2rfS+QHtWoTJzJG49UEydKK2FqMIqxcuzPiC8rdZibON6hBt+RMP52GNTv6NGw8yDteQ1iE6zZ4UydEviL4Gk6nNA11EDSWhcR5R5G4sdCikSDTLJcV6JMf6lVoZJqYSds34vH0ZjWt8Pa3v04GVxSxZbWN7b5hzBIyzIBuezawJo7WadyjNZvZtrR8hsavi94KzaNze3+O1WEaxBtke4bUFfFmCHmj6nA3KutsvkJanVGKGOZcB6wySAmZYtLeE481nb+Fp8Yo0akOZxuiFqmvhxTYOl30KKipTiaKBeqEYFghkA8ns7vnBlRRp9AEdWNEyKWVU/9SDFyX2URVPF3FF8fb+je+nQuQtr1YBjjDjZ+tb9rmmzkR3fRbqXxaSjesWqqXbCUqup28JS10VIVIxNMKsEjNFOBgwmqHUy9tUKMXc/vwgA+/Xps97mGYzXBhEBkHvmVctNHlxklyexgbF5ZFUPliShPHaZFBfcniPvWmL6ycDIf+wljSaugeXa5xUuyGKJNPtvXwJx3wBYfHYZEA1toYxvWdkM7FCHKGxDF68ICvllcp8IDda3mukptNwxiDlNV/2cXfYfD4O6W9BDDnHzRISu3HIXvRiorEYW/NkUs7d+JaqXXs5URh8ihnPga1/z6RlY092BvEEcJ/Gj+sKz8QktHiFZLRbpMFsQxINWvlqjWdHrHAySFtcrzVihME1dViJ+eiUGyEF+lsLCsGrr2wbc8GqxX+d2TacCT+SX8AUP53CzrmMgTIH5Wpsi6Y5ALrewUe5Gl+9uKc1gZYoY5JjOJK6Mi0gwpU9jrOEi8QIHW0+w/hQN+6yc2bBNYbMShpl5tZVnkUn8I1xQiY8Q52LHGsYKBIDr5jNQQgo7aTVf7i+HqkWanPEaM7T8LqmY+Tqyu+S9Ac4Dg68lnp4UxxA/nZRD0PyPrQS1RN0mYr3xyGJm5LKYx7sF+UYOYDP6jTC6O0eOeDzW5SY22qy/afKAqNVIK5M3ldT4v0ttTretaWDWyPmRHgZ62RsB+yz8c3GMYi+EsxXE457PFyQMM3a6i26FMwQH60MM4NDSDEnGhodQf5liUMlx2tIqxoLHtIrQXW8PGKSKaZ/fwbkzG1k59H1zkrM0QkxLuWO2iwZmeR2z5Nkf2kr6/vMLIrSuZu0fEmWrg/lnCmI19J+n41e6P2SHeD/2A2foi+6BHGZndmPBTkcVK5mELLGoqdZ3qKUd7TO/7kvHevznMy28e3E0XWqnCYK5u+0687d9nOlKzt+mY+FPd2pSzzKIHLvOhbP92XTNc8TdoaDbT/3Bs6a0yUxR2z8FP9n3du2Ah//vOYdQMejf96PpBnu+QfNl/dt5KhJdOt62rCUmLWJOV0CX87cdzkBtyWPMeu8kdus+utpN10scy4u1mxytd/WFMejAm0b9qdNI58xiK9Km2kmxWAFv2Ou94PegjukFWs2YV6joLohxaiDCYmYeGmfZum0gETWoyrr0UwFW1bZnq+aeyrSsSt8JaWDoSD60jBV+r80jemnIdy8aO9vKKHCGfnRrAFH4HDn1NL+q5Hx7XF3rmwzROFNNBrFpmJfCuarP/PFb5XUvyNkPhRTkqFDmaI2OGZnBTiVzS2gJXLVPV5S8/5wnwigaSEaOgq72nzIfF4sqXN6gotiqpDacal3ODEzIHJRcifVK5aJKywjH0O8Cx0aQnTj5pN3ZZ6MHKl+2F0xUkAziszImvCSbCYd3VHgsqn24qKe0027X9FQa9u8HiGML6ol5hyF99uV9tugQxZBRYM4iEOqR5BdpCEeA01MEIaoEmlHc4oGCilbjCcgq+HQdmqL14b94buW8JxvqTjunuryXchbRK9koYOfaXBn2ESBNvPjSM4Cf/4NloP/KMfyY3SGjOPpgWci8LsOa3NOYosjD5oXp/o0wmBG7N+EZRejn2BlC5elbibSHh9lIhg0cbKVcEhj8EKqf9mlk95JtUov8WXyfVuglpGK4ZO0965GrKyemVAUKvwwiJbhI6SOoFj9wB+YdRQfWtt8aCKp1fcSnxAmDTsx8eOVd+sKL3inQ+arF7u1WGuQb0kCsunKHP2Ur2zEBSaxHyis0KZ0un4WnvApdD2UDuOct1VvnwOtAZb4nmtXaJAz6T03oYOvspCyaKZok3ca+t1nko1o0iecZFHM2IJrRGgTJxV+2CtbaCbXRIhglgO+slhls3jbTAp1pgn3LhvWTevuIMf+rTm5ceyJ3/NeA6DVUwySv6miR+qw1/RBP+djEBMbR/67KzyifeXWGS0X5p5aEypyM2ZkHke1O4SABFWkIJ9RmZqjoANlikSo+ZziQz3qIrAizOwt29XPfWPyKLvqiY3jTeqktZhT3YNwLHsA9tZwsK2y/cnFWlZj3BvH/GKmtzyZGrYQ0Xh56Z411igy5vnf6X4/RtFhmK4/q8Kq8nO464pRhxImMY30pwlxe8MIZqax7Z2l4zHzbpc9EZjvZCwO+Wm0/ck6/7f8/7i+WOWDnsid/O6mePGOeKP50RrLo0cirkl0FmaWwt4IP5bAx4TJWNThx9m/03uhEzBS0s1JAhCXq2DwTu8kDecmzKQ/vxykZRBIma//bb5k2BD7VJGbhU6QmRvw28vDbrjmjXf3RKQ/U/t0XNzv0TaPMb8OOLeOwp7m+ssQv99iBCsKjCLx1CGsmkjztrSjJoaepa+fvjku29FY8/v4vljXJYDHPjtmuelWSOW3kH9H4myYvX9Zqs/vaeWdiq3obQOxzzDbfURx7ArrWUY5eXmEfei5miP7Gajyl4L/swUnhTLmGQSsIoR1Ui42K8UTk9Y8mZ8yijTNFDz6ysVbBXTjGW68GXQq2zgylzGfe5Hngl+kmrQii5BuEpKkpnzGMk1mWSP6W+5BWRrZFN08Te+RhoJ6LiR47c+I698PHscf6qGgKYk8fiJbPplqQBh21AInOhU5rcvUQwK6BNxFPncjR8uix2M7U79gaFMaAAeQcL7tSYV6cHX86oHC4gKahhkOdvKfScKQ4UClGX63f7ZvOwqPp7R66+BQ/zI0nohoFreqJrzoHcjHY7KgHJYAyTXlmcyztX8UF97enww92gAy7NscCy2RpM+GfvieRyi4sECVL27feyAohCRiA3gRTBz+/MHy/pW1pREmXqfQAOJMPW48/U11YOWx4tJJuLGVrr1WcVLcqnybMiYwjAYPpepSKihxRaOzfGXdRxcRywx0Uu/kj/0iy1opj/e3XN7SPWwPAHntBZ+v/lOq8ceeH2pKtyO4ja/3KOtGutk6rtG6JM0P8DhG5l/Gihf6PsG3AxPagTKiJF2Ew1CM8GWMx/qO114HCpn2H3rsF5qUhRdKd7G5gI+Fu0P1j6ObyKmQBy3v1XiiDcbL+IBoA6q+VZ6pM2boZEZPRIVxuQsp2CNyOHRlhXV9hSgCXSJ64cCPJMa6EdDcgMW50jzXkt00kDkgDopRbMwv0ImWedsGqKL6kJyrajRtSOeTu4ILy0r9lMYCby94WIZ7455UYTA1FkokfCFNo401FVK1R+jo6IiQH9BmpW6hhYCTBghVM3I4FQ0/nNGmRHVM5ygkBUI9HNpfFqrjL5MzClZIpsvNk0c8wEXxxUx0TUgcWWlUb+kKXkkiNwwXku0BJl2YoNbVNcSfq2izYP0RpjHxUNgnA0N9ONR5ct29b0p3jMJCKGb9wWKisbmDC5T96hyJx/1hNFYpp66/jEQvBf8/F3wN0PWObKYWN13bY5mltP1+09cO/gSgOVdvLSAAfyjB9CO8oBjOW68LQv9QklgrFgeI8kY5Pz2ArlnGpHvYGk9vvmldi6lXf3hKqBYK0hd/32j8er3/pk3/44WqrZTJwetyKH7FQS8qYzqMsFhJ8PLBb+YvR6YYvhy22zuWY5pUvhxw5qFl1nCCXllmqiLvyGV2DCa/FPdvEtfdae+/dBo7mkILDDAtDEAS8uQ17aFFMr2MBrQdO551r8x90BMZEZid0/1VqMC4W3aXTqPznHOcxR61z7gS8z3QztiFu/XHZWccE655ojPASQHakUQI/GDrN2Phd+f/Qpy/FvbWAJ0GlrGGE9qvd/beXAMs0A2lPteMKFrv7+E7O8ZG6dpdpNc3bYY8TqIWKAfKPD1AsfLmjvfcRE5xQ7MqHZV5FTGQ0bbA+yaxK7xooOlg2opwLq6wEcdF4KFt+CADSjUsRi2L9gZ/NPjUmKSu7BiDqFEXN8DBX0s8f/COKO6H3Rkg1xzqYdr2q6lItzaRCSorT6lkC926QorKjM007/Tu7cywomJlPSriFSJceQzZ7vARwlRwRwcaSufxGbEMInJrm8gvuQJdlB/+HPO4Qqq9o8cOMuRuFGjDwMrvS51Gmxw2e5w1qK2Za6h7+CRR6uPxNbKj1NVkanwIYiKKhvsLyQ1EZWwRCewBMxC+gbfHuEV3hWfPgopYAQnc2YTlVlvv31h9DXQ10hXyz2o7kF+J2q2tLLa4f2Vp0KBp9IpF2M/py7pco8SXl+7xSBI6BDZ+PD2cyaNr71oHhcpPVT13MUmCVVMn5STIFzRExx1BGh/3M0/JB1aWkscEZiTewmgq3W5y8McKdez33M+AQ6N7vInZyEq/ZC7Onx7wJnSi1ikTM1tb8tz5MuIULYQ/12wBpd5tgUd/MhBShpaGloCvkD7lE77U8IW8y0h/ELQk0VvV57C7scUvRtEy2YJgYqMVSTAslKgRTsav9wcJWKRDmPPY4nu0REEm9FXl9mXlUOsICFoMTvQAZfVnAIjIzTUHQggH79/Fn68n+UFbF89BCsmt8fiuMDxeO4yjC9QbDarIjiQLAmYyxzJp5mPN2Fm+H0szz6Imclqx2/iXSw/zTYrA5ZWctBtZ+d+Zhyd90ELuKlYvwwi3/BFkMwy7F+1vWVlKSX5+M7vsuOxo6oCYPuI3vqx6FR2XXa2tvO6JEA76Nd7wQ+PVvTv7jo27RATpqwmpyoBl8jqPy66LAJ0L/YPKmCmJ0ebI062Knc8perehK3EG+U3bMxQalvxb51HYMvkuXeFBfx909J9T8wEwnzLT8wRJHO0S2J6PuIaSCQaVEuusjVQolkkeS2dEmkok02Z7P0KgdmQQEBZ+iSjF3t1sXJZVddZyzvEvshxJdYscDxEwjMRF/lEPNHIFQeG/jFUoY7OM+jI4/yeLy4IVOgmGgaYB4LgJ4KOuesr7iqP/JiT05SH6S/KX5C/JX5K/JH9J/pL8307OayykDsPwptk43395MkvW5QgL6DBpRTnif/7XN2DmSPQC6aNfPsgcw3q5b0Jeu/hW+erBXtvVyjjHpZd4FF/9+1/cCVwwqfAWW9cN+ZEXvVP3f9f8Md8TzZmnqjYGmeQRLkELl9Y4TVjMOhdn/OLceDdGumhdzomns2y3OGtU7fW6jtpNMhf8nCM+q143BfUVtSjrsbRCiqU348FQl8CXq79z03YMQHZvh/iJKTmaXBsgERzDIH1Wu6nQRz0RQGjM6+1sQKV13gyTcOVhzhbE+PUR/WMeMKHytwlpRz3vtTEXk3jP+ce0e50JJFmAnd1I87HSvz6Q3ew0VAENVeosHTOcpfS7jRfddawcuz7iNzjkLYsPdP6cMwoxwMW+G4oEr9mdDuTDfh1no2oXN6goUYROCAIVrhbnSmC/TFwfuRo+HRVFePOCCndMnkOsV1Os2OaT6+n1NKUgTDOSP7hb5mZprOfhAPb+N77cSQ9PRZ6fHgmUvWJ3I0GaQ48CDlOrpud0dQhBGC7BRWNE28gGZ7K+nh7pTKvYUJdovZT8Y9FquxtmSaKfbDE/m1wn+8GqQpG6uGF6Tkw+ntLFtRi5S0863Mw0DWV2hs7ymWkf/NZZNzy5apBh1WBnFG82WrSRTzPLaeQZ8f7sk3Z2WhkFDz1Vk/dOnlVDT0t1vmbj2NfHa7/vd1shsD3U9th2avO4U2zszMGIjRM5j9k0I7s+2z7gVOe05trCXQJu4VEXADf3qD8UMI4qP+LUDkHs/DRbkcAKI/nUhEfx3rD7HFaJN+vVKWxUTOAa62BQ2jOAgksFzhnTf3Pw5499Obp+cBJq0LZxsY/PwB6fqVe7ZX5E0N8ODkKywofu7B7knHa5mkC4ozLPqpw5c99ZJwfLstX2DEp8Uz51CZ6Zjf5l1deBSyCR2cNWXJw+sDttumCi18xGa44tWFGFmled1EMQDv5vszfJynDysp4dtSXZzWEswG/BdcOJSac7DdP1OTD52XrRoIM/bVHiTidLzSzLXPQSZsRJybGSND3DWLUXTRcml/tO5E7WLdQNdV6dHrEd25PxwgD82muluh8RmKAv+gH8vnv4R2/iH1XSthuz8/Sj7cqq6yUBxh5mQfy29vAllZqIqO5EhSpddoFXrJrfo8a68ucXpWhLwAFthXHe+ZI4WZ5Q+W0yXyU6ovgyIff+mXrCUVb/1BXcVApu6lEZXl92Fm+W4aduLY7STKODwbN7tn3FzescO6DJOx9D2bLhH4N7iwknNPpFGRBGdrY6AF9D6P44nNHfD0gXt9FJS8iRA1rJlJuxxdnUpXF8imsL0ewcC3MK9fJV71QyJLKZGS2RNtjcYTrWschuic8WhxBFP1YSElh3smMNSFfVdoPRoHPhJ2EmEreY+u5j+mgtskSfdFVqxoMEvLjoeC0RVkgRX232zlC7yFzM912aJFqkPtM8lemMs5qw0/udEW5d72/jdcN8RBSd1yL18dhZl30xEfqOwKogbryG5T08w41ZMm2J1vdDE4po+WIinR1ps/CbKj7MjNTPixBbGk+es99rwjaOyPHJ4W8NNF3IPHOoX5Vy1dSViN91qDVM3ZzGnQ2L7gPRhVN7fTAFSk6ANgmqaJGSWsOcc3DvZHYNMW+k9amEqByAOqUqL3xoK3ov0DIPxGtcagEI9dkc6OsSDo66Bvvw07O2CYTry6N8XXf7meZoh/A3VLFZxcNHaauGVommM9+w6kye0Q31kyEwr6X5x+fHzbetwDQciad+uW6Q8Ypd7qMDi15Hu5lRJyB3JehoxS2xxSSGjYt7ipIaKScgjAXXcK9iMvDmRJSGYvOYgdrAqXwP9OVAAsIkRb3fXEhdHP2xkrirkCqwvRDU9E+3uk1/Ic+YJBHmJLazEeKwoSNOk8f+blozUmJhRPErzFWgbqF45VIc+Cg9lV//1A1CzO559Cez9bef63Ho9sYtwA9qPz8XMyIBvNHcAXAGH7qFpLbSPLHld5vUqcCK1geJQyTp4O5hkPooKgNToP/2t8QuwQ4+8goJCsKvOJwZw1g3iGIeYAzYDi+WwUSuM83CMQmJiK3ug3lL0WKgocaHznli4Yy662D5BZsrBuQO9mW0ZXvrR/34cXO/hpRvORPcRFHhr5zU1f7wUAOZbNm3FdaMQI7TI49GBrrbgsAWP5X22vwegoO/afK8FLZb5/JzjxoHrRrRW8hsOdOnjjdQH1RIAv6Jv+mHzrsnC+xnWqI/e0MV05mQUZUX2Op99uF2Jd4NxApYUuUiq0U6OBxii2R3wiT4Sr1Lr9qzMhGieQJSvsUohpkX0R+A8F3hXoCLMQESUzon05Wnlqkk15GX438uoX0m4v2kTrgWq3Ork1VbQzW1OrAIPYjnRAhRAxxVW/0Cd/cmOZ57eKBSfLcr3Hwyqq/7z13h7paTGA2faNFmWrTU9/7SVsaf5xPn+yp18Fdqqzx35LZNa5AfDM4wVg8mlu3exuIHzrNinZf8604seUbz1NeGUy2TBw1Id9i8CWlayhtf6cZQfSQgd/wAM8bT+1vqCWAkwBLdUFG6zkQC+po2mC9M+8mjRcfcUwlV3Adu7DDGgPlDYoPIMZbPPUSNVkj6DmgoDdZYFKRj98V3fhO/3ndYbws9N2mL3bTSmleMWoLlMUHlsT23DbbYBfOGAdqOdDob8fqrFlqYK72ZXOeTuQStpzJzZ6wBrjRqWWCbB6DWmVBkC1ti1AIb0kxPAlGQ/ohpVU5kd+zVww7+ysQokJd/yeKhcqwPS3k5/ipxbKHOmFgnq1pCFSgzB95ijshdEokP3PoiKr894QJJJ+TrHXt3WmdIuTVczWxFr8dJITjpI9tji/Fddy42VCDqsK8AwZ3OVZkmAskfQ2WpN8GGcZ/ELVl8+4Z7ymuD6kRd8BMH0EjDaWnjS6rdzLFWN/lm6c3ifV80fg46Upytnk/E4wsLx8Q4s0CZaFCCv2wxxsmz6E/1owyrrdmMicS3C934osSjPXsx4ch8fVk3AojJ7J9N71MNldR3084805Rj1tBhpiaq+PF34lzI35oXigkFkjTqc5U33/yJ5A6KfbRq4Aq2leVK70wDhi3peXHV8KqZNCh43GXJCdqKZcnlaZ1PUlQZd1Gqll1DQQIdbUlYt5SEt2U8sCbhNfs0uZ4eaWojWr22tCCevJc7789FadaSvCOnb2is6ZHYysUO6Y6CzS189+Gl6NF7eMlykfwdDTWxbXt329kZ1fII/PVF6Cwluu9Ta5SlYBcnXQC0sxVgRcNtgE9PhWBx58POsRwA99c/bYvW5CmkPReOzY7gP/Lq1rFb5q6U5cUsY7yOF0KtjuUuMUbJBFS1jI2KDnzTpjkJv2ImAfj3wa3o0/J/qW2sN9sSv37Kl8uW65SUi9N+D6NFlHo6TlMvRZ36oNDp8+vGOeDVjdY03oexs/sJonfyGuzLlv2Yt2hjvbA431dGsLTaii997wnNxY1yN1potrMVv1HTY7+sNXW8ifpWP9/N+ARuNgMFNF/BvIHPX71GoAgNbVY945rjYvj1bA9tTvAZrvaQ5lo+tFaoPSbhZmmuqQYbv6VGIt41KXcFHNUrHp63gOC0Nv2xunlrTduXbHH97Ss0UTclK5D2n+f+o9MqoxB/e1G5y1ry1m7CH8kpkgrCxBW0dDaJ99Ek4IvMeMWtBm5q5c/ihNfs7E6lhcuxurAxbae+BmgWXatdKvBPvxnx4r8FcDb8vAZ3eJut73NuvzxgYSguk/S27Z8MRuhf7l1jenQW6O34qrX5E0z+pfPeRcu1tKUFw5fVfFBTIVVi+6MNvsMSPeHLPT4qe/9u2+s1ufN3fPnf2bjmnuofrW7XZ71z1vJm8CtRrQFRD7xs/aDPwvc37fv87/8LUEsDBBQAAgAIAAKOUEZcBTKxTwAAAGsAAAAbAAAAdW5pdmVyc2FsL3VuaXZlcnNhbC5wbmcueG1ss7GvyM1RKEstKs7Mz7NVMtQzULK34+WyKShKLctMLVeosFUysrDUM4AAJYVKWyUTIwS3PDOlJMNWycLEACGWkZqZnlFiq2RmjBDUB5oJAFBLAQIAABQAAgAIAAKOUEaCBSrZYQQAABEQAAAdAAAAAAAAAAEAAAAAAAAAAAB1bml2ZXJzYWwvY29tbW9uX21lc3NhZ2VzLmxuZ1BLAQIAABQAAgAIAAKOUEYmZplxeQQAAIcUAAAnAAAAAAAAAAEAAAAAAJwEAAB1bml2ZXJzYWwvZmxhc2hfcHVibGlzaGluZ19zZXR0aW5ncy54bWxQSwECAAAUAAIACAACjlBGYk/cp7MCAABRCgAAIQAAAAAAAAABAAAAAABaCQAAdW5pdmVyc2FsL2ZsYXNoX3NraW5fc2V0dGluZ3MueG1sUEsBAgAAFAACAAgAAo5QRmjHRS9MBAAAmBMAACYAAAAAAAAAAQAAAAAATAwAAHVuaXZlcnNhbC9odG1sX3B1Ymxpc2hpbmdfc2V0dGluZ3MueG1sUEsBAgAAFAACAAgAAo5QRlfvtFeQAQAADgYAAB8AAAAAAAAAAQAAAAAA3BAAAHVuaXZlcnNhbC9odG1sX3NraW5fc2V0dGluZ3MuanNQSwECAAAUAAIACAACjlBGGtrqO6oAAAAfAQAAGgAAAAAAAAABAAAAAACpEgAAdW5pdmVyc2FsL2kxOG5fcHJlc2V0cy54bWxQSwECAAAUAAIACAACjlBGv9DQ23AAAAB8AAAAHAAAAAAAAAABAAAAAACLEwAAdW5pdmVyc2FsL2xvY2FsX3NldHRpbmdzLnhtbFBLAQIAABQAAgAIAJSWtETOggk37AIAAIgIAAAUAAAAAAAAAAEAAAAAADUUAAB1bml2ZXJzYWwvcGxheWVyLnhtbFBLAQIAABQAAgAIAAKOUEaf9qa7vgcAAPEdAAApAAAAAAAAAAEAAAAAAFMXAAB1bml2ZXJzYWwvc2tpbl9jdXN0b21pemF0aW9uX3NldHRpbmdzLnhtbFBLAQIAABQAAgAIAAKOUEZjguHqRycAAPdEAAAXAAAAAAAAAAAAAAAAAFgfAAB1bml2ZXJzYWwvdW5pdmVyc2FsLnBuZ1BLAQIAABQAAgAIAAKOUEZcBTKxTwAAAGsAAAAbAAAAAAAAAAEAAAAAANRGAAB1bml2ZXJzYWwvdW5pdmVyc2FsLnBuZy54bWxQSwUGAAAAAAsACwBJAwAAXEc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92.793"/>
  <p:tag name="ISPRING_SLIDE_ID" val="{7830AB65-76F5-4A29-B816-620602B31593}"/>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15.45"/>
  <p:tag name="ISPRING_SLIDE_INDENT_LEVEL" val="0"/>
  <p:tag name="ISPRING_PLAYER_LAYOUT_TYPE" val="Full"/>
  <p:tag name="ISPRING_SLIDE_ID" val="{697636AE-CA6C-4E8B-BD8A-695B70638C5E}"/>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447&lt;/slide&gt;&lt;/nextAction&gt;&lt;prevAction&gt;&lt;action&gt;0&lt;/action&gt;&lt;/prevAction&gt;&lt;lock&gt;0&lt;/lock&gt;&lt;/BranchingProperties&gt;&#10;"/>
  <p:tag name="GENSWF_ADVANCE_TIME" val="84.351"/>
  <p:tag name="ISPRING_SLIDE_ID" val="{99A76A7A-AF14-4277-98CC-95ADA3DF8415}"/>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rawing from the Holster: Step One"/>
  <p:tag name="ISPRING_PLAYER_LAYOUT_TYPE" val="Full"/>
  <p:tag name="ISPRING_SLIDE_BRANCHING_PROPERTIES" val="&lt;BranchingProperties&gt;&lt;nextAction&gt;&lt;action&gt;2&lt;/action&gt;&lt;slide&gt;447&lt;/slide&gt;&lt;/nextAction&gt;&lt;prevAction&gt;&lt;action&gt;2&lt;/action&gt;&lt;slide&gt;445&lt;/slide&gt;&lt;/prevAction&gt;&lt;lock&gt;0&lt;/lock&gt;&lt;/BranchingProperties&gt;&#10;"/>
  <p:tag name="ISPRING_SLIDE_INDENT_LEVEL" val="0"/>
  <p:tag name="GENSWF_ADVANCE_TIME" val="24.992"/>
  <p:tag name="ISPRING_SLIDE_ID" val="{1F7FF71F-794F-4182-944A-274493DB0533}"/>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rawing from the Holster: Step Two"/>
  <p:tag name="GENSWF_ADVANCE_TIME" val="6.11"/>
  <p:tag name="ISPRING_PLAYER_LAYOUT_TYPE" val="Full"/>
  <p:tag name="ISPRING_SLIDE_BRANCHING_PROPERTIES" val="&lt;BranchingProperties&gt;&lt;nextAction&gt;&lt;action&gt;2&lt;/action&gt;&lt;slide&gt;447&lt;/slide&gt;&lt;/nextAction&gt;&lt;prevAction&gt;&lt;action&gt;2&lt;/action&gt;&lt;slide&gt;445&lt;/slide&gt;&lt;/prevAction&gt;&lt;lock&gt;0&lt;/lock&gt;&lt;/BranchingProperties&gt;&#10;"/>
  <p:tag name="ISPRING_SLIDE_INDENT_LEVEL" val="0"/>
  <p:tag name="ISPRING_SLIDE_ID" val="{6CCF16F5-3244-4A4F-8C7C-88FB38A08EDE}"/>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rawing from the Holster: Step Three"/>
  <p:tag name="ISPRING_PLAYER_LAYOUT_TYPE" val="Full"/>
  <p:tag name="ISPRING_SLIDE_BRANCHING_PROPERTIES" val="&lt;BranchingProperties&gt;&lt;nextAction&gt;&lt;action&gt;2&lt;/action&gt;&lt;slide&gt;447&lt;/slide&gt;&lt;/nextAction&gt;&lt;prevAction&gt;&lt;action&gt;2&lt;/action&gt;&lt;slide&gt;445&lt;/slide&gt;&lt;/prevAction&gt;&lt;lock&gt;0&lt;/lock&gt;&lt;/BranchingProperties&gt;&#10;"/>
  <p:tag name="ISPRING_SLIDE_INDENT_LEVEL" val="0"/>
  <p:tag name="GENSWF_ADVANCE_TIME" val="17.284"/>
  <p:tag name="ISPRING_SLIDE_ID" val="{B3F52BD0-993B-4305-9E20-B13C719DC355}"/>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19.82"/>
  <p:tag name="ISPRING_CUSTOM_TIMING_USED" val="1"/>
  <p:tag name="GENSWF_SLIDE_TITLE" val="Drawing from the Holster: Step Four"/>
  <p:tag name="ISPRING_PLAYER_LAYOUT_TYPE" val="Full"/>
  <p:tag name="ISPRING_SLIDE_BRANCHING_PROPERTIES" val="&lt;BranchingProperties&gt;&lt;nextAction&gt;&lt;action&gt;2&lt;/action&gt;&lt;slide&gt;447&lt;/slide&gt;&lt;/nextAction&gt;&lt;prevAction&gt;&lt;action&gt;2&lt;/action&gt;&lt;slide&gt;445&lt;/slide&gt;&lt;/prevAction&gt;&lt;lock&gt;0&lt;/lock&gt;&lt;/BranchingProperties&gt;&#10;"/>
  <p:tag name="ISPRING_SLIDE_INDENT_LEVEL" val="0"/>
  <p:tag name="ISPRING_SLIDE_ID" val="{CE38902F-3DD3-446B-A4B0-83799BF1FC0C}"/>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rawing from the Holster: Step Five"/>
  <p:tag name="GENSWF_ADVANCE_TIME" val="12.08"/>
  <p:tag name="ISPRING_PLAYER_LAYOUT_TYPE" val="Full"/>
  <p:tag name="ISPRING_SLIDE_BRANCHING_PROPERTIES" val="&lt;BranchingProperties&gt;&lt;nextAction&gt;&lt;action&gt;2&lt;/action&gt;&lt;slide&gt;447&lt;/slide&gt;&lt;/nextAction&gt;&lt;prevAction&gt;&lt;action&gt;2&lt;/action&gt;&lt;slide&gt;445&lt;/slide&gt;&lt;/prevAction&gt;&lt;lock&gt;0&lt;/lock&gt;&lt;/BranchingProperties&gt;&#10;"/>
  <p:tag name="ISPRING_SLIDE_INDENT_LEVEL" val="0"/>
  <p:tag name="ISPRING_SLIDE_ID" val="{BADBE7FE-4FB4-4792-B6CE-82B1B908CA85}"/>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2&lt;/action&gt;&lt;slide&gt;445&lt;/slide&gt;&lt;/prevAction&gt;&lt;lock&gt;0&lt;/lock&gt;&lt;/BranchingProperties&gt;&#10;"/>
  <p:tag name="GENSWF_ADVANCE_TIME" val="32.2"/>
  <p:tag name="ISPRING_SLIDE_ID" val="{F168D68A-9A55-4CAA-9F73-A84A2E3CDE78}"/>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7.33"/>
  <p:tag name="ISPRING_SLIDE_INDENT_LEVEL" val="0"/>
  <p:tag name="ISPRING_PLAYER_LAYOUT_TYPE" val="Full"/>
  <p:tag name="ISPRING_SLIDE_ID" val="{70ABB525-59A5-40F7-AF22-D302685D9EE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0.001"/>
  <p:tag name="ISPRING_SLIDE_ID" val="{EFCFC3C3-AEFF-4BB4-8F14-FCD3AD552D04}"/>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9.11"/>
  <p:tag name="ISPRING_SLIDE_INDENT_LEVEL" val="0"/>
  <p:tag name="ISPRING_PLAYER_LAYOUT_TYPE" val="Full"/>
  <p:tag name="ISPRING_SLIDE_ID" val="{10A127C4-F892-4C57-8825-1B4F738490FC}"/>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49.75"/>
  <p:tag name="ISPRING_CUSTOM_TIMING_USED" val="1"/>
  <p:tag name="ISPRING_SLIDE_INDENT_LEVEL" val="0"/>
  <p:tag name="ISPRING_PLAYER_LAYOUT_TYPE" val="Full"/>
  <p:tag name="ISPRING_SLIDE_ID" val="{DB4A8E5C-8F23-474F-91F4-7E6E8078FD59}"/>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49.182"/>
  <p:tag name="ISPRING_SLIDE_ID" val="{E96476D6-AF39-4CA2-BC76-13634A2C7FF7}"/>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5.95"/>
  <p:tag name="ISPRING_SLIDE_INDENT_LEVEL" val="0"/>
  <p:tag name="ISPRING_PLAYER_LAYOUT_TYPE" val="Full"/>
  <p:tag name="ISPRING_SLIDE_ID" val="{88C9F617-8556-4515-8AE8-48FFD5F4F12A}"/>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5.95"/>
  <p:tag name="ISPRING_SLIDE_INDENT_LEVEL" val="0"/>
  <p:tag name="ISPRING_PLAYER_LAYOUT_TYPE" val="Full"/>
  <p:tag name="ISPRING_SLIDE_ID" val="{88C9F617-8556-4515-8AE8-48FFD5F4F12A}"/>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37.905"/>
  <p:tag name="ISPRING_SLIDE_ID" val="{CB0CDE0A-1CE4-47B7-B8AA-EC9E9B9E377B}"/>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27.594"/>
  <p:tag name="ISPRING_SLIDE_ID" val="{05D5B611-F72B-4201-9CB3-ADD20702743B}"/>
</p:tagLst>
</file>

<file path=ppt/tags/tag27.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46.85"/>
  <p:tag name="ISPRING_SLIDE_INDENT_LEVEL" val="0"/>
  <p:tag name="ISPRING_PLAYER_LAYOUT_TYPE" val="Full"/>
  <p:tag name="ISPRING_SLIDE_ID" val="{DEDB563F-DFB2-4E04-803B-218A632B333A}"/>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145"/>
  <p:tag name="ISPRING_SLIDE_ID" val="{8AE592B7-16A6-466B-AC63-72091D87A807}"/>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82.32"/>
  <p:tag name="ISPRING_SLIDE_INDENT_LEVEL" val="0"/>
  <p:tag name="ISPRING_PLAYER_LAYOUT_TYPE" val="Full"/>
  <p:tag name="ISPRING_SLIDE_ID" val="{4420156E-283B-4CC2-A86D-41571F359604}"/>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86.29"/>
  <p:tag name="ISPRING_SLIDE_INDENT_LEVEL" val="0"/>
  <p:tag name="ISPRING_PLAYER_LAYOUT_TYPE" val="Full"/>
  <p:tag name="ISPRING_SLIDE_ID" val="{EDE148CD-EA74-499D-92EB-C66FACFD4AD9}"/>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55.69"/>
  <p:tag name="ISPRING_SLIDE_INDENT_LEVEL" val="0"/>
  <p:tag name="ISPRING_PLAYER_LAYOUT_TYPE" val="Full"/>
  <p:tag name="ISPRING_SLIDE_ID" val="{DB192ECD-0CA1-419E-BEBE-43CF7CDE3061}"/>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84.22"/>
  <p:tag name="ISPRING_SLIDE_INDENT_LEVEL" val="0"/>
  <p:tag name="ISPRING_PLAYER_LAYOUT_TYPE" val="Full"/>
  <p:tag name="ISPRING_SLIDE_ID" val="{14D8E5E1-1C83-4E01-8ADA-34D4CAF1C59F}"/>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9.84"/>
  <p:tag name="ISPRING_SLIDE_INDENT_LEVEL" val="0"/>
  <p:tag name="ISPRING_PLAYER_LAYOUT_TYPE" val="Full"/>
  <p:tag name="ISPRING_SLIDE_ID" val="{DD366529-CCDD-42B5-A41E-4DFB97922507}"/>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65.17"/>
  <p:tag name="ISPRING_SLIDE_INDENT_LEVEL" val="0"/>
  <p:tag name="ISPRING_PLAYER_LAYOUT_TYPE" val="Full"/>
  <p:tag name="ISPRING_SLIDE_ID" val="{13A9E32C-F0A3-4FDC-9DD0-26897CCA4A57}"/>
</p:tagLst>
</file>

<file path=ppt/theme/theme1.xml><?xml version="1.0" encoding="utf-8"?>
<a:theme xmlns:a="http://schemas.openxmlformats.org/drawingml/2006/main" name="Office Theme - No Graphics">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 No Graphic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11714</TotalTime>
  <Pages>0</Pages>
  <Words>3687</Words>
  <Characters>0</Characters>
  <Application>Microsoft Macintosh PowerPoint</Application>
  <PresentationFormat>On-screen Show (4:3)</PresentationFormat>
  <Lines>0</Lines>
  <Paragraphs>187</Paragraphs>
  <Slides>27</Slides>
  <Notes>26</Notes>
  <HiddenSlides>5</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Office Theme - No Graphics</vt:lpstr>
      <vt:lpstr>Office Theme</vt:lpstr>
      <vt:lpstr>Lesson Seven: Basic and Advanced Skills</vt:lpstr>
      <vt:lpstr>PowerPoint Presentation</vt:lpstr>
      <vt:lpstr>Creating a Training Program</vt:lpstr>
      <vt:lpstr>Dry Firing: Using SIRT Pistol</vt:lpstr>
      <vt:lpstr>Dry Firing: Using Cleared Firearm</vt:lpstr>
      <vt:lpstr>Fundamentals Drill: Aim Small / Miss Small</vt:lpstr>
      <vt:lpstr>Fundamentals Drill: Ten-to-the-One</vt:lpstr>
      <vt:lpstr>Fundamentals Drill: Slap, Rack and Roll</vt:lpstr>
      <vt:lpstr>Speed vs. Accuracy Drill: SEB Drill</vt:lpstr>
      <vt:lpstr>Speed vs. Accuracy Drill: Push your Limit</vt:lpstr>
      <vt:lpstr>Drawing from the Holster</vt:lpstr>
      <vt:lpstr>Drawing from the Holster</vt:lpstr>
      <vt:lpstr>Drawing from the Holster</vt:lpstr>
      <vt:lpstr>Drawing from the Holster</vt:lpstr>
      <vt:lpstr>Drawing from the Holster</vt:lpstr>
      <vt:lpstr>Drawing from the Holster</vt:lpstr>
      <vt:lpstr>The FBI Flashlight Hold</vt:lpstr>
      <vt:lpstr>The Harries Flashlight Hold</vt:lpstr>
      <vt:lpstr>The Surefire Flashlight Hold</vt:lpstr>
      <vt:lpstr>Virtual Training and Other RBT Training</vt:lpstr>
      <vt:lpstr>Virtual Training and Other RBT Training</vt:lpstr>
      <vt:lpstr>What’s Next?</vt:lpstr>
      <vt:lpstr>What’s Next?</vt:lpstr>
      <vt:lpstr>What’s Next?</vt:lpstr>
      <vt:lpstr>What’s Next?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Basic and Advanced Skills</dc:title>
  <dc:subject/>
  <dc:creator>Michael Martin</dc:creator>
  <cp:keywords/>
  <dc:description/>
  <cp:lastModifiedBy>Michael Martin</cp:lastModifiedBy>
  <cp:revision>425</cp:revision>
  <dcterms:modified xsi:type="dcterms:W3CDTF">2016-12-06T23:37:03Z</dcterms:modified>
</cp:coreProperties>
</file>