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6" r:id="rId3"/>
    <p:sldId id="260" r:id="rId4"/>
    <p:sldId id="261" r:id="rId5"/>
    <p:sldId id="258" r:id="rId6"/>
    <p:sldId id="262" r:id="rId7"/>
    <p:sldId id="259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90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528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955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047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3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045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538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633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7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57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31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83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5D7D0-916A-FB41-BB1B-26AE84A82B6A}" type="datetimeFigureOut">
              <a:rPr lang="en-US" smtClean="0"/>
              <a:t>8/22/19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F8B6B-C1BD-7E43-BF7E-04C37C54EA4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>
            <a:spLocks/>
          </p:cNvSpPr>
          <p:nvPr userDrawn="1"/>
        </p:nvSpPr>
        <p:spPr bwMode="auto">
          <a:xfrm rot="5400000">
            <a:off x="8068111" y="3099919"/>
            <a:ext cx="17254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 anchor="ctr">
            <a:spAutoFit/>
          </a:bodyPr>
          <a:lstStyle/>
          <a:p>
            <a:pPr marL="39688" algn="r"/>
            <a:r>
              <a:rPr lang="en-US" sz="1400" dirty="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Virtual Range Exercises</a:t>
            </a:r>
          </a:p>
        </p:txBody>
      </p:sp>
      <p:sp>
        <p:nvSpPr>
          <p:cNvPr id="8" name="Rectangle 7"/>
          <p:cNvSpPr>
            <a:spLocks/>
          </p:cNvSpPr>
          <p:nvPr userDrawn="1"/>
        </p:nvSpPr>
        <p:spPr bwMode="auto">
          <a:xfrm rot="5400000">
            <a:off x="8663762" y="4612520"/>
            <a:ext cx="534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 anchor="ctr">
            <a:spAutoFit/>
          </a:bodyPr>
          <a:lstStyle/>
          <a:p>
            <a:pPr marL="39688" algn="r"/>
            <a:r>
              <a:rPr lang="en-US" sz="1400" dirty="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USCCA</a:t>
            </a:r>
          </a:p>
        </p:txBody>
      </p:sp>
      <p:sp>
        <p:nvSpPr>
          <p:cNvPr id="9" name="Rectangle 5"/>
          <p:cNvSpPr>
            <a:spLocks/>
          </p:cNvSpPr>
          <p:nvPr userDrawn="1"/>
        </p:nvSpPr>
        <p:spPr bwMode="auto">
          <a:xfrm>
            <a:off x="165100" y="152400"/>
            <a:ext cx="8636000" cy="6477000"/>
          </a:xfrm>
          <a:prstGeom prst="rect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Rectangle 2"/>
          <p:cNvSpPr>
            <a:spLocks/>
          </p:cNvSpPr>
          <p:nvPr userDrawn="1"/>
        </p:nvSpPr>
        <p:spPr bwMode="auto">
          <a:xfrm>
            <a:off x="8610600" y="4145514"/>
            <a:ext cx="495300" cy="228600"/>
          </a:xfrm>
          <a:prstGeom prst="rect">
            <a:avLst/>
          </a:prstGeom>
          <a:solidFill>
            <a:srgbClr val="000000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CFDFD4-8AB0-2443-BC02-CF9B642A49F0}" type="slidenum">
              <a:rPr lang="en-US" sz="1400" smtClean="0">
                <a:solidFill>
                  <a:srgbClr val="D90B00"/>
                </a:solidFill>
                <a:ea typeface="ＭＳ Ｐゴシック" charset="0"/>
                <a:cs typeface="ＭＳ Ｐゴシック" charset="0"/>
              </a:rPr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400" dirty="0">
              <a:solidFill>
                <a:srgbClr val="D90B00"/>
              </a:solidFill>
              <a:ea typeface="ＭＳ Ｐゴシック" charset="0"/>
              <a:cs typeface="ＭＳ Ｐゴシック" charset="0"/>
            </a:endParaRPr>
          </a:p>
          <a:p>
            <a:pPr algn="ctr"/>
            <a:endParaRPr lang="en-US" sz="1100" dirty="0"/>
          </a:p>
        </p:txBody>
      </p:sp>
      <p:sp>
        <p:nvSpPr>
          <p:cNvPr id="11" name="AutoShape 3"/>
          <p:cNvSpPr>
            <a:spLocks/>
          </p:cNvSpPr>
          <p:nvPr userDrawn="1"/>
        </p:nvSpPr>
        <p:spPr bwMode="auto">
          <a:xfrm rot="10800000">
            <a:off x="8623300" y="4386814"/>
            <a:ext cx="177800" cy="177800"/>
          </a:xfrm>
          <a:prstGeom prst="rtTriangle">
            <a:avLst/>
          </a:prstGeom>
          <a:solidFill>
            <a:srgbClr val="67676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96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1" descr="iStock_000006165882_Mediu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" r="59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5"/>
          <p:cNvSpPr>
            <a:spLocks/>
          </p:cNvSpPr>
          <p:nvPr/>
        </p:nvSpPr>
        <p:spPr bwMode="auto">
          <a:xfrm>
            <a:off x="304799" y="228600"/>
            <a:ext cx="775474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/>
          <a:p>
            <a:pPr marL="39688">
              <a:defRPr/>
            </a:pPr>
            <a:r>
              <a:rPr lang="en-US" sz="7200" cap="all" dirty="0">
                <a:ln>
                  <a:solidFill>
                    <a:schemeClr val="tx1"/>
                  </a:solidFill>
                </a:ln>
                <a:solidFill>
                  <a:schemeClr val="bg1">
                    <a:lumMod val="85000"/>
                  </a:schemeClr>
                </a:solidFill>
                <a:latin typeface="Steelfish"/>
                <a:ea typeface="ＭＳ Ｐゴシック" charset="0"/>
                <a:cs typeface="Steelfish"/>
              </a:rPr>
              <a:t>VIRTUAL RANGE EXERCISES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042985" y="4368709"/>
            <a:ext cx="2033117" cy="217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807697"/>
      </p:ext>
    </p:extLst>
  </p:cSld>
  <p:clrMapOvr>
    <a:masterClrMapping/>
  </p:clrMapOvr>
  <p:transition spd="slow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5600" y="1104900"/>
            <a:ext cx="8115300" cy="4838700"/>
          </a:xfrm>
        </p:spPr>
        <p:txBody>
          <a:bodyPr rIns="132080"/>
          <a:lstStyle/>
          <a:p>
            <a:pPr eaLnBrk="1" hangingPunct="1">
              <a:lnSpc>
                <a:spcPct val="110000"/>
              </a:lnSpc>
              <a:spcBef>
                <a:spcPts val="500"/>
              </a:spcBef>
              <a:buFont typeface="Wingdings" charset="2"/>
              <a:buChar char="§"/>
              <a:defRPr/>
            </a:pPr>
            <a:r>
              <a:rPr lang="en-US" sz="2000" dirty="0">
                <a:latin typeface="Arial"/>
                <a:cs typeface="Arial"/>
              </a:rPr>
              <a:t>Where you able to effectively hit the target in the five-second time limit?</a:t>
            </a:r>
          </a:p>
          <a:p>
            <a:pPr eaLnBrk="1" hangingPunct="1">
              <a:lnSpc>
                <a:spcPct val="110000"/>
              </a:lnSpc>
              <a:spcBef>
                <a:spcPts val="500"/>
              </a:spcBef>
              <a:buFont typeface="Wingdings" charset="2"/>
              <a:buChar char="§"/>
              <a:defRPr/>
            </a:pPr>
            <a:r>
              <a:rPr lang="en-US" sz="2000" dirty="0">
                <a:latin typeface="Arial"/>
                <a:cs typeface="Arial"/>
              </a:rPr>
              <a:t>Where you able to do that without using the pistol’s sights?</a:t>
            </a:r>
          </a:p>
          <a:p>
            <a:pPr eaLnBrk="1" hangingPunct="1">
              <a:lnSpc>
                <a:spcPct val="110000"/>
              </a:lnSpc>
              <a:spcBef>
                <a:spcPts val="500"/>
              </a:spcBef>
              <a:buFont typeface="Wingdings" charset="2"/>
              <a:buChar char="§"/>
              <a:defRPr/>
            </a:pPr>
            <a:r>
              <a:rPr lang="en-US" sz="2000" dirty="0">
                <a:latin typeface="Arial"/>
                <a:cs typeface="Arial"/>
              </a:rPr>
              <a:t>Did any of the exercises include a situation where you believe you shouldn’t have fired rounds?</a:t>
            </a:r>
          </a:p>
        </p:txBody>
      </p:sp>
      <p:sp>
        <p:nvSpPr>
          <p:cNvPr id="100354" name="Rectangle 5"/>
          <p:cNvSpPr>
            <a:spLocks/>
          </p:cNvSpPr>
          <p:nvPr/>
        </p:nvSpPr>
        <p:spPr bwMode="auto">
          <a:xfrm>
            <a:off x="254000" y="254000"/>
            <a:ext cx="84836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sz="3200" dirty="0">
                <a:solidFill>
                  <a:srgbClr val="4A7594"/>
                </a:solidFill>
                <a:ea typeface="ＭＳ Ｐゴシック" charset="0"/>
                <a:cs typeface="ＭＳ Ｐゴシック" charset="0"/>
              </a:rPr>
              <a:t>Virtual Range Exercise Review Questions</a:t>
            </a:r>
          </a:p>
        </p:txBody>
      </p:sp>
    </p:spTree>
    <p:extLst>
      <p:ext uri="{BB962C8B-B14F-4D97-AF65-F5344CB8AC3E}">
        <p14:creationId xmlns:p14="http://schemas.microsoft.com/office/powerpoint/2010/main" val="378692970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5600" y="1104900"/>
            <a:ext cx="8115300" cy="4838700"/>
          </a:xfrm>
        </p:spPr>
        <p:txBody>
          <a:bodyPr rIns="132080"/>
          <a:lstStyle/>
          <a:p>
            <a:pPr eaLnBrk="1" hangingPunct="1">
              <a:lnSpc>
                <a:spcPct val="110000"/>
              </a:lnSpc>
              <a:spcBef>
                <a:spcPts val="500"/>
              </a:spcBef>
              <a:buFont typeface="Wingdings" charset="2"/>
              <a:buChar char="§"/>
              <a:defRPr/>
            </a:pPr>
            <a:r>
              <a:rPr lang="en-US" sz="2000" dirty="0">
                <a:latin typeface="Arial"/>
                <a:cs typeface="Arial"/>
              </a:rPr>
              <a:t>Using a SIRT pistol or dart gun, attempt to hit each target center-of-mass before the time runs out.</a:t>
            </a:r>
          </a:p>
          <a:p>
            <a:pPr eaLnBrk="1" hangingPunct="1">
              <a:lnSpc>
                <a:spcPct val="110000"/>
              </a:lnSpc>
              <a:spcBef>
                <a:spcPts val="500"/>
              </a:spcBef>
              <a:buFont typeface="Wingdings" charset="2"/>
              <a:buChar char="§"/>
              <a:defRPr/>
            </a:pPr>
            <a:r>
              <a:rPr lang="en-US" sz="2000" dirty="0">
                <a:latin typeface="Arial"/>
                <a:cs typeface="Arial"/>
              </a:rPr>
              <a:t>On each target, you must make a decision on whether you can safely make the shot, including determining whether you know what is behind the target.</a:t>
            </a:r>
          </a:p>
          <a:p>
            <a:pPr eaLnBrk="1" hangingPunct="1">
              <a:lnSpc>
                <a:spcPct val="110000"/>
              </a:lnSpc>
              <a:spcBef>
                <a:spcPts val="500"/>
              </a:spcBef>
              <a:buFont typeface="Wingdings" charset="2"/>
              <a:buChar char="§"/>
              <a:defRPr/>
            </a:pPr>
            <a:r>
              <a:rPr lang="en-US" sz="2000" dirty="0">
                <a:latin typeface="Arial"/>
                <a:cs typeface="Arial"/>
              </a:rPr>
              <a:t>Your instructor may “call a shot” by calling a shape, a number, or a color.  On these shots, will need to appropriately balance speed versus precision, and decide if you should use the pistol’s sights to make a more accurate shot.</a:t>
            </a:r>
          </a:p>
        </p:txBody>
      </p:sp>
      <p:sp>
        <p:nvSpPr>
          <p:cNvPr id="100354" name="Rectangle 5"/>
          <p:cNvSpPr>
            <a:spLocks/>
          </p:cNvSpPr>
          <p:nvPr/>
        </p:nvSpPr>
        <p:spPr bwMode="auto">
          <a:xfrm>
            <a:off x="254000" y="254000"/>
            <a:ext cx="84836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sz="3200" dirty="0">
                <a:solidFill>
                  <a:srgbClr val="4A7594"/>
                </a:solidFill>
                <a:ea typeface="ＭＳ Ｐゴシック" charset="0"/>
                <a:cs typeface="ＭＳ Ｐゴシック" charset="0"/>
              </a:rPr>
              <a:t>Virtual Range Exercise Instructions</a:t>
            </a:r>
          </a:p>
        </p:txBody>
      </p:sp>
    </p:spTree>
    <p:extLst>
      <p:ext uri="{BB962C8B-B14F-4D97-AF65-F5344CB8AC3E}">
        <p14:creationId xmlns:p14="http://schemas.microsoft.com/office/powerpoint/2010/main" val="1493438701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tock_000002490881XLar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578376" y="308093"/>
            <a:ext cx="2325112" cy="3497537"/>
            <a:chOff x="6248978" y="3010837"/>
            <a:chExt cx="2325112" cy="3497537"/>
          </a:xfrm>
        </p:grpSpPr>
        <p:sp>
          <p:nvSpPr>
            <p:cNvPr id="7" name="Rectangle 6"/>
            <p:cNvSpPr/>
            <p:nvPr/>
          </p:nvSpPr>
          <p:spPr>
            <a:xfrm>
              <a:off x="6362136" y="3887495"/>
              <a:ext cx="452642" cy="41496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362136" y="4629977"/>
              <a:ext cx="452642" cy="41496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362136" y="5356143"/>
              <a:ext cx="452642" cy="414969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005909" y="3890531"/>
              <a:ext cx="452642" cy="414969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023189" y="4637883"/>
              <a:ext cx="452642" cy="41496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05909" y="5359276"/>
              <a:ext cx="452642" cy="4149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SEB Target-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978" y="3010837"/>
              <a:ext cx="2325112" cy="3497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3532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xmlns:p14="http://schemas.microsoft.com/office/powerpoint/2010/main" spd="slow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tock_000002490881XLar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537424" y="3212738"/>
            <a:ext cx="2325112" cy="3497537"/>
            <a:chOff x="6248978" y="3010837"/>
            <a:chExt cx="2325112" cy="3497537"/>
          </a:xfrm>
        </p:grpSpPr>
        <p:sp>
          <p:nvSpPr>
            <p:cNvPr id="7" name="Rectangle 6"/>
            <p:cNvSpPr/>
            <p:nvPr/>
          </p:nvSpPr>
          <p:spPr>
            <a:xfrm>
              <a:off x="6362136" y="3887495"/>
              <a:ext cx="452642" cy="41496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362136" y="4629977"/>
              <a:ext cx="452642" cy="41496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362136" y="5356143"/>
              <a:ext cx="452642" cy="414969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005909" y="3890531"/>
              <a:ext cx="452642" cy="414969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023189" y="4637883"/>
              <a:ext cx="452642" cy="41496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05909" y="5359276"/>
              <a:ext cx="452642" cy="4149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SEB Target-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978" y="3010837"/>
              <a:ext cx="2325112" cy="3497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3708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xmlns:p14="http://schemas.microsoft.com/office/powerpoint/2010/main" spd="slow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tock_000005708866Medium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35167" y="3068368"/>
            <a:ext cx="2325112" cy="3497537"/>
            <a:chOff x="6248978" y="3010837"/>
            <a:chExt cx="2325112" cy="3497537"/>
          </a:xfrm>
        </p:grpSpPr>
        <p:sp>
          <p:nvSpPr>
            <p:cNvPr id="7" name="Rectangle 6"/>
            <p:cNvSpPr/>
            <p:nvPr/>
          </p:nvSpPr>
          <p:spPr>
            <a:xfrm>
              <a:off x="6362136" y="3887495"/>
              <a:ext cx="452642" cy="41496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362136" y="4629977"/>
              <a:ext cx="452642" cy="41496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362136" y="5356143"/>
              <a:ext cx="452642" cy="414969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005909" y="3890531"/>
              <a:ext cx="452642" cy="414969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023189" y="4637883"/>
              <a:ext cx="452642" cy="41496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05909" y="5359276"/>
              <a:ext cx="452642" cy="4149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SEB Target-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978" y="3010837"/>
              <a:ext cx="2325112" cy="3497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1522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xmlns:p14="http://schemas.microsoft.com/office/powerpoint/2010/main" spd="slow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tock_000005708866Medium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6374868" y="1713131"/>
            <a:ext cx="2325112" cy="3497537"/>
            <a:chOff x="6248978" y="3010837"/>
            <a:chExt cx="2325112" cy="3497537"/>
          </a:xfrm>
        </p:grpSpPr>
        <p:sp>
          <p:nvSpPr>
            <p:cNvPr id="7" name="Rectangle 6"/>
            <p:cNvSpPr/>
            <p:nvPr/>
          </p:nvSpPr>
          <p:spPr>
            <a:xfrm>
              <a:off x="6362136" y="3887495"/>
              <a:ext cx="452642" cy="41496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362136" y="4629977"/>
              <a:ext cx="452642" cy="41496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362136" y="5356143"/>
              <a:ext cx="452642" cy="414969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005909" y="3890531"/>
              <a:ext cx="452642" cy="414969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023189" y="4637883"/>
              <a:ext cx="452642" cy="41496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05909" y="5359276"/>
              <a:ext cx="452642" cy="4149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SEB Target-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978" y="3010837"/>
              <a:ext cx="2325112" cy="3497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7111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xmlns:p14="http://schemas.microsoft.com/office/powerpoint/2010/main" spd="slow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tock_000013307134Lar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6" r="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6428914" y="1602756"/>
            <a:ext cx="2325112" cy="3497537"/>
            <a:chOff x="6248978" y="3010837"/>
            <a:chExt cx="2325112" cy="3497537"/>
          </a:xfrm>
        </p:grpSpPr>
        <p:sp>
          <p:nvSpPr>
            <p:cNvPr id="7" name="Rectangle 6"/>
            <p:cNvSpPr/>
            <p:nvPr/>
          </p:nvSpPr>
          <p:spPr>
            <a:xfrm>
              <a:off x="6362136" y="3887495"/>
              <a:ext cx="452642" cy="41496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362136" y="4629977"/>
              <a:ext cx="452642" cy="41496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362136" y="5356143"/>
              <a:ext cx="452642" cy="414969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005909" y="3890531"/>
              <a:ext cx="452642" cy="414969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023189" y="4637883"/>
              <a:ext cx="452642" cy="41496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05909" y="5359276"/>
              <a:ext cx="452642" cy="4149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SEB Target-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978" y="3010837"/>
              <a:ext cx="2325112" cy="3497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3913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xmlns:p14="http://schemas.microsoft.com/office/powerpoint/2010/main" spd="slow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tock_000013307134Lar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6" r="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21655" y="3063435"/>
            <a:ext cx="2325112" cy="3497537"/>
            <a:chOff x="6248978" y="3010837"/>
            <a:chExt cx="2325112" cy="3497537"/>
          </a:xfrm>
        </p:grpSpPr>
        <p:sp>
          <p:nvSpPr>
            <p:cNvPr id="7" name="Rectangle 6"/>
            <p:cNvSpPr/>
            <p:nvPr/>
          </p:nvSpPr>
          <p:spPr>
            <a:xfrm>
              <a:off x="6362136" y="3887495"/>
              <a:ext cx="452642" cy="41496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362136" y="4629977"/>
              <a:ext cx="452642" cy="41496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362136" y="5356143"/>
              <a:ext cx="452642" cy="414969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005909" y="3890531"/>
              <a:ext cx="452642" cy="414969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023189" y="4637883"/>
              <a:ext cx="452642" cy="41496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05909" y="5359276"/>
              <a:ext cx="452642" cy="4149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SEB Target-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978" y="3010837"/>
              <a:ext cx="2325112" cy="3497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064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xmlns:p14="http://schemas.microsoft.com/office/powerpoint/2010/main" spd="slow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tock_000013307134Lar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6" r="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335307" y="1807700"/>
            <a:ext cx="2325112" cy="3497537"/>
            <a:chOff x="6248978" y="3010837"/>
            <a:chExt cx="2325112" cy="3497537"/>
          </a:xfrm>
        </p:grpSpPr>
        <p:sp>
          <p:nvSpPr>
            <p:cNvPr id="7" name="Rectangle 6"/>
            <p:cNvSpPr/>
            <p:nvPr/>
          </p:nvSpPr>
          <p:spPr>
            <a:xfrm>
              <a:off x="6362136" y="3887495"/>
              <a:ext cx="452642" cy="41496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362136" y="4629977"/>
              <a:ext cx="452642" cy="41496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362136" y="5356143"/>
              <a:ext cx="452642" cy="414969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005909" y="3890531"/>
              <a:ext cx="452642" cy="414969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023189" y="4637883"/>
              <a:ext cx="452642" cy="41496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05909" y="5359276"/>
              <a:ext cx="452642" cy="4149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SEB Target-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978" y="3010837"/>
              <a:ext cx="2325112" cy="3497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0075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xmlns:p14="http://schemas.microsoft.com/office/powerpoint/2010/main" spd="slow" advTm="5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2525</TotalTime>
  <Words>153</Words>
  <Application>Microsoft Macintosh PowerPoint</Application>
  <PresentationFormat>On-screen Show (4:3)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Steelfish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Delta Defense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Martin</dc:creator>
  <cp:lastModifiedBy>Thomas Doty</cp:lastModifiedBy>
  <cp:revision>18</cp:revision>
  <dcterms:created xsi:type="dcterms:W3CDTF">2013-11-07T14:17:55Z</dcterms:created>
  <dcterms:modified xsi:type="dcterms:W3CDTF">2019-08-22T19:11:54Z</dcterms:modified>
</cp:coreProperties>
</file>